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5" r:id="rId11"/>
    <p:sldId id="268" r:id="rId12"/>
    <p:sldId id="270" r:id="rId1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F520-B132-C94D-A5C1-1D0ED187992B}" type="datetimeFigureOut">
              <a:rPr lang="fr-FR" smtClean="0"/>
              <a:t>02/02/14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42F7-1231-A644-8C9C-3D4B5DD337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42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F520-B132-C94D-A5C1-1D0ED187992B}" type="datetimeFigureOut">
              <a:rPr lang="fr-FR" smtClean="0"/>
              <a:t>02/02/14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42F7-1231-A644-8C9C-3D4B5DD337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96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F520-B132-C94D-A5C1-1D0ED187992B}" type="datetimeFigureOut">
              <a:rPr lang="fr-FR" smtClean="0"/>
              <a:t>02/02/14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42F7-1231-A644-8C9C-3D4B5DD337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4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F520-B132-C94D-A5C1-1D0ED187992B}" type="datetimeFigureOut">
              <a:rPr lang="fr-FR" smtClean="0"/>
              <a:t>02/02/14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42F7-1231-A644-8C9C-3D4B5DD337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93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F520-B132-C94D-A5C1-1D0ED187992B}" type="datetimeFigureOut">
              <a:rPr lang="fr-FR" smtClean="0"/>
              <a:t>02/02/14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42F7-1231-A644-8C9C-3D4B5DD337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93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F520-B132-C94D-A5C1-1D0ED187992B}" type="datetimeFigureOut">
              <a:rPr lang="fr-FR" smtClean="0"/>
              <a:t>02/02/14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42F7-1231-A644-8C9C-3D4B5DD337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83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F520-B132-C94D-A5C1-1D0ED187992B}" type="datetimeFigureOut">
              <a:rPr lang="fr-FR" smtClean="0"/>
              <a:t>02/02/14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42F7-1231-A644-8C9C-3D4B5DD337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89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F520-B132-C94D-A5C1-1D0ED187992B}" type="datetimeFigureOut">
              <a:rPr lang="fr-FR" smtClean="0"/>
              <a:t>02/02/14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42F7-1231-A644-8C9C-3D4B5DD337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90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F520-B132-C94D-A5C1-1D0ED187992B}" type="datetimeFigureOut">
              <a:rPr lang="fr-FR" smtClean="0"/>
              <a:t>02/02/14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42F7-1231-A644-8C9C-3D4B5DD337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9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F520-B132-C94D-A5C1-1D0ED187992B}" type="datetimeFigureOut">
              <a:rPr lang="fr-FR" smtClean="0"/>
              <a:t>02/02/14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42F7-1231-A644-8C9C-3D4B5DD337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02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F520-B132-C94D-A5C1-1D0ED187992B}" type="datetimeFigureOut">
              <a:rPr lang="fr-FR" smtClean="0"/>
              <a:t>02/02/14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42F7-1231-A644-8C9C-3D4B5DD337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87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2F520-B132-C94D-A5C1-1D0ED187992B}" type="datetimeFigureOut">
              <a:rPr lang="fr-FR" smtClean="0"/>
              <a:t>02/02/14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942F7-1231-A644-8C9C-3D4B5DD337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94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Atelier</a:t>
            </a:r>
            <a:br>
              <a:rPr lang="fr-FR" dirty="0" smtClean="0"/>
            </a:br>
            <a:r>
              <a:rPr lang="fr-FR" sz="4000" dirty="0"/>
              <a:t>Observer l'activité d'apprentissage pour la comprendre </a:t>
            </a:r>
            <a:r>
              <a:rPr lang="fr-FR" sz="4000" dirty="0" smtClean="0"/>
              <a:t>et agir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Alain Mille (LIRIS UMR CNRS 5205</a:t>
            </a:r>
          </a:p>
          <a:p>
            <a:r>
              <a:rPr lang="fr-FR" dirty="0" smtClean="0"/>
              <a:t>Fatma </a:t>
            </a:r>
            <a:r>
              <a:rPr lang="fr-FR" dirty="0" err="1" smtClean="0"/>
              <a:t>Berdel</a:t>
            </a:r>
            <a:r>
              <a:rPr lang="fr-FR" dirty="0" smtClean="0"/>
              <a:t> (IE CNRS)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2496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Demande d’un traçage coté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816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No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74077" y="1787769"/>
            <a:ext cx="1240692" cy="1494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Navigateur</a:t>
            </a:r>
            <a:endParaRPr lang="fr-FR" dirty="0"/>
          </a:p>
        </p:txBody>
      </p:sp>
      <p:sp>
        <p:nvSpPr>
          <p:cNvPr id="5" name="Sourire 4"/>
          <p:cNvSpPr/>
          <p:nvPr/>
        </p:nvSpPr>
        <p:spPr>
          <a:xfrm>
            <a:off x="859692" y="3907692"/>
            <a:ext cx="840154" cy="752231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3810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ylindre 5"/>
          <p:cNvSpPr/>
          <p:nvPr/>
        </p:nvSpPr>
        <p:spPr>
          <a:xfrm>
            <a:off x="5734539" y="1978270"/>
            <a:ext cx="1006231" cy="134815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ylindre 6"/>
          <p:cNvSpPr/>
          <p:nvPr/>
        </p:nvSpPr>
        <p:spPr>
          <a:xfrm>
            <a:off x="6164384" y="4728308"/>
            <a:ext cx="898770" cy="1250462"/>
          </a:xfrm>
          <a:prstGeom prst="can">
            <a:avLst/>
          </a:prstGeom>
          <a:ln w="38100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341077" y="2071077"/>
            <a:ext cx="869461" cy="889000"/>
          </a:xfrm>
          <a:prstGeom prst="rect">
            <a:avLst/>
          </a:prstGeom>
          <a:solidFill>
            <a:srgbClr val="604A7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341077" y="2645021"/>
            <a:ext cx="869461" cy="3736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ylindre 9"/>
          <p:cNvSpPr/>
          <p:nvPr/>
        </p:nvSpPr>
        <p:spPr>
          <a:xfrm>
            <a:off x="5734539" y="3004038"/>
            <a:ext cx="1006231" cy="322385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ylindre 10"/>
          <p:cNvSpPr/>
          <p:nvPr/>
        </p:nvSpPr>
        <p:spPr>
          <a:xfrm>
            <a:off x="6164384" y="5275384"/>
            <a:ext cx="898770" cy="625231"/>
          </a:xfrm>
          <a:prstGeom prst="can">
            <a:avLst/>
          </a:prstGeom>
          <a:ln w="3810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ylindre 11"/>
          <p:cNvSpPr/>
          <p:nvPr/>
        </p:nvSpPr>
        <p:spPr>
          <a:xfrm>
            <a:off x="6164384" y="5568462"/>
            <a:ext cx="898770" cy="293078"/>
          </a:xfrm>
          <a:prstGeom prst="can">
            <a:avLst/>
          </a:prstGeom>
          <a:solidFill>
            <a:srgbClr val="FCD5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084385" y="4837667"/>
            <a:ext cx="44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U1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5" idx="0"/>
            <a:endCxn id="4" idx="2"/>
          </p:cNvCxnSpPr>
          <p:nvPr/>
        </p:nvCxnSpPr>
        <p:spPr>
          <a:xfrm flipV="1">
            <a:off x="1279769" y="3282462"/>
            <a:ext cx="14654" cy="6252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8" idx="1"/>
          </p:cNvCxnSpPr>
          <p:nvPr/>
        </p:nvCxnSpPr>
        <p:spPr>
          <a:xfrm flipV="1">
            <a:off x="1914769" y="2515577"/>
            <a:ext cx="1426308" cy="195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6" idx="3"/>
            <a:endCxn id="12" idx="2"/>
          </p:cNvCxnSpPr>
          <p:nvPr/>
        </p:nvCxnSpPr>
        <p:spPr>
          <a:xfrm>
            <a:off x="1914769" y="1929423"/>
            <a:ext cx="4249615" cy="3785578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9" idx="2"/>
            <a:endCxn id="12" idx="2"/>
          </p:cNvCxnSpPr>
          <p:nvPr/>
        </p:nvCxnSpPr>
        <p:spPr>
          <a:xfrm>
            <a:off x="3775808" y="3018693"/>
            <a:ext cx="2388576" cy="2696308"/>
          </a:xfrm>
          <a:prstGeom prst="straightConnector1">
            <a:avLst/>
          </a:prstGeom>
          <a:ln>
            <a:solidFill>
              <a:srgbClr val="FDEAD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74077" y="2217615"/>
            <a:ext cx="722923" cy="8596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084385" y="2535116"/>
            <a:ext cx="830384" cy="6691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Assistant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Traces</a:t>
            </a:r>
            <a:endParaRPr lang="fr-FR" sz="1200" dirty="0">
              <a:solidFill>
                <a:srgbClr val="000000"/>
              </a:solidFill>
            </a:endParaRPr>
          </a:p>
        </p:txBody>
      </p:sp>
      <p:cxnSp>
        <p:nvCxnSpPr>
          <p:cNvPr id="25" name="Connecteur droit avec flèche 24"/>
          <p:cNvCxnSpPr>
            <a:stCxn id="23" idx="3"/>
            <a:endCxn id="12" idx="2"/>
          </p:cNvCxnSpPr>
          <p:nvPr/>
        </p:nvCxnSpPr>
        <p:spPr>
          <a:xfrm>
            <a:off x="1914769" y="2869712"/>
            <a:ext cx="4249615" cy="2845289"/>
          </a:xfrm>
          <a:prstGeom prst="straightConnector1">
            <a:avLst/>
          </a:prstGeom>
          <a:ln>
            <a:solidFill>
              <a:srgbClr val="FDEADA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4077" y="1787769"/>
            <a:ext cx="1240692" cy="283308"/>
          </a:xfrm>
          <a:prstGeom prst="rect">
            <a:avLst/>
          </a:prstGeom>
          <a:solidFill>
            <a:srgbClr val="FDEA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Extension</a:t>
            </a:r>
            <a:endParaRPr lang="fr-FR" dirty="0">
              <a:solidFill>
                <a:srgbClr val="000000"/>
              </a:solidFill>
            </a:endParaRPr>
          </a:p>
        </p:txBody>
      </p:sp>
      <p:cxnSp>
        <p:nvCxnSpPr>
          <p:cNvPr id="29" name="Connecteur droit avec flèche 28"/>
          <p:cNvCxnSpPr>
            <a:stCxn id="9" idx="3"/>
            <a:endCxn id="10" idx="2"/>
          </p:cNvCxnSpPr>
          <p:nvPr/>
        </p:nvCxnSpPr>
        <p:spPr>
          <a:xfrm>
            <a:off x="4210538" y="2831857"/>
            <a:ext cx="1524001" cy="333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8" idx="3"/>
            <a:endCxn id="6" idx="2"/>
          </p:cNvCxnSpPr>
          <p:nvPr/>
        </p:nvCxnSpPr>
        <p:spPr>
          <a:xfrm>
            <a:off x="4210538" y="2515577"/>
            <a:ext cx="1524001" cy="1367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350846" y="2929547"/>
            <a:ext cx="859692" cy="69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084982" y="2403094"/>
            <a:ext cx="1558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Collecte paramétrée</a:t>
            </a:r>
          </a:p>
          <a:p>
            <a:r>
              <a:rPr lang="fr-FR" dirty="0" smtClean="0"/>
              <a:t>du navigateur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652427" y="3751384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Notifications</a:t>
            </a:r>
          </a:p>
          <a:p>
            <a:r>
              <a:rPr lang="fr-FR" dirty="0" smtClean="0"/>
              <a:t>Requ</a:t>
            </a:r>
            <a:r>
              <a:rPr lang="fr-FR" dirty="0" smtClean="0"/>
              <a:t>êtes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179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Fin de traçage coté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816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74077" y="1787769"/>
            <a:ext cx="1240692" cy="1494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Navigateur</a:t>
            </a:r>
            <a:endParaRPr lang="fr-FR" dirty="0"/>
          </a:p>
        </p:txBody>
      </p:sp>
      <p:sp>
        <p:nvSpPr>
          <p:cNvPr id="5" name="Sourire 4"/>
          <p:cNvSpPr/>
          <p:nvPr/>
        </p:nvSpPr>
        <p:spPr>
          <a:xfrm>
            <a:off x="859692" y="3907692"/>
            <a:ext cx="840154" cy="752231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3810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ylindre 5"/>
          <p:cNvSpPr/>
          <p:nvPr/>
        </p:nvSpPr>
        <p:spPr>
          <a:xfrm>
            <a:off x="5734539" y="1978270"/>
            <a:ext cx="1006231" cy="134815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ylindre 6"/>
          <p:cNvSpPr/>
          <p:nvPr/>
        </p:nvSpPr>
        <p:spPr>
          <a:xfrm>
            <a:off x="6164384" y="4728308"/>
            <a:ext cx="898770" cy="1250462"/>
          </a:xfrm>
          <a:prstGeom prst="can">
            <a:avLst/>
          </a:prstGeom>
          <a:ln w="38100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341077" y="2071077"/>
            <a:ext cx="869461" cy="889000"/>
          </a:xfrm>
          <a:prstGeom prst="rect">
            <a:avLst/>
          </a:prstGeom>
          <a:solidFill>
            <a:srgbClr val="604A7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341077" y="2645021"/>
            <a:ext cx="869461" cy="3736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ylindre 9"/>
          <p:cNvSpPr/>
          <p:nvPr/>
        </p:nvSpPr>
        <p:spPr>
          <a:xfrm>
            <a:off x="5734539" y="3004038"/>
            <a:ext cx="1006231" cy="322385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ylindre 10"/>
          <p:cNvSpPr/>
          <p:nvPr/>
        </p:nvSpPr>
        <p:spPr>
          <a:xfrm>
            <a:off x="6164384" y="5275384"/>
            <a:ext cx="898770" cy="625231"/>
          </a:xfrm>
          <a:prstGeom prst="can">
            <a:avLst/>
          </a:prstGeom>
          <a:ln w="3810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ylindre 11"/>
          <p:cNvSpPr/>
          <p:nvPr/>
        </p:nvSpPr>
        <p:spPr>
          <a:xfrm>
            <a:off x="6164384" y="5568462"/>
            <a:ext cx="898770" cy="293078"/>
          </a:xfrm>
          <a:prstGeom prst="can">
            <a:avLst/>
          </a:prstGeom>
          <a:solidFill>
            <a:srgbClr val="FCD5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084385" y="4837667"/>
            <a:ext cx="44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U1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5" idx="0"/>
            <a:endCxn id="4" idx="2"/>
          </p:cNvCxnSpPr>
          <p:nvPr/>
        </p:nvCxnSpPr>
        <p:spPr>
          <a:xfrm flipV="1">
            <a:off x="1279769" y="3282462"/>
            <a:ext cx="14654" cy="6252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8" idx="1"/>
          </p:cNvCxnSpPr>
          <p:nvPr/>
        </p:nvCxnSpPr>
        <p:spPr>
          <a:xfrm flipV="1">
            <a:off x="1914769" y="2515577"/>
            <a:ext cx="1426308" cy="195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9" idx="2"/>
            <a:endCxn id="12" idx="2"/>
          </p:cNvCxnSpPr>
          <p:nvPr/>
        </p:nvCxnSpPr>
        <p:spPr>
          <a:xfrm>
            <a:off x="3775808" y="3018693"/>
            <a:ext cx="2388576" cy="2696308"/>
          </a:xfrm>
          <a:prstGeom prst="straightConnector1">
            <a:avLst/>
          </a:prstGeom>
          <a:ln>
            <a:solidFill>
              <a:srgbClr val="FDEAD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74077" y="2217615"/>
            <a:ext cx="722923" cy="8596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>
            <a:stCxn id="9" idx="3"/>
            <a:endCxn id="10" idx="2"/>
          </p:cNvCxnSpPr>
          <p:nvPr/>
        </p:nvCxnSpPr>
        <p:spPr>
          <a:xfrm>
            <a:off x="4210538" y="2831857"/>
            <a:ext cx="1524001" cy="333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8" idx="3"/>
            <a:endCxn id="6" idx="2"/>
          </p:cNvCxnSpPr>
          <p:nvPr/>
        </p:nvCxnSpPr>
        <p:spPr>
          <a:xfrm>
            <a:off x="4210538" y="2515577"/>
            <a:ext cx="1524001" cy="1367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350846" y="2929547"/>
            <a:ext cx="859692" cy="69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1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m</a:t>
            </a:r>
            <a:r>
              <a:rPr lang="fr-FR" dirty="0" smtClean="0"/>
              <a:t>ême chose mais avec le «  cinéma de TRACE-ME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toi Fatma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671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Observer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L’</a:t>
            </a:r>
            <a:r>
              <a:rPr lang="fr-FR" dirty="0" err="1" smtClean="0"/>
              <a:t>obervation</a:t>
            </a:r>
            <a:r>
              <a:rPr lang="fr-FR" dirty="0" smtClean="0"/>
              <a:t> est un processus de construction de connaissances</a:t>
            </a:r>
          </a:p>
          <a:p>
            <a:r>
              <a:rPr lang="fr-FR" dirty="0" smtClean="0"/>
              <a:t>Instrumenter l’observation = instrumenter le processus de construction de connaissances</a:t>
            </a:r>
          </a:p>
          <a:p>
            <a:r>
              <a:rPr lang="fr-FR" dirty="0" smtClean="0"/>
              <a:t>La collecte des marques laissées pendant l’activité permet de construire une trace de l’activité</a:t>
            </a:r>
          </a:p>
          <a:p>
            <a:r>
              <a:rPr lang="fr-FR" dirty="0" smtClean="0"/>
              <a:t>Dans le cas d’une collecte instrumentée, la trace est modélisée -&gt; M-Trace</a:t>
            </a:r>
          </a:p>
        </p:txBody>
      </p:sp>
    </p:spTree>
    <p:extLst>
      <p:ext uri="{BB962C8B-B14F-4D97-AF65-F5344CB8AC3E}">
        <p14:creationId xmlns:p14="http://schemas.microsoft.com/office/powerpoint/2010/main" val="210575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Illustration : collecte « première »</a:t>
            </a:r>
            <a:endParaRPr lang="fr-FR" dirty="0"/>
          </a:p>
        </p:txBody>
      </p:sp>
      <p:pic>
        <p:nvPicPr>
          <p:cNvPr id="6" name="Espace réservé du contenu 5" descr="semantiqu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1" b="5931"/>
          <a:stretch>
            <a:fillRect/>
          </a:stretch>
        </p:blipFill>
        <p:spPr>
          <a:xfrm>
            <a:off x="457200" y="1609969"/>
            <a:ext cx="8229600" cy="4525963"/>
          </a:xfrm>
        </p:spPr>
      </p:pic>
      <p:sp>
        <p:nvSpPr>
          <p:cNvPr id="7" name="ZoneTexte 6"/>
          <p:cNvSpPr txBox="1"/>
          <p:nvPr/>
        </p:nvSpPr>
        <p:spPr>
          <a:xfrm>
            <a:off x="4083539" y="2883822"/>
            <a:ext cx="1695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solidFill>
                  <a:srgbClr val="0000FF"/>
                </a:solidFill>
              </a:rPr>
              <a:t>Collecte</a:t>
            </a:r>
            <a:endParaRPr lang="fr-FR" sz="3600" dirty="0">
              <a:solidFill>
                <a:srgbClr val="0000FF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6076" y="1190141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Environnement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6707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Illustration : transformation/interprétation trace</a:t>
            </a:r>
            <a:endParaRPr lang="fr-FR" dirty="0"/>
          </a:p>
        </p:txBody>
      </p:sp>
      <p:pic>
        <p:nvPicPr>
          <p:cNvPr id="4" name="Espace réservé du contenu 3" descr="semantiques_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" r="20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206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Illustration : la trace « transformée »</a:t>
            </a:r>
            <a:endParaRPr lang="fr-FR" dirty="0"/>
          </a:p>
        </p:txBody>
      </p:sp>
      <p:pic>
        <p:nvPicPr>
          <p:cNvPr id="4" name="Espace réservé du contenu 3" descr="semantiques_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06" r="-1326" b="64774"/>
          <a:stretch/>
        </p:blipFill>
        <p:spPr>
          <a:xfrm>
            <a:off x="947615" y="1522046"/>
            <a:ext cx="7492999" cy="4611075"/>
          </a:xfrm>
        </p:spPr>
      </p:pic>
    </p:spTree>
    <p:extLst>
      <p:ext uri="{BB962C8B-B14F-4D97-AF65-F5344CB8AC3E}">
        <p14:creationId xmlns:p14="http://schemas.microsoft.com/office/powerpoint/2010/main" val="53150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5670"/>
          </a:xfrm>
          <a:ln w="19050" cmpd="sng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fr-FR" sz="3200" dirty="0" smtClean="0"/>
              <a:t>Un dispositif instrumenté pour l’activité (d’apprentissage) sur le web</a:t>
            </a:r>
            <a:br>
              <a:rPr lang="fr-FR" sz="3200" dirty="0" smtClean="0"/>
            </a:br>
            <a:r>
              <a:rPr lang="fr-FR" sz="3200" dirty="0" smtClean="0"/>
              <a:t>PRINCIPE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fr-FR" dirty="0" smtClean="0"/>
              <a:t>Un apprenant sur le web s’identifie (U-ID)</a:t>
            </a:r>
          </a:p>
          <a:p>
            <a:pPr lvl="2"/>
            <a:r>
              <a:rPr lang="fr-FR" dirty="0" smtClean="0">
                <a:solidFill>
                  <a:srgbClr val="FF6600"/>
                </a:solidFill>
              </a:rPr>
              <a:t>Soit par le dispositif d’identification de la plateforme où il est inscrit</a:t>
            </a:r>
          </a:p>
          <a:p>
            <a:pPr lvl="2"/>
            <a:r>
              <a:rPr lang="fr-FR" dirty="0" smtClean="0">
                <a:solidFill>
                  <a:srgbClr val="FF6600"/>
                </a:solidFill>
              </a:rPr>
              <a:t>Soit à l’aide d’un Open ID</a:t>
            </a:r>
          </a:p>
          <a:p>
            <a:pPr lvl="1"/>
            <a:r>
              <a:rPr lang="fr-FR" dirty="0" smtClean="0"/>
              <a:t>Il sélectionne une activité (A-ID)</a:t>
            </a:r>
          </a:p>
          <a:p>
            <a:pPr lvl="2"/>
            <a:r>
              <a:rPr lang="fr-FR" dirty="0">
                <a:solidFill>
                  <a:srgbClr val="FF6600"/>
                </a:solidFill>
              </a:rPr>
              <a:t>Soit sur la plateforme où il est </a:t>
            </a:r>
            <a:r>
              <a:rPr lang="fr-FR" dirty="0" smtClean="0">
                <a:solidFill>
                  <a:srgbClr val="FF6600"/>
                </a:solidFill>
              </a:rPr>
              <a:t>« logé »</a:t>
            </a:r>
            <a:endParaRPr lang="fr-FR" dirty="0">
              <a:solidFill>
                <a:srgbClr val="FF6600"/>
              </a:solidFill>
            </a:endParaRPr>
          </a:p>
          <a:p>
            <a:pPr lvl="2"/>
            <a:r>
              <a:rPr lang="fr-FR" dirty="0">
                <a:solidFill>
                  <a:srgbClr val="FF6600"/>
                </a:solidFill>
              </a:rPr>
              <a:t>(Soit dans son propre environnement</a:t>
            </a:r>
            <a:r>
              <a:rPr lang="fr-FR" dirty="0" smtClean="0">
                <a:solidFill>
                  <a:srgbClr val="FF6600"/>
                </a:solidFill>
              </a:rPr>
              <a:t>)</a:t>
            </a:r>
          </a:p>
          <a:p>
            <a:pPr lvl="1"/>
            <a:r>
              <a:rPr lang="fr-FR" dirty="0" smtClean="0">
                <a:solidFill>
                  <a:srgbClr val="000000"/>
                </a:solidFill>
              </a:rPr>
              <a:t>S’il le demande (sélection dans son navigateur)</a:t>
            </a:r>
          </a:p>
          <a:p>
            <a:pPr lvl="2"/>
            <a:r>
              <a:rPr lang="fr-FR" dirty="0" smtClean="0">
                <a:solidFill>
                  <a:srgbClr val="FF6600"/>
                </a:solidFill>
              </a:rPr>
              <a:t>La collecte de son activité est faite dans la trace identifiée par </a:t>
            </a:r>
            <a:r>
              <a:rPr lang="fr-FR" dirty="0" smtClean="0">
                <a:solidFill>
                  <a:srgbClr val="000000"/>
                </a:solidFill>
              </a:rPr>
              <a:t>U-ID_A-ID</a:t>
            </a:r>
          </a:p>
          <a:p>
            <a:pPr lvl="2"/>
            <a:r>
              <a:rPr lang="fr-FR" dirty="0">
                <a:solidFill>
                  <a:srgbClr val="FF6600"/>
                </a:solidFill>
              </a:rPr>
              <a:t>Sa trace est </a:t>
            </a:r>
            <a:r>
              <a:rPr lang="fr-FR" dirty="0" smtClean="0">
                <a:solidFill>
                  <a:srgbClr val="FF6600"/>
                </a:solidFill>
              </a:rPr>
              <a:t>stockée </a:t>
            </a:r>
            <a:r>
              <a:rPr lang="fr-FR" dirty="0">
                <a:solidFill>
                  <a:srgbClr val="FF6600"/>
                </a:solidFill>
              </a:rPr>
              <a:t>dans </a:t>
            </a:r>
            <a:r>
              <a:rPr lang="fr-FR" dirty="0"/>
              <a:t>une base de </a:t>
            </a:r>
            <a:r>
              <a:rPr lang="fr-FR" dirty="0" smtClean="0"/>
              <a:t>traces </a:t>
            </a:r>
            <a:r>
              <a:rPr lang="fr-FR" dirty="0">
                <a:solidFill>
                  <a:srgbClr val="FF6600"/>
                </a:solidFill>
              </a:rPr>
              <a:t>PERSONNELLE</a:t>
            </a:r>
          </a:p>
        </p:txBody>
      </p:sp>
    </p:spTree>
    <p:extLst>
      <p:ext uri="{BB962C8B-B14F-4D97-AF65-F5344CB8AC3E}">
        <p14:creationId xmlns:p14="http://schemas.microsoft.com/office/powerpoint/2010/main" val="287160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Première mise en œuvre sur la plateforme  </a:t>
            </a:r>
            <a:r>
              <a:rPr lang="fr-FR" dirty="0" err="1" smtClean="0"/>
              <a:t>Claroline</a:t>
            </a:r>
            <a:r>
              <a:rPr lang="fr-FR" dirty="0" smtClean="0"/>
              <a:t> </a:t>
            </a:r>
            <a:r>
              <a:rPr lang="fr-FR" dirty="0" err="1" smtClean="0"/>
              <a:t>Connect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816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74077" y="1787769"/>
            <a:ext cx="1240692" cy="1494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Navigateur</a:t>
            </a:r>
            <a:endParaRPr lang="fr-FR" dirty="0"/>
          </a:p>
        </p:txBody>
      </p:sp>
      <p:sp>
        <p:nvSpPr>
          <p:cNvPr id="5" name="Sourire 4"/>
          <p:cNvSpPr/>
          <p:nvPr/>
        </p:nvSpPr>
        <p:spPr>
          <a:xfrm>
            <a:off x="859692" y="3907692"/>
            <a:ext cx="840154" cy="752231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3810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ylindre 5"/>
          <p:cNvSpPr/>
          <p:nvPr/>
        </p:nvSpPr>
        <p:spPr>
          <a:xfrm>
            <a:off x="5734539" y="1978270"/>
            <a:ext cx="1006231" cy="134815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ylindre 6"/>
          <p:cNvSpPr/>
          <p:nvPr/>
        </p:nvSpPr>
        <p:spPr>
          <a:xfrm>
            <a:off x="6164384" y="4728308"/>
            <a:ext cx="898770" cy="1250462"/>
          </a:xfrm>
          <a:prstGeom prst="can">
            <a:avLst/>
          </a:prstGeom>
          <a:ln w="38100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341077" y="2071077"/>
            <a:ext cx="869461" cy="889000"/>
          </a:xfrm>
          <a:prstGeom prst="rect">
            <a:avLst/>
          </a:prstGeom>
          <a:solidFill>
            <a:srgbClr val="604A7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341077" y="2645021"/>
            <a:ext cx="869461" cy="3736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ylindre 9"/>
          <p:cNvSpPr/>
          <p:nvPr/>
        </p:nvSpPr>
        <p:spPr>
          <a:xfrm>
            <a:off x="5734539" y="3004038"/>
            <a:ext cx="1006231" cy="322385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ylindre 10"/>
          <p:cNvSpPr/>
          <p:nvPr/>
        </p:nvSpPr>
        <p:spPr>
          <a:xfrm>
            <a:off x="6164384" y="5275384"/>
            <a:ext cx="898770" cy="625231"/>
          </a:xfrm>
          <a:prstGeom prst="can">
            <a:avLst/>
          </a:prstGeom>
          <a:ln w="3810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ylindre 11"/>
          <p:cNvSpPr/>
          <p:nvPr/>
        </p:nvSpPr>
        <p:spPr>
          <a:xfrm>
            <a:off x="6164384" y="5568462"/>
            <a:ext cx="898770" cy="293078"/>
          </a:xfrm>
          <a:prstGeom prst="can">
            <a:avLst/>
          </a:prstGeom>
          <a:solidFill>
            <a:srgbClr val="FCD5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084385" y="4837667"/>
            <a:ext cx="44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U1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5" idx="0"/>
            <a:endCxn id="4" idx="2"/>
          </p:cNvCxnSpPr>
          <p:nvPr/>
        </p:nvCxnSpPr>
        <p:spPr>
          <a:xfrm flipV="1">
            <a:off x="1279769" y="3282462"/>
            <a:ext cx="14654" cy="6252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8" idx="1"/>
          </p:cNvCxnSpPr>
          <p:nvPr/>
        </p:nvCxnSpPr>
        <p:spPr>
          <a:xfrm flipV="1">
            <a:off x="1914769" y="2515577"/>
            <a:ext cx="1426308" cy="195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6" idx="3"/>
            <a:endCxn id="12" idx="2"/>
          </p:cNvCxnSpPr>
          <p:nvPr/>
        </p:nvCxnSpPr>
        <p:spPr>
          <a:xfrm>
            <a:off x="1914769" y="1929423"/>
            <a:ext cx="4249615" cy="3785578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9" idx="2"/>
            <a:endCxn id="12" idx="2"/>
          </p:cNvCxnSpPr>
          <p:nvPr/>
        </p:nvCxnSpPr>
        <p:spPr>
          <a:xfrm>
            <a:off x="3775808" y="3018693"/>
            <a:ext cx="2388576" cy="2696308"/>
          </a:xfrm>
          <a:prstGeom prst="straightConnector1">
            <a:avLst/>
          </a:prstGeom>
          <a:ln>
            <a:solidFill>
              <a:srgbClr val="FDEAD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74077" y="2217615"/>
            <a:ext cx="722923" cy="8596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279769" y="2535116"/>
            <a:ext cx="635000" cy="6691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/>
          <p:cNvCxnSpPr>
            <a:stCxn id="23" idx="3"/>
            <a:endCxn id="12" idx="2"/>
          </p:cNvCxnSpPr>
          <p:nvPr/>
        </p:nvCxnSpPr>
        <p:spPr>
          <a:xfrm>
            <a:off x="1914769" y="2869712"/>
            <a:ext cx="4249615" cy="2845289"/>
          </a:xfrm>
          <a:prstGeom prst="straightConnector1">
            <a:avLst/>
          </a:prstGeom>
          <a:ln>
            <a:solidFill>
              <a:srgbClr val="FDEADA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4077" y="1787769"/>
            <a:ext cx="1240692" cy="283308"/>
          </a:xfrm>
          <a:prstGeom prst="rect">
            <a:avLst/>
          </a:prstGeom>
          <a:solidFill>
            <a:srgbClr val="FDEA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>
            <a:stCxn id="9" idx="3"/>
            <a:endCxn id="10" idx="2"/>
          </p:cNvCxnSpPr>
          <p:nvPr/>
        </p:nvCxnSpPr>
        <p:spPr>
          <a:xfrm>
            <a:off x="4210538" y="2831857"/>
            <a:ext cx="1524001" cy="333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8" idx="3"/>
            <a:endCxn id="6" idx="2"/>
          </p:cNvCxnSpPr>
          <p:nvPr/>
        </p:nvCxnSpPr>
        <p:spPr>
          <a:xfrm>
            <a:off x="4210538" y="2515577"/>
            <a:ext cx="1524001" cy="1367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350846" y="2929547"/>
            <a:ext cx="859692" cy="69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34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Fonctionnement standard</a:t>
            </a:r>
            <a:br>
              <a:rPr lang="fr-FR" dirty="0" smtClean="0"/>
            </a:br>
            <a:r>
              <a:rPr lang="fr-FR" dirty="0" err="1" smtClean="0"/>
              <a:t>Claroline</a:t>
            </a:r>
            <a:r>
              <a:rPr lang="fr-FR" dirty="0" smtClean="0"/>
              <a:t> </a:t>
            </a:r>
            <a:r>
              <a:rPr lang="fr-FR" dirty="0" err="1" smtClean="0"/>
              <a:t>Connect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816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74077" y="1787769"/>
            <a:ext cx="1240692" cy="1494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Navigateur</a:t>
            </a:r>
            <a:endParaRPr lang="fr-FR" dirty="0"/>
          </a:p>
        </p:txBody>
      </p:sp>
      <p:sp>
        <p:nvSpPr>
          <p:cNvPr id="5" name="Sourire 4"/>
          <p:cNvSpPr/>
          <p:nvPr/>
        </p:nvSpPr>
        <p:spPr>
          <a:xfrm>
            <a:off x="859692" y="3907692"/>
            <a:ext cx="840154" cy="752231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3810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ylindre 5"/>
          <p:cNvSpPr/>
          <p:nvPr/>
        </p:nvSpPr>
        <p:spPr>
          <a:xfrm>
            <a:off x="5734539" y="1978270"/>
            <a:ext cx="1006231" cy="134815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BDD </a:t>
            </a:r>
            <a:r>
              <a:rPr lang="fr-FR" dirty="0" err="1" smtClean="0"/>
              <a:t>ClaCO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341077" y="2071077"/>
            <a:ext cx="1006231" cy="889000"/>
          </a:xfrm>
          <a:prstGeom prst="rect">
            <a:avLst/>
          </a:prstGeom>
          <a:solidFill>
            <a:srgbClr val="604A7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CLaCo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341077" y="2645021"/>
            <a:ext cx="1006231" cy="3736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Listener</a:t>
            </a:r>
            <a:endParaRPr lang="fr-FR" dirty="0"/>
          </a:p>
        </p:txBody>
      </p:sp>
      <p:sp>
        <p:nvSpPr>
          <p:cNvPr id="10" name="Cylindre 9"/>
          <p:cNvSpPr/>
          <p:nvPr/>
        </p:nvSpPr>
        <p:spPr>
          <a:xfrm>
            <a:off x="5734539" y="3004038"/>
            <a:ext cx="1006231" cy="322385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Logs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084385" y="4837667"/>
            <a:ext cx="44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U1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5" idx="0"/>
            <a:endCxn id="4" idx="2"/>
          </p:cNvCxnSpPr>
          <p:nvPr/>
        </p:nvCxnSpPr>
        <p:spPr>
          <a:xfrm flipV="1">
            <a:off x="1279769" y="3282462"/>
            <a:ext cx="14654" cy="6252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8" idx="1"/>
          </p:cNvCxnSpPr>
          <p:nvPr/>
        </p:nvCxnSpPr>
        <p:spPr>
          <a:xfrm flipV="1">
            <a:off x="1914769" y="2515577"/>
            <a:ext cx="1426308" cy="195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74077" y="2217615"/>
            <a:ext cx="860071" cy="8596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CLaCo</a:t>
            </a:r>
            <a:endParaRPr lang="fr-FR" dirty="0"/>
          </a:p>
        </p:txBody>
      </p:sp>
      <p:cxnSp>
        <p:nvCxnSpPr>
          <p:cNvPr id="29" name="Connecteur droit avec flèche 28"/>
          <p:cNvCxnSpPr>
            <a:stCxn id="9" idx="3"/>
            <a:endCxn id="10" idx="2"/>
          </p:cNvCxnSpPr>
          <p:nvPr/>
        </p:nvCxnSpPr>
        <p:spPr>
          <a:xfrm>
            <a:off x="4347308" y="2831857"/>
            <a:ext cx="1387231" cy="333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8" idx="3"/>
            <a:endCxn id="6" idx="2"/>
          </p:cNvCxnSpPr>
          <p:nvPr/>
        </p:nvCxnSpPr>
        <p:spPr>
          <a:xfrm>
            <a:off x="4347308" y="2515577"/>
            <a:ext cx="1387231" cy="1367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12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Traçage par défaut </a:t>
            </a:r>
            <a:r>
              <a:rPr lang="fr-FR" dirty="0" err="1" smtClean="0"/>
              <a:t>ClaCo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816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74077" y="1787769"/>
            <a:ext cx="1240692" cy="1494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Navigateur</a:t>
            </a:r>
            <a:endParaRPr lang="fr-FR" dirty="0"/>
          </a:p>
        </p:txBody>
      </p:sp>
      <p:sp>
        <p:nvSpPr>
          <p:cNvPr id="5" name="Sourire 4"/>
          <p:cNvSpPr/>
          <p:nvPr/>
        </p:nvSpPr>
        <p:spPr>
          <a:xfrm>
            <a:off x="859692" y="3907692"/>
            <a:ext cx="840154" cy="752231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3810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ylindre 5"/>
          <p:cNvSpPr/>
          <p:nvPr/>
        </p:nvSpPr>
        <p:spPr>
          <a:xfrm>
            <a:off x="5734539" y="1978270"/>
            <a:ext cx="1006231" cy="134815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ylindre 6"/>
          <p:cNvSpPr/>
          <p:nvPr/>
        </p:nvSpPr>
        <p:spPr>
          <a:xfrm>
            <a:off x="6164384" y="4728308"/>
            <a:ext cx="898770" cy="1250462"/>
          </a:xfrm>
          <a:prstGeom prst="can">
            <a:avLst/>
          </a:prstGeom>
          <a:ln w="38100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341077" y="2071077"/>
            <a:ext cx="869461" cy="889000"/>
          </a:xfrm>
          <a:prstGeom prst="rect">
            <a:avLst/>
          </a:prstGeom>
          <a:solidFill>
            <a:srgbClr val="604A7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341077" y="2645021"/>
            <a:ext cx="869461" cy="3736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ylindre 9"/>
          <p:cNvSpPr/>
          <p:nvPr/>
        </p:nvSpPr>
        <p:spPr>
          <a:xfrm>
            <a:off x="5734539" y="3004038"/>
            <a:ext cx="1006231" cy="322385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ylindre 10"/>
          <p:cNvSpPr/>
          <p:nvPr/>
        </p:nvSpPr>
        <p:spPr>
          <a:xfrm>
            <a:off x="6164384" y="5275384"/>
            <a:ext cx="898770" cy="625231"/>
          </a:xfrm>
          <a:prstGeom prst="can">
            <a:avLst/>
          </a:prstGeom>
          <a:ln w="3810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ylindre 11"/>
          <p:cNvSpPr/>
          <p:nvPr/>
        </p:nvSpPr>
        <p:spPr>
          <a:xfrm>
            <a:off x="6164384" y="5568462"/>
            <a:ext cx="898770" cy="293078"/>
          </a:xfrm>
          <a:prstGeom prst="can">
            <a:avLst/>
          </a:prstGeom>
          <a:solidFill>
            <a:srgbClr val="FCD5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084385" y="4837667"/>
            <a:ext cx="44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U1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5" idx="0"/>
            <a:endCxn id="4" idx="2"/>
          </p:cNvCxnSpPr>
          <p:nvPr/>
        </p:nvCxnSpPr>
        <p:spPr>
          <a:xfrm flipV="1">
            <a:off x="1279769" y="3282462"/>
            <a:ext cx="14654" cy="6252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8" idx="1"/>
          </p:cNvCxnSpPr>
          <p:nvPr/>
        </p:nvCxnSpPr>
        <p:spPr>
          <a:xfrm flipV="1">
            <a:off x="1914769" y="2515577"/>
            <a:ext cx="1426308" cy="195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9" idx="2"/>
            <a:endCxn id="12" idx="2"/>
          </p:cNvCxnSpPr>
          <p:nvPr/>
        </p:nvCxnSpPr>
        <p:spPr>
          <a:xfrm>
            <a:off x="3775808" y="3018693"/>
            <a:ext cx="2388576" cy="2696308"/>
          </a:xfrm>
          <a:prstGeom prst="straightConnector1">
            <a:avLst/>
          </a:prstGeom>
          <a:ln>
            <a:solidFill>
              <a:srgbClr val="FDEAD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74077" y="2217615"/>
            <a:ext cx="722923" cy="8596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>
            <a:stCxn id="9" idx="3"/>
            <a:endCxn id="10" idx="2"/>
          </p:cNvCxnSpPr>
          <p:nvPr/>
        </p:nvCxnSpPr>
        <p:spPr>
          <a:xfrm>
            <a:off x="4210538" y="2831857"/>
            <a:ext cx="1524001" cy="333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8" idx="3"/>
            <a:endCxn id="6" idx="2"/>
          </p:cNvCxnSpPr>
          <p:nvPr/>
        </p:nvCxnSpPr>
        <p:spPr>
          <a:xfrm>
            <a:off x="4210538" y="2515577"/>
            <a:ext cx="1524001" cy="1367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350846" y="2929547"/>
            <a:ext cx="859692" cy="69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210538" y="4191949"/>
            <a:ext cx="238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Listener</a:t>
            </a:r>
            <a:r>
              <a:rPr lang="fr-FR" dirty="0" smtClean="0"/>
              <a:t> trace première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25503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202</Words>
  <Application>Microsoft Macintosh PowerPoint</Application>
  <PresentationFormat>Présentation à l'écran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Atelier Observer l'activité d'apprentissage pour la comprendre et agir</vt:lpstr>
      <vt:lpstr>Observer ?</vt:lpstr>
      <vt:lpstr>Illustration : collecte « première »</vt:lpstr>
      <vt:lpstr>Illustration : transformation/interprétation trace</vt:lpstr>
      <vt:lpstr>Illustration : la trace « transformée »</vt:lpstr>
      <vt:lpstr>Un dispositif instrumenté pour l’activité (d’apprentissage) sur le web PRINCIPE</vt:lpstr>
      <vt:lpstr>Première mise en œuvre sur la plateforme  Claroline Connect</vt:lpstr>
      <vt:lpstr>Fonctionnement standard Claroline Connect</vt:lpstr>
      <vt:lpstr>Traçage par défaut ClaCo</vt:lpstr>
      <vt:lpstr>Demande d’un traçage coté client</vt:lpstr>
      <vt:lpstr>Fin de traçage coté client</vt:lpstr>
      <vt:lpstr>La même chose mais avec le «  cinéma de TRACE-ME »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Observer l'activité d'apprentissage pour la comprendre et agir</dc:title>
  <dc:creator>Alain Mille</dc:creator>
  <cp:lastModifiedBy>Alain Mille</cp:lastModifiedBy>
  <cp:revision>11</cp:revision>
  <dcterms:created xsi:type="dcterms:W3CDTF">2014-02-02T10:02:31Z</dcterms:created>
  <dcterms:modified xsi:type="dcterms:W3CDTF">2014-02-02T11:17:11Z</dcterms:modified>
</cp:coreProperties>
</file>