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413" r:id="rId4"/>
    <p:sldId id="415" r:id="rId6"/>
    <p:sldId id="422" r:id="rId7"/>
    <p:sldId id="416" r:id="rId8"/>
    <p:sldId id="418" r:id="rId9"/>
    <p:sldId id="419" r:id="rId10"/>
    <p:sldId id="420" r:id="rId11"/>
    <p:sldId id="421" r:id="rId12"/>
    <p:sldId id="417" r:id="rId13"/>
    <p:sldId id="414" r:id="rId14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778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2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D2A48B96-639E-45A3-A0BA-2464DFDB1FAA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14340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41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A6837353-30EB-4A48-80EB-173D804AEFBD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6386" name="Notes Placeholder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en-US" altLang="zh-CN" dirty="0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9458" name="Notes Placeholder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en-US" altLang="zh-CN" dirty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en-US" altLang="zh-CN" sz="1200">
                <a:latin typeface="Calibri" panose="020F0502020204030204" charset="0"/>
              </a:rPr>
            </a:fld>
            <a:endParaRPr lang="en-US" altLang="zh-CN" sz="1200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22530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24578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auto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A34A24-CCD4-E849-8882-22BD847D2D41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6A6F8058-3785-FA4E-971F-CD598328817B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A34A24-CCD4-E849-8882-22BD847D2D41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6A6F8058-3785-FA4E-971F-CD598328817B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A34A24-CCD4-E849-8882-22BD847D2D41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6A6F8058-3785-FA4E-971F-CD598328817B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形 26"/>
          <p:cNvSpPr/>
          <p:nvPr>
            <p:custDataLst>
              <p:tags r:id="rId2"/>
            </p:custDataLst>
          </p:nvPr>
        </p:nvSpPr>
        <p:spPr>
          <a:xfrm>
            <a:off x="4764088" y="1190625"/>
            <a:ext cx="4041775" cy="5657850"/>
          </a:xfrm>
          <a:custGeom>
            <a:avLst/>
            <a:gdLst>
              <a:gd name="connsiteX0" fmla="*/ 1182865 w 5496388"/>
              <a:gd name="connsiteY0" fmla="*/ 1803599 h 5770899"/>
              <a:gd name="connsiteX1" fmla="*/ 2747423 w 5496388"/>
              <a:gd name="connsiteY1" fmla="*/ 270656 h 5770899"/>
              <a:gd name="connsiteX2" fmla="*/ 4312753 w 5496388"/>
              <a:gd name="connsiteY2" fmla="*/ 1803599 h 5770899"/>
              <a:gd name="connsiteX3" fmla="*/ 2747423 w 5496388"/>
              <a:gd name="connsiteY3" fmla="*/ 3336542 h 5770899"/>
              <a:gd name="connsiteX4" fmla="*/ 1182865 w 5496388"/>
              <a:gd name="connsiteY4" fmla="*/ 1803599 h 5770899"/>
              <a:gd name="connsiteX5" fmla="*/ 1182865 w 5496388"/>
              <a:gd name="connsiteY5" fmla="*/ 1803599 h 5770899"/>
              <a:gd name="connsiteX6" fmla="*/ 906812 w 5496388"/>
              <a:gd name="connsiteY6" fmla="*/ 1803599 h 5770899"/>
              <a:gd name="connsiteX7" fmla="*/ 1979410 w 5496388"/>
              <a:gd name="connsiteY7" fmla="*/ 3442954 h 5770899"/>
              <a:gd name="connsiteX8" fmla="*/ 0 w 5496388"/>
              <a:gd name="connsiteY8" fmla="*/ 5770900 h 5770899"/>
              <a:gd name="connsiteX9" fmla="*/ 277595 w 5496388"/>
              <a:gd name="connsiteY9" fmla="*/ 5770900 h 5770899"/>
              <a:gd name="connsiteX10" fmla="*/ 2748194 w 5496388"/>
              <a:gd name="connsiteY10" fmla="*/ 3607198 h 5770899"/>
              <a:gd name="connsiteX11" fmla="*/ 5218794 w 5496388"/>
              <a:gd name="connsiteY11" fmla="*/ 5770900 h 5770899"/>
              <a:gd name="connsiteX12" fmla="*/ 5496389 w 5496388"/>
              <a:gd name="connsiteY12" fmla="*/ 5770900 h 5770899"/>
              <a:gd name="connsiteX13" fmla="*/ 3516980 w 5496388"/>
              <a:gd name="connsiteY13" fmla="*/ 3442954 h 5770899"/>
              <a:gd name="connsiteX14" fmla="*/ 4589578 w 5496388"/>
              <a:gd name="connsiteY14" fmla="*/ 1803599 h 5770899"/>
              <a:gd name="connsiteX15" fmla="*/ 2748194 w 5496388"/>
              <a:gd name="connsiteY15" fmla="*/ 0 h 5770899"/>
              <a:gd name="connsiteX16" fmla="*/ 906812 w 5496388"/>
              <a:gd name="connsiteY16" fmla="*/ 1803599 h 5770899"/>
              <a:gd name="connsiteX17" fmla="*/ 906812 w 5496388"/>
              <a:gd name="connsiteY17" fmla="*/ 1803599 h 577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496388" h="5770899">
                <a:moveTo>
                  <a:pt x="1182865" y="1803599"/>
                </a:moveTo>
                <a:cubicBezTo>
                  <a:pt x="1182865" y="956933"/>
                  <a:pt x="1883793" y="270656"/>
                  <a:pt x="2747423" y="270656"/>
                </a:cubicBezTo>
                <a:cubicBezTo>
                  <a:pt x="3611825" y="270656"/>
                  <a:pt x="4312753" y="956933"/>
                  <a:pt x="4312753" y="1803599"/>
                </a:cubicBezTo>
                <a:cubicBezTo>
                  <a:pt x="4312753" y="2650265"/>
                  <a:pt x="3611825" y="3336542"/>
                  <a:pt x="2747423" y="3336542"/>
                </a:cubicBezTo>
                <a:cubicBezTo>
                  <a:pt x="1883793" y="3336542"/>
                  <a:pt x="1182865" y="2650265"/>
                  <a:pt x="1182865" y="1803599"/>
                </a:cubicBezTo>
                <a:lnTo>
                  <a:pt x="1182865" y="1803599"/>
                </a:lnTo>
                <a:close/>
                <a:moveTo>
                  <a:pt x="906812" y="1803599"/>
                </a:moveTo>
                <a:cubicBezTo>
                  <a:pt x="906812" y="2530745"/>
                  <a:pt x="1346338" y="3157647"/>
                  <a:pt x="1979410" y="3442954"/>
                </a:cubicBezTo>
                <a:cubicBezTo>
                  <a:pt x="913752" y="3744453"/>
                  <a:pt x="112580" y="4658205"/>
                  <a:pt x="0" y="5770900"/>
                </a:cubicBezTo>
                <a:lnTo>
                  <a:pt x="277595" y="5770900"/>
                </a:lnTo>
                <a:cubicBezTo>
                  <a:pt x="414851" y="4553336"/>
                  <a:pt x="1468171" y="3607198"/>
                  <a:pt x="2748194" y="3607198"/>
                </a:cubicBezTo>
                <a:cubicBezTo>
                  <a:pt x="4027447" y="3607198"/>
                  <a:pt x="5081538" y="4554107"/>
                  <a:pt x="5218794" y="5770900"/>
                </a:cubicBezTo>
                <a:lnTo>
                  <a:pt x="5496389" y="5770900"/>
                </a:lnTo>
                <a:cubicBezTo>
                  <a:pt x="5383037" y="4658205"/>
                  <a:pt x="4582637" y="3744453"/>
                  <a:pt x="3516980" y="3442954"/>
                </a:cubicBezTo>
                <a:cubicBezTo>
                  <a:pt x="4150051" y="3157647"/>
                  <a:pt x="4589578" y="2530745"/>
                  <a:pt x="4589578" y="1803599"/>
                </a:cubicBezTo>
                <a:cubicBezTo>
                  <a:pt x="4589578" y="807340"/>
                  <a:pt x="3765273" y="0"/>
                  <a:pt x="2748194" y="0"/>
                </a:cubicBezTo>
                <a:cubicBezTo>
                  <a:pt x="1731116" y="0"/>
                  <a:pt x="906812" y="807340"/>
                  <a:pt x="906812" y="1803599"/>
                </a:cubicBezTo>
                <a:lnTo>
                  <a:pt x="906812" y="1803599"/>
                </a:lnTo>
                <a:close/>
              </a:path>
            </a:pathLst>
          </a:custGeom>
          <a:solidFill>
            <a:schemeClr val="bg1"/>
          </a:solidFill>
          <a:ln w="7708" cap="flat">
            <a:noFill/>
            <a:prstDash val="solid"/>
            <a:miter/>
          </a:ln>
        </p:spPr>
        <p:txBody>
          <a:bodyPr rtlCol="0" anchor="ctr"/>
          <a:lstStyle/>
          <a:p>
            <a:pPr fontAlgn="auto"/>
            <a:endParaRPr lang="zh-CN" altLang="en-US" sz="1325" strike="noStrike" noProof="1"/>
          </a:p>
        </p:txBody>
      </p:sp>
      <p:sp>
        <p:nvSpPr>
          <p:cNvPr id="7" name="Rectangle 77"/>
          <p:cNvSpPr/>
          <p:nvPr>
            <p:custDataLst>
              <p:tags r:id="rId3"/>
            </p:custDataLst>
          </p:nvPr>
        </p:nvSpPr>
        <p:spPr bwMode="auto">
          <a:xfrm>
            <a:off x="4164013" y="1588"/>
            <a:ext cx="4976813" cy="6861175"/>
          </a:xfrm>
          <a:prstGeom prst="rect">
            <a:avLst/>
          </a:prstGeom>
          <a:gradFill>
            <a:gsLst>
              <a:gs pos="84000">
                <a:schemeClr val="tx2">
                  <a:alpha val="0"/>
                </a:schemeClr>
              </a:gs>
              <a:gs pos="14000">
                <a:schemeClr val="tx2"/>
              </a:gs>
            </a:gsLst>
            <a:lin ang="204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noAutofit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90000"/>
              </a:lnSpc>
            </a:pPr>
            <a:endParaRPr lang="en-US" altLang="zh-CN" sz="1700" dirty="0" err="1">
              <a:latin typeface="Arial" panose="020B0604020202020204" pitchFamily="34" charset="0"/>
              <a:ea typeface="Segoe UI" panose="020B0502040204020203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51803" y="1825851"/>
            <a:ext cx="4508351" cy="1526182"/>
          </a:xfrm>
        </p:spPr>
        <p:txBody>
          <a:bodyPr lIns="90000" tIns="46800" rIns="90000" bIns="46800" anchor="b" anchorCtr="0">
            <a:normAutofit/>
          </a:bodyPr>
          <a:lstStyle>
            <a:lvl1pPr algn="l">
              <a:defRPr sz="7060" spc="600" baseline="0">
                <a:solidFill>
                  <a:schemeClr val="bg1"/>
                </a:solidFill>
                <a:ea typeface="微软雅黑" panose="020B0503020204020204" pitchFamily="34" charset="-122"/>
              </a:defRPr>
            </a:lvl1pPr>
          </a:lstStyle>
          <a:p>
            <a:pPr fontAlgn="auto"/>
            <a:r>
              <a:rPr lang="zh-CN" altLang="en-US" sz="7060" strike="noStrike" noProof="1" dirty="0"/>
              <a:t>编辑标题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45905" y="3780287"/>
            <a:ext cx="1741931" cy="40973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1030" u="none" strike="noStrike" kern="1200" cap="none" spc="200" normalizeH="0" baseline="0">
                <a:solidFill>
                  <a:schemeClr val="bg1"/>
                </a:solidFill>
                <a:uFillTx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0965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6765" indent="0" algn="ctr">
              <a:buNone/>
              <a:defRPr sz="1200"/>
            </a:lvl7pPr>
            <a:lvl8pPr marL="2399665" indent="0" algn="ctr">
              <a:buNone/>
              <a:defRPr sz="1200"/>
            </a:lvl8pPr>
            <a:lvl9pPr marL="2742565" indent="0" algn="ctr">
              <a:buNone/>
              <a:defRPr sz="1200"/>
            </a:lvl9pPr>
          </a:lstStyle>
          <a:p>
            <a:pPr fontAlgn="auto"/>
            <a:r>
              <a:rPr lang="zh-CN" altLang="en-US" sz="1030" strike="noStrike" noProof="1" dirty="0"/>
              <a:t>编辑文本</a:t>
            </a:r>
            <a:endParaRPr lang="zh-CN" altLang="en-US" strike="noStrike" noProof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2876204" y="3800622"/>
            <a:ext cx="1588349" cy="389403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buNone/>
              <a:defRPr sz="1030" baseline="0">
                <a:solidFill>
                  <a:schemeClr val="bg1"/>
                </a:solidFill>
              </a:defRPr>
            </a:lvl1pPr>
          </a:lstStyle>
          <a:p>
            <a:pPr lvl="0" fontAlgn="auto"/>
            <a:r>
              <a:rPr lang="zh-CN" altLang="en-US" sz="1030" strike="noStrike" noProof="1" dirty="0"/>
              <a:t>编辑文本</a:t>
            </a:r>
            <a:endParaRPr lang="zh-CN" altLang="en-US" strike="noStrike" noProof="1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</p:nvPr>
        </p:nvSpPr>
        <p:spPr>
          <a:xfrm>
            <a:off x="744805" y="4333071"/>
            <a:ext cx="1743030" cy="398201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buNone/>
              <a:defRPr sz="1030" baseline="0">
                <a:solidFill>
                  <a:schemeClr val="bg1"/>
                </a:solidFill>
              </a:defRPr>
            </a:lvl1pPr>
          </a:lstStyle>
          <a:p>
            <a:pPr lvl="0" fontAlgn="auto"/>
            <a:r>
              <a:rPr lang="zh-CN" altLang="en-US" sz="1030" strike="noStrike" noProof="1" dirty="0"/>
              <a:t>编辑文本</a:t>
            </a:r>
            <a:endParaRPr lang="zh-CN" altLang="en-US" strike="noStrike" noProof="1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2883808" y="4341869"/>
            <a:ext cx="1588349" cy="389403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buNone/>
              <a:defRPr sz="1030" baseline="0">
                <a:solidFill>
                  <a:schemeClr val="bg1"/>
                </a:solidFill>
              </a:defRPr>
            </a:lvl1pPr>
            <a:lvl2pPr marL="342900" indent="0" algn="l">
              <a:buNone/>
              <a:defRPr sz="1030">
                <a:solidFill>
                  <a:schemeClr val="bg1"/>
                </a:solidFill>
              </a:defRPr>
            </a:lvl2pPr>
          </a:lstStyle>
          <a:p>
            <a:pPr lvl="0" fontAlgn="auto"/>
            <a:r>
              <a:rPr lang="zh-CN" altLang="en-US" sz="1030" strike="noStrike" noProof="1" dirty="0"/>
              <a:t>编辑文本</a:t>
            </a:r>
            <a:endParaRPr lang="zh-CN" altLang="en-US" strike="noStrike" noProof="1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auto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auto"/>
            <a:endParaRPr lang="zh-CN" altLang="en-US" strike="noStrike" noProof="1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auto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443234"/>
            <a:ext cx="8139178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412" y="952509"/>
            <a:ext cx="8139178" cy="5388907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3715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090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199515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2415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fontAlgn="auto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fontAlgn="auto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48" y="3808730"/>
            <a:ext cx="8139178" cy="624845"/>
          </a:xfrm>
        </p:spPr>
        <p:txBody>
          <a:bodyPr lIns="90000" tIns="46800" rIns="90000" bIns="46800" anchor="t" anchorCtr="0">
            <a:normAutofit/>
          </a:bodyPr>
          <a:lstStyle>
            <a:lvl1pPr>
              <a:defRPr sz="2700" u="none" strike="noStrike" kern="1200" cap="none" spc="30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2445" y="4511676"/>
            <a:ext cx="8139178" cy="1077985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200" b="0" i="0" u="none" strike="noStrike" kern="1200" cap="none" spc="150" normalizeH="0" baseline="0" noProof="1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09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67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3996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5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fontAlgn="auto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fontAlgn="auto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443234"/>
            <a:ext cx="8139178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  <a:endParaRPr strike="noStrike"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2448" y="952509"/>
            <a:ext cx="3962432" cy="5388907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3715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090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199515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2415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>
                <a:sym typeface="+mn-ea"/>
              </a:rPr>
              <a:t>单击此处编辑母版文本样式</a:t>
            </a:r>
            <a:endParaRPr strike="noStrike" noProof="1">
              <a:sym typeface="+mn-ea"/>
            </a:endParaRPr>
          </a:p>
          <a:p>
            <a:pPr lvl="1" fontAlgn="auto"/>
            <a:r>
              <a:rPr strike="noStrike" noProof="1">
                <a:sym typeface="+mn-ea"/>
              </a:rPr>
              <a:t>第二级</a:t>
            </a:r>
            <a:endParaRPr strike="noStrike" noProof="1">
              <a:sym typeface="+mn-ea"/>
            </a:endParaRPr>
          </a:p>
          <a:p>
            <a:pPr lvl="2" fontAlgn="auto"/>
            <a:r>
              <a:rPr strike="noStrike" noProof="1">
                <a:sym typeface="+mn-ea"/>
              </a:rPr>
              <a:t>第三级</a:t>
            </a:r>
            <a:endParaRPr strike="noStrike" noProof="1">
              <a:sym typeface="+mn-ea"/>
            </a:endParaRPr>
          </a:p>
          <a:p>
            <a:pPr lvl="3" fontAlgn="auto"/>
            <a:r>
              <a:rPr strike="noStrike" noProof="1">
                <a:sym typeface="+mn-ea"/>
              </a:rPr>
              <a:t>第四级</a:t>
            </a:r>
            <a:endParaRPr strike="noStrike" noProof="1">
              <a:sym typeface="+mn-ea"/>
            </a:endParaRPr>
          </a:p>
          <a:p>
            <a:pPr lvl="4" fontAlgn="auto"/>
            <a:r>
              <a:rPr strike="noStrike" noProof="1">
                <a:sym typeface="+mn-ea"/>
              </a:rPr>
              <a:t>第五级</a:t>
            </a:r>
            <a:endParaRPr strike="noStrike" noProof="1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158" y="952509"/>
            <a:ext cx="3962432" cy="5388907"/>
          </a:xfrm>
        </p:spPr>
        <p:txBody>
          <a:bodyPr lIns="90000" tIns="46800" rIns="90000" bIns="46800">
            <a:normAutofit/>
          </a:bodyPr>
          <a:lstStyle>
            <a:lvl1pPr>
              <a:defRPr sz="120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20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20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20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20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fontAlgn="auto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fontAlgn="auto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443234"/>
            <a:ext cx="8139178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02448" y="952508"/>
            <a:ext cx="396243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0965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6765" indent="0">
              <a:buNone/>
              <a:defRPr sz="1200" b="1"/>
            </a:lvl7pPr>
            <a:lvl8pPr marL="2399665" indent="0">
              <a:buNone/>
              <a:defRPr sz="1200" b="1"/>
            </a:lvl8pPr>
            <a:lvl9pPr marL="2742565" indent="0">
              <a:buNone/>
              <a:defRPr sz="1200" b="1"/>
            </a:lvl9pPr>
          </a:lstStyle>
          <a:p>
            <a:pPr lvl="0" fontAlgn="auto"/>
            <a:r>
              <a:rPr lang="zh-CN" altLang="en-US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444" y="1406525"/>
            <a:ext cx="3962400" cy="4934752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3715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090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199515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2415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76813" y="952508"/>
            <a:ext cx="396243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0965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6765" indent="0">
              <a:buNone/>
              <a:defRPr sz="1200" b="1"/>
            </a:lvl7pPr>
            <a:lvl8pPr marL="2399665" indent="0">
              <a:buNone/>
              <a:defRPr sz="1200" b="1"/>
            </a:lvl8pPr>
            <a:lvl9pPr marL="2742565" indent="0">
              <a:buNone/>
              <a:defRPr sz="1200" b="1"/>
            </a:lvl9pPr>
          </a:lstStyle>
          <a:p>
            <a:pPr lvl="0" fontAlgn="auto"/>
            <a:r>
              <a:rPr strike="noStrike" noProof="1">
                <a:sym typeface="+mn-ea"/>
              </a:rPr>
              <a:t>单击此处编辑文本</a:t>
            </a:r>
            <a:endParaRPr strike="noStrike" noProof="1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76813" y="1406525"/>
            <a:ext cx="3962432" cy="4934752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3715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090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199515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2415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fontAlgn="auto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fontAlgn="auto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  <a:endParaRPr strike="noStrike" noProof="1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fontAlgn="auto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fontAlgn="auto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 baseline="0"/>
            </a:lvl1pPr>
          </a:lstStyle>
          <a:p>
            <a:pPr fontAlgn="auto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 baseline="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 baseline="0"/>
            </a:lvl1pPr>
          </a:lstStyle>
          <a:p>
            <a:pPr fontAlgn="auto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48" y="443234"/>
            <a:ext cx="8139178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02448" y="952509"/>
            <a:ext cx="396243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3715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090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199515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2415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endParaRPr strike="noStrike" noProof="1"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79194" y="952509"/>
            <a:ext cx="3962432" cy="5388907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单击此处编辑母版文本样式</a:t>
            </a:r>
            <a:endParaRPr strike="noStrike" noProof="1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fontAlgn="auto"/>
            <a:fld id="{9EFD9D74-47D9-4702-A33C-335B63B48DBF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fontAlgn="auto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fontAlgn="auto"/>
            <a:fld id="{FABC47A4-756D-490B-A52F-7D9E2C9FC05F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A34A24-CCD4-E849-8882-22BD847D2D41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6A6F8058-3785-FA4E-971F-CD598328817B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928351" y="952509"/>
            <a:ext cx="713238" cy="5388907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all" spc="20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  <a:endParaRPr strike="noStrike" noProof="1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2445" y="952500"/>
            <a:ext cx="7371076" cy="5388907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defRPr kern="1200" cap="all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kern="1200" cap="all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kern="1200" cap="all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kern="1200" cap="all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kern="1200" cap="all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 kern="1200" cap="all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fontAlgn="auto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 kern="1200" cap="all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 kern="1200" cap="all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fontAlgn="auto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02448" y="952509"/>
            <a:ext cx="8139178" cy="538890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 baseline="0"/>
            </a:lvl1pPr>
          </a:lstStyle>
          <a:p>
            <a:pPr fontAlgn="auto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 baseline="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 baseline="0"/>
            </a:lvl1pPr>
          </a:lstStyle>
          <a:p>
            <a:pPr fontAlgn="auto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36"/>
          <p:cNvSpPr txBox="1"/>
          <p:nvPr>
            <p:custDataLst>
              <p:tags r:id="rId2"/>
            </p:custDataLst>
          </p:nvPr>
        </p:nvSpPr>
        <p:spPr>
          <a:xfrm>
            <a:off x="4908550" y="1814513"/>
            <a:ext cx="630238" cy="11779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altLang="zh-CN" sz="7060" strike="noStrike" noProof="1" dirty="0">
                <a:solidFill>
                  <a:schemeClr val="bg1"/>
                </a:solidFill>
                <a:latin typeface="Arial Black" panose="020B0A04020102020204" pitchFamily="34" charset="0"/>
                <a:ea typeface="+mn-ea"/>
                <a:cs typeface="+mn-cs"/>
              </a:rPr>
              <a:t>”</a:t>
            </a:r>
            <a:endParaRPr lang="zh-CN" altLang="en-US" sz="7060" strike="noStrike" noProof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59807" y="2150424"/>
            <a:ext cx="3979424" cy="1539021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588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z="5880" strike="noStrike" noProof="1" dirty="0">
                <a:sym typeface="+mn-ea"/>
              </a:rPr>
              <a:t>编辑标题</a:t>
            </a:r>
            <a:endParaRPr strike="noStrike" noProof="1"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807056" y="3787617"/>
            <a:ext cx="3832175" cy="448271"/>
          </a:xfrm>
        </p:spPr>
        <p:txBody>
          <a:bodyPr>
            <a:normAutofit/>
          </a:bodyPr>
          <a:lstStyle>
            <a:lvl1pPr marL="0" indent="0">
              <a:buNone/>
              <a:defRPr sz="1325" baseline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lvl="0" fontAlgn="auto"/>
            <a:r>
              <a:rPr lang="zh-CN" altLang="en-US" sz="1325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auto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auto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A34A24-CCD4-E849-8882-22BD847D2D41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6A6F8058-3785-FA4E-971F-CD598328817B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A34A24-CCD4-E849-8882-22BD847D2D41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6A6F8058-3785-FA4E-971F-CD598328817B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A34A24-CCD4-E849-8882-22BD847D2D41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6A6F8058-3785-FA4E-971F-CD598328817B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A34A24-CCD4-E849-8882-22BD847D2D41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6A6F8058-3785-FA4E-971F-CD598328817B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A34A24-CCD4-E849-8882-22BD847D2D41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6A6F8058-3785-FA4E-971F-CD598328817B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A34A24-CCD4-E849-8882-22BD847D2D41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6A6F8058-3785-FA4E-971F-CD598328817B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A34A24-CCD4-E849-8882-22BD847D2D41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6A6F8058-3785-FA4E-971F-CD598328817B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9" Type="http://schemas.openxmlformats.org/officeDocument/2006/relationships/theme" Target="../theme/theme2.xml"/><Relationship Id="rId18" Type="http://schemas.openxmlformats.org/officeDocument/2006/relationships/tags" Target="../tags/tag42.xml"/><Relationship Id="rId17" Type="http://schemas.openxmlformats.org/officeDocument/2006/relationships/tags" Target="../tags/tag41.xml"/><Relationship Id="rId16" Type="http://schemas.openxmlformats.org/officeDocument/2006/relationships/tags" Target="../tags/tag40.xml"/><Relationship Id="rId15" Type="http://schemas.openxmlformats.org/officeDocument/2006/relationships/tags" Target="../tags/tag39.xml"/><Relationship Id="rId14" Type="http://schemas.openxmlformats.org/officeDocument/2006/relationships/tags" Target="../tags/tag38.xml"/><Relationship Id="rId13" Type="http://schemas.openxmlformats.org/officeDocument/2006/relationships/tags" Target="../tags/tag37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7" name="Text 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 indent="-285750"/>
            <a:r>
              <a:rPr lang="en-US" altLang="zh-CN"/>
              <a:t>Second level</a:t>
            </a:r>
            <a:endParaRPr lang="en-US" altLang="zh-CN"/>
          </a:p>
          <a:p>
            <a:pPr lvl="2" indent="-228600"/>
            <a:r>
              <a:rPr lang="en-US" altLang="zh-CN"/>
              <a:t>Third level</a:t>
            </a:r>
            <a:endParaRPr lang="en-US" altLang="zh-CN"/>
          </a:p>
          <a:p>
            <a:pPr lvl="3" indent="-228600"/>
            <a:r>
              <a:rPr lang="en-US" altLang="zh-CN"/>
              <a:t>Fourth level</a:t>
            </a:r>
            <a:endParaRPr lang="en-US" altLang="zh-CN"/>
          </a:p>
          <a:p>
            <a:pPr lvl="4" indent="-228600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76A34A24-CCD4-E849-8882-22BD847D2D41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6A6F8058-3785-FA4E-971F-CD598328817B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501650" y="442913"/>
            <a:ext cx="8140700" cy="442912"/>
          </a:xfrm>
          <a:prstGeom prst="rect">
            <a:avLst/>
          </a:prstGeom>
          <a:noFill/>
          <a:ln w="9525">
            <a:noFill/>
          </a:ln>
        </p:spPr>
        <p:txBody>
          <a:bodyPr vert="horz" lIns="90000" tIns="46800" rIns="90000" bIns="46800" anchor="t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  <p:custDataLst>
              <p:tags r:id="rId14"/>
            </p:custDataLst>
          </p:nvPr>
        </p:nvSpPr>
        <p:spPr>
          <a:xfrm>
            <a:off x="501650" y="952500"/>
            <a:ext cx="8140700" cy="5389563"/>
          </a:xfrm>
          <a:prstGeom prst="rect">
            <a:avLst/>
          </a:prstGeom>
          <a:noFill/>
          <a:ln w="9525">
            <a:noFill/>
          </a:ln>
        </p:spPr>
        <p:txBody>
          <a:bodyPr vert="horz" lIns="90000" tIns="46800" rIns="90000" bIns="46800"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170815"/>
            <a:r>
              <a:rPr lang="zh-CN" altLang="en-US" dirty="0"/>
              <a:t>第二级</a:t>
            </a:r>
            <a:endParaRPr lang="zh-CN" altLang="en-US" dirty="0"/>
          </a:p>
          <a:p>
            <a:pPr lvl="2" indent="-171450"/>
            <a:r>
              <a:rPr lang="zh-CN" altLang="en-US" dirty="0"/>
              <a:t>第三级</a:t>
            </a:r>
            <a:endParaRPr lang="zh-CN" altLang="en-US" dirty="0"/>
          </a:p>
          <a:p>
            <a:pPr lvl="3" indent="-170815"/>
            <a:r>
              <a:rPr lang="zh-CN" altLang="en-US" dirty="0"/>
              <a:t>第四级</a:t>
            </a:r>
            <a:endParaRPr lang="zh-CN" altLang="en-US" dirty="0"/>
          </a:p>
          <a:p>
            <a:pPr lvl="4" indent="-170815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defRPr sz="90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auto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defRPr sz="90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defRPr sz="90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auto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1325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 baseline="0">
          <a:solidFill>
            <a:schemeClr val="tx1">
              <a:lumMod val="7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7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513715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>
              <a:lumMod val="7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7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199515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7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542415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7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188531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21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11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01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096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76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66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56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5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13.xml"/><Relationship Id="rId6" Type="http://schemas.openxmlformats.org/officeDocument/2006/relationships/tags" Target="../tags/tag45.xml"/><Relationship Id="rId5" Type="http://schemas.openxmlformats.org/officeDocument/2006/relationships/slide" Target="slide7.xml"/><Relationship Id="rId4" Type="http://schemas.openxmlformats.org/officeDocument/2006/relationships/slide" Target="slide6.xml"/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46.xml"/><Relationship Id="rId3" Type="http://schemas.openxmlformats.org/officeDocument/2006/relationships/slide" Target="slide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49.xml"/><Relationship Id="rId5" Type="http://schemas.openxmlformats.org/officeDocument/2006/relationships/slide" Target="slide3.xml"/><Relationship Id="rId4" Type="http://schemas.openxmlformats.org/officeDocument/2006/relationships/image" Target="../media/image8.png"/><Relationship Id="rId3" Type="http://schemas.openxmlformats.org/officeDocument/2006/relationships/tags" Target="../tags/tag48.xml"/><Relationship Id="rId2" Type="http://schemas.openxmlformats.org/officeDocument/2006/relationships/image" Target="../media/image7.png"/><Relationship Id="rId1" Type="http://schemas.openxmlformats.org/officeDocument/2006/relationships/tags" Target="../tags/tag47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1.xml"/><Relationship Id="rId4" Type="http://schemas.openxmlformats.org/officeDocument/2006/relationships/slide" Target="slide3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tags" Target="../tags/tag50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5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53.xml"/><Relationship Id="rId2" Type="http://schemas.openxmlformats.org/officeDocument/2006/relationships/slide" Target="slide3.xml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TextBox 4"/>
          <p:cNvSpPr txBox="1"/>
          <p:nvPr/>
        </p:nvSpPr>
        <p:spPr>
          <a:xfrm>
            <a:off x="1458913" y="2078038"/>
            <a:ext cx="6003925" cy="12604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4800" b="1" dirty="0">
                <a:solidFill>
                  <a:srgbClr val="3C1B71"/>
                </a:solidFill>
                <a:latin typeface="Times New Roman" panose="02020603050405020304" charset="0"/>
                <a:ea typeface="宋体" panose="02010600030101010101" pitchFamily="2" charset="-122"/>
              </a:rPr>
              <a:t>数据分析案例</a:t>
            </a:r>
            <a:endParaRPr lang="en-US" altLang="zh-CN" sz="4500" b="1" dirty="0">
              <a:solidFill>
                <a:srgbClr val="3C1B7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ctr"/>
            <a:r>
              <a:rPr lang="en-US" altLang="zh-CN" sz="2800" b="1">
                <a:solidFill>
                  <a:srgbClr val="7F7F7F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—</a:t>
            </a:r>
            <a:r>
              <a:rPr lang="zh-CN" altLang="en-US" sz="2800" b="1">
                <a:solidFill>
                  <a:srgbClr val="7F7F7F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增加</a:t>
            </a:r>
            <a:r>
              <a:rPr lang="en-US" altLang="zh-CN" sz="2800" b="1">
                <a:solidFill>
                  <a:srgbClr val="7F7F7F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Dognition</a:t>
            </a:r>
            <a:r>
              <a:rPr lang="zh-CN" altLang="en-US" sz="2800" b="1">
                <a:solidFill>
                  <a:srgbClr val="7F7F7F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客户使用率研究</a:t>
            </a:r>
            <a:endParaRPr lang="zh-CN" altLang="en-US" sz="2800" b="1" dirty="0">
              <a:solidFill>
                <a:srgbClr val="7F7F7F"/>
              </a:solidFill>
              <a:latin typeface="Arial" panose="020B0604020202020204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2" name="文本框 1"/>
          <p:cNvSpPr txBox="1"/>
          <p:nvPr/>
        </p:nvSpPr>
        <p:spPr>
          <a:xfrm>
            <a:off x="7112000" y="5235575"/>
            <a:ext cx="1843088" cy="7064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r"/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</a:rPr>
              <a:t>张怀诚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  <a:p>
            <a:pPr algn="r"/>
            <a:r>
              <a:rPr lang="en-US" altLang="zh-CN" sz="2000">
                <a:latin typeface="Calibri" panose="020F0502020204030204" charset="0"/>
                <a:ea typeface="宋体" panose="02010600030101010101" pitchFamily="2" charset="-122"/>
              </a:rPr>
              <a:t>2020.8.20</a:t>
            </a:r>
            <a:endParaRPr lang="en-US" altLang="zh-CN" sz="20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标题 1"/>
          <p:cNvSpPr>
            <a:spLocks noGrp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p>
            <a:pPr algn="ctr"/>
            <a:r>
              <a:rPr lang="zh-CN" altLang="en-US" sz="4800" b="1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</a:rPr>
              <a:t>谢谢</a:t>
            </a:r>
            <a:r>
              <a:rPr lang="en-US" altLang="zh-CN" sz="4800" b="1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</a:rPr>
              <a:t>!</a:t>
            </a:r>
            <a:endParaRPr lang="en-US" altLang="zh-CN" sz="4800" b="1">
              <a:solidFill>
                <a:srgbClr val="7030A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28674" name="内容占位符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2650" y="1722438"/>
            <a:ext cx="4838700" cy="3227387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标题 1"/>
          <p:cNvSpPr>
            <a:spLocks noGrp="1"/>
          </p:cNvSpPr>
          <p:nvPr>
            <p:ph type="title"/>
          </p:nvPr>
        </p:nvSpPr>
        <p:spPr>
          <a:xfrm>
            <a:off x="204788" y="200025"/>
            <a:ext cx="8229600" cy="1143000"/>
          </a:xfrm>
        </p:spPr>
        <p:txBody>
          <a:bodyPr vert="horz" lIns="91440" tIns="45720" rIns="91440" bIns="45720" anchor="ctr"/>
          <a:p>
            <a:pPr algn="l"/>
            <a:r>
              <a:rPr lang="zh-CN" altLang="en-US" sz="4000" b="1">
                <a:solidFill>
                  <a:srgbClr val="7030A0"/>
                </a:solidFill>
              </a:rPr>
              <a:t>背景介绍</a:t>
            </a:r>
            <a:endParaRPr lang="zh-CN" altLang="en-US" sz="4000" b="1">
              <a:solidFill>
                <a:srgbClr val="7030A0"/>
              </a:solidFill>
            </a:endParaRPr>
          </a:p>
        </p:txBody>
      </p:sp>
      <p:pic>
        <p:nvPicPr>
          <p:cNvPr id="17410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4013" y="1343025"/>
            <a:ext cx="3248025" cy="1874838"/>
          </a:xfrm>
        </p:spPr>
      </p:pic>
      <p:sp>
        <p:nvSpPr>
          <p:cNvPr id="17411" name="文本框 4"/>
          <p:cNvSpPr txBox="1"/>
          <p:nvPr/>
        </p:nvSpPr>
        <p:spPr>
          <a:xfrm>
            <a:off x="4244975" y="1304925"/>
            <a:ext cx="4518025" cy="42462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Dognition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是一家帮助用户了解自己的宠物狗的公司。用户通过参加Dognition提供的由20个游戏组成的测试，可以得到Dognition对于用户的宠物狗的性格报告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20个游戏是按照公司的定义的犬智力的五个维度（empathy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, 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communication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, 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cunning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, 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memory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, 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reasoning）来分组的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Dognition不是一个非盈利项目，用户需要付费才能完成测试，少部分未付费的用户会得到前4个游戏的试用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20个游戏的测试完成以后，用户依然能选择付费订阅其它服务和后续的游戏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pic>
        <p:nvPicPr>
          <p:cNvPr id="17412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5" y="3432175"/>
            <a:ext cx="3505200" cy="2414588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843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4" name="TextBox 4"/>
          <p:cNvSpPr txBox="1"/>
          <p:nvPr/>
        </p:nvSpPr>
        <p:spPr>
          <a:xfrm>
            <a:off x="346075" y="314325"/>
            <a:ext cx="4562475" cy="7064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40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</a:rPr>
              <a:t>分析展示</a:t>
            </a:r>
            <a:endParaRPr lang="zh-CN" altLang="en-US" sz="40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8435" name="文本框 1"/>
          <p:cNvSpPr txBox="1"/>
          <p:nvPr/>
        </p:nvSpPr>
        <p:spPr>
          <a:xfrm>
            <a:off x="539750" y="1819275"/>
            <a:ext cx="8162925" cy="31067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hlinkClick r:id="rId2" action="ppaction://hlinksldjump"/>
              </a:rPr>
              <a:t>地理区域分析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zh-CN" altLang="zh-CN" sz="2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hlinkClick r:id="rId3" action="ppaction://hlinksldjump"/>
              </a:rPr>
              <a:t>时间分析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hlinkClick r:id="rId4" action="ppaction://hlinksldjump"/>
              </a:rPr>
              <a:t>宠物狗类别分析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hlinkClick r:id="rId5" action="ppaction://hlinksldjump"/>
              </a:rPr>
              <a:t>用户群体分析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6"/>
    </p:custData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481" name="图片 4" descr="cap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75" y="1274763"/>
            <a:ext cx="5272088" cy="37258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217488" y="188913"/>
            <a:ext cx="8229600" cy="1143000"/>
          </a:xfrm>
        </p:spPr>
        <p:txBody>
          <a:bodyPr vert="horz" lIns="91440" tIns="45720" rIns="91440" bIns="45720" anchor="ctr"/>
          <a:p>
            <a:pPr algn="l"/>
            <a:r>
              <a:rPr lang="zh-CN" altLang="en-US" sz="4000" b="1">
                <a:solidFill>
                  <a:srgbClr val="7030A0"/>
                </a:solidFill>
              </a:rPr>
              <a:t>分析展示</a:t>
            </a:r>
            <a:endParaRPr lang="zh-CN" altLang="en-US" sz="4000" b="1">
              <a:solidFill>
                <a:srgbClr val="7030A0"/>
              </a:solidFill>
            </a:endParaRPr>
          </a:p>
        </p:txBody>
      </p:sp>
      <p:pic>
        <p:nvPicPr>
          <p:cNvPr id="4" name="内容占位符 3" descr="cap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075" y="1274763"/>
            <a:ext cx="5286375" cy="3725862"/>
          </a:xfrm>
        </p:spPr>
      </p:pic>
      <p:sp>
        <p:nvSpPr>
          <p:cNvPr id="7" name="文本框 6"/>
          <p:cNvSpPr txBox="1"/>
          <p:nvPr/>
        </p:nvSpPr>
        <p:spPr>
          <a:xfrm>
            <a:off x="5459413" y="1223963"/>
            <a:ext cx="3484562" cy="1476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绘制用户数据的地理信息图，由着色深浅直观看出美国为用户的主要来源国家，紧随其后的是加拿大、英国、澳大利亚，均为</a:t>
            </a:r>
            <a:r>
              <a:rPr lang="zh-CN" altLang="en-US" b="1">
                <a:solidFill>
                  <a:srgbClr val="558ED5"/>
                </a:solidFill>
                <a:latin typeface="Calibri" panose="020F0502020204030204" charset="0"/>
                <a:ea typeface="宋体" panose="02010600030101010101" pitchFamily="2" charset="-122"/>
              </a:rPr>
              <a:t>英语系国家</a:t>
            </a:r>
            <a:endParaRPr lang="zh-CN" altLang="en-US" b="1">
              <a:solidFill>
                <a:srgbClr val="558ED5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59413" y="3416300"/>
            <a:ext cx="3484562" cy="20288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锁定美国范围内，进一步以州县划分用户分布，按气泡大小可以得出</a:t>
            </a:r>
            <a:r>
              <a:rPr lang="zh-CN" altLang="en-US" b="1">
                <a:solidFill>
                  <a:srgbClr val="558ED5"/>
                </a:solidFill>
                <a:latin typeface="Calibri" panose="020F0502020204030204" charset="0"/>
                <a:ea typeface="宋体" panose="02010600030101010101" pitchFamily="2" charset="-122"/>
              </a:rPr>
              <a:t>加州（</a:t>
            </a:r>
            <a:r>
              <a:rPr lang="en-US" altLang="zh-CN" b="1">
                <a:solidFill>
                  <a:srgbClr val="558ED5"/>
                </a:solidFill>
                <a:latin typeface="Calibri" panose="020F0502020204030204" charset="0"/>
                <a:ea typeface="宋体" panose="02010600030101010101" pitchFamily="2" charset="-122"/>
              </a:rPr>
              <a:t>CA</a:t>
            </a:r>
            <a:r>
              <a:rPr lang="zh-CN" altLang="en-US" b="1">
                <a:solidFill>
                  <a:srgbClr val="558ED5"/>
                </a:solidFill>
                <a:latin typeface="Calibri" panose="020F0502020204030204" charset="0"/>
                <a:ea typeface="宋体" panose="02010600030101010101" pitchFamily="2" charset="-122"/>
              </a:rPr>
              <a:t>）、纽约州（</a:t>
            </a:r>
            <a:r>
              <a:rPr lang="en-US" altLang="zh-CN" b="1">
                <a:solidFill>
                  <a:srgbClr val="558ED5"/>
                </a:solidFill>
                <a:latin typeface="Calibri" panose="020F0502020204030204" charset="0"/>
                <a:ea typeface="宋体" panose="02010600030101010101" pitchFamily="2" charset="-122"/>
              </a:rPr>
              <a:t>NY</a:t>
            </a:r>
            <a:r>
              <a:rPr lang="zh-CN" altLang="en-US" b="1">
                <a:solidFill>
                  <a:srgbClr val="558ED5"/>
                </a:solidFill>
                <a:latin typeface="Calibri" panose="020F0502020204030204" charset="0"/>
                <a:ea typeface="宋体" panose="02010600030101010101" pitchFamily="2" charset="-122"/>
              </a:rPr>
              <a:t>）、北卡罗莱纳（</a:t>
            </a:r>
            <a:r>
              <a:rPr lang="en-US" altLang="zh-CN" b="1">
                <a:solidFill>
                  <a:srgbClr val="558ED5"/>
                </a:solidFill>
                <a:latin typeface="Calibri" panose="020F0502020204030204" charset="0"/>
                <a:ea typeface="宋体" panose="02010600030101010101" pitchFamily="2" charset="-122"/>
              </a:rPr>
              <a:t>NC</a:t>
            </a:r>
            <a:r>
              <a:rPr lang="zh-CN" altLang="en-US" b="1">
                <a:solidFill>
                  <a:srgbClr val="558ED5"/>
                </a:solidFill>
                <a:latin typeface="Calibri" panose="020F0502020204030204" charset="0"/>
                <a:ea typeface="宋体" panose="02010600030101010101" pitchFamily="2" charset="-122"/>
              </a:rPr>
              <a:t>）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是用户的主要聚集区，这些州县可以作为后续推广和宣传的重点地区</a:t>
            </a:r>
            <a:endParaRPr lang="en-US" altLang="zh-CN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2" name="动作按钮: 第一张 1">
            <a:hlinkClick r:id="rId3" action="ppaction://hlinksldjump"/>
          </p:cNvPr>
          <p:cNvSpPr/>
          <p:nvPr/>
        </p:nvSpPr>
        <p:spPr>
          <a:xfrm>
            <a:off x="8297863" y="6296025"/>
            <a:ext cx="530225" cy="382588"/>
          </a:xfrm>
          <a:prstGeom prst="actionButtonHo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pPr fontAlgn="base"/>
            <a:endParaRPr lang="zh-CN" altLang="en-US" strike="noStrike" noProof="1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标题 1"/>
          <p:cNvSpPr>
            <a:spLocks noGrp="1"/>
          </p:cNvSpPr>
          <p:nvPr>
            <p:ph type="title"/>
          </p:nvPr>
        </p:nvSpPr>
        <p:spPr>
          <a:xfrm>
            <a:off x="217488" y="188913"/>
            <a:ext cx="8229600" cy="1143000"/>
          </a:xfrm>
        </p:spPr>
        <p:txBody>
          <a:bodyPr vert="horz" lIns="91440" tIns="45720" rIns="91440" bIns="45720" anchor="ctr"/>
          <a:p>
            <a:pPr algn="l"/>
            <a:r>
              <a:rPr lang="zh-CN" altLang="en-US" sz="4000" b="1">
                <a:solidFill>
                  <a:srgbClr val="7030A0"/>
                </a:solidFill>
              </a:rPr>
              <a:t>分析展示</a:t>
            </a:r>
            <a:endParaRPr lang="zh-CN" altLang="en-US" sz="4000" b="1">
              <a:solidFill>
                <a:srgbClr val="7030A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9400" y="1331913"/>
            <a:ext cx="3482975" cy="1476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统计不同日期、不同时间段的在线用户数，</a:t>
            </a:r>
            <a:r>
              <a:rPr lang="zh-CN" altLang="zh-CN">
                <a:latin typeface="Calibri" panose="020F0502020204030204" charset="0"/>
                <a:ea typeface="宋体" panose="02010600030101010101" pitchFamily="2" charset="-122"/>
              </a:rPr>
              <a:t>根据图中测试完成数的变化趋势，可以看出</a:t>
            </a:r>
            <a:r>
              <a:rPr lang="zh-CN" altLang="zh-CN" b="1">
                <a:solidFill>
                  <a:srgbClr val="558ED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周日和周一</a:t>
            </a:r>
            <a:r>
              <a:rPr lang="zh-CN" altLang="zh-CN">
                <a:latin typeface="Calibri" panose="020F0502020204030204" charset="0"/>
                <a:ea typeface="宋体" panose="02010600030101010101" pitchFamily="2" charset="-122"/>
              </a:rPr>
              <a:t>参与游戏的用户较多，一天中的</a:t>
            </a:r>
            <a:r>
              <a:rPr lang="en-US" altLang="zh-CN" b="1">
                <a:solidFill>
                  <a:srgbClr val="558ED5"/>
                </a:solidFill>
                <a:latin typeface="Calibri" panose="020F0502020204030204" charset="0"/>
                <a:ea typeface="宋体" panose="02010600030101010101" pitchFamily="2" charset="-122"/>
              </a:rPr>
              <a:t>18-20</a:t>
            </a:r>
            <a:r>
              <a:rPr lang="zh-CN" altLang="en-US" b="1">
                <a:solidFill>
                  <a:srgbClr val="558ED5"/>
                </a:solidFill>
                <a:latin typeface="Calibri" panose="020F0502020204030204" charset="0"/>
                <a:ea typeface="宋体" panose="02010600030101010101" pitchFamily="2" charset="-122"/>
              </a:rPr>
              <a:t>点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是用户最活跃的时间</a:t>
            </a:r>
            <a:endParaRPr lang="zh-CN" altLang="en-US" b="1">
              <a:solidFill>
                <a:srgbClr val="558ED5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7813" y="3633788"/>
            <a:ext cx="3484562" cy="20304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zh-CN">
                <a:latin typeface="Calibri" panose="020F0502020204030204" charset="0"/>
                <a:ea typeface="宋体" panose="02010600030101010101" pitchFamily="2" charset="-122"/>
              </a:rPr>
              <a:t>在周末双休日和周一通过线上活动和线下宣传等方法，吸引用户完成更多的测试</a:t>
            </a:r>
            <a:endParaRPr lang="zh-CN" altLang="zh-CN">
              <a:latin typeface="Calibri" panose="020F0502020204030204" charset="0"/>
              <a:ea typeface="宋体" panose="02010600030101010101" pitchFamily="2" charset="-122"/>
            </a:endParaRPr>
          </a:p>
          <a:p>
            <a:endParaRPr lang="zh-CN" altLang="zh-CN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zh-CN" altLang="zh-CN">
                <a:latin typeface="Calibri" panose="020F0502020204030204" charset="0"/>
                <a:ea typeface="宋体" panose="02010600030101010101" pitchFamily="2" charset="-122"/>
              </a:rPr>
              <a:t>在用户活跃的高峰时段（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16-20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点</a:t>
            </a:r>
            <a:r>
              <a:rPr lang="zh-CN" altLang="zh-CN">
                <a:latin typeface="Calibri" panose="020F0502020204030204" charset="0"/>
                <a:ea typeface="宋体" panose="02010600030101010101" pitchFamily="2" charset="-122"/>
              </a:rPr>
              <a:t>）用推送的方式提醒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Dognition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用户完成测试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pic>
        <p:nvPicPr>
          <p:cNvPr id="9" name="图片 8" descr="C:\Users\18066\OneDrive\Desktop\临时\cap8.PNGcap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333" t="3114" r="-2722"/>
          <a:stretch>
            <a:fillRect/>
          </a:stretch>
        </p:blipFill>
        <p:spPr>
          <a:xfrm>
            <a:off x="4557713" y="3095625"/>
            <a:ext cx="4108450" cy="2765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 descr="C:\Users\18066\OneDrive\Desktop\临时\cap9.PNGcap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t="545" b="192"/>
          <a:stretch>
            <a:fillRect/>
          </a:stretch>
        </p:blipFill>
        <p:spPr>
          <a:xfrm>
            <a:off x="5062538" y="238125"/>
            <a:ext cx="3098800" cy="2857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下箭头 9"/>
          <p:cNvSpPr/>
          <p:nvPr/>
        </p:nvSpPr>
        <p:spPr>
          <a:xfrm>
            <a:off x="1651000" y="2889250"/>
            <a:ext cx="739775" cy="54768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2" name="动作按钮: 第一张 1">
            <a:hlinkClick r:id="rId5" action="ppaction://hlinksldjump"/>
          </p:cNvPr>
          <p:cNvSpPr/>
          <p:nvPr/>
        </p:nvSpPr>
        <p:spPr>
          <a:xfrm>
            <a:off x="8297863" y="6296025"/>
            <a:ext cx="530225" cy="382588"/>
          </a:xfrm>
          <a:prstGeom prst="actionButtonHo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pPr fontAlgn="base"/>
            <a:endParaRPr lang="zh-CN" altLang="en-US" strike="noStrike" noProof="1"/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标题 1"/>
          <p:cNvSpPr>
            <a:spLocks noGrp="1"/>
          </p:cNvSpPr>
          <p:nvPr>
            <p:ph type="title"/>
          </p:nvPr>
        </p:nvSpPr>
        <p:spPr>
          <a:xfrm>
            <a:off x="217488" y="188913"/>
            <a:ext cx="8229600" cy="1143000"/>
          </a:xfrm>
        </p:spPr>
        <p:txBody>
          <a:bodyPr vert="horz" lIns="91440" tIns="45720" rIns="91440" bIns="45720" anchor="ctr"/>
          <a:p>
            <a:pPr algn="l"/>
            <a:r>
              <a:rPr lang="zh-CN" altLang="en-US" sz="4000" b="1">
                <a:solidFill>
                  <a:srgbClr val="7030A0"/>
                </a:solidFill>
              </a:rPr>
              <a:t>分析展示</a:t>
            </a:r>
            <a:endParaRPr lang="zh-CN" altLang="en-US" sz="4000" b="1">
              <a:solidFill>
                <a:srgbClr val="7030A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9400" y="1331913"/>
            <a:ext cx="3536950" cy="17541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通过并排条形图观察宠物狗品种分组与测试完成数量之间的关系，排序后可以看出</a:t>
            </a:r>
            <a:r>
              <a:rPr lang="zh-CN" altLang="en-US" b="1">
                <a:solidFill>
                  <a:srgbClr val="558ED5"/>
                </a:solidFill>
                <a:latin typeface="Calibri" panose="020F0502020204030204" charset="0"/>
                <a:ea typeface="宋体" panose="02010600030101010101" pitchFamily="2" charset="-122"/>
              </a:rPr>
              <a:t>猎犬组</a:t>
            </a:r>
            <a:r>
              <a:rPr lang="zh-CN" altLang="en-US">
                <a:solidFill>
                  <a:srgbClr val="558ED5"/>
                </a:solidFill>
                <a:latin typeface="Calibri" panose="020F0502020204030204" charset="0"/>
                <a:ea typeface="宋体" panose="02010600030101010101" pitchFamily="2" charset="-122"/>
              </a:rPr>
              <a:t>（</a:t>
            </a:r>
            <a:r>
              <a:rPr lang="en-US" altLang="zh-CN">
                <a:solidFill>
                  <a:srgbClr val="558ED5"/>
                </a:solidFill>
                <a:latin typeface="Calibri" panose="020F0502020204030204" charset="0"/>
                <a:ea typeface="宋体" panose="02010600030101010101" pitchFamily="2" charset="-122"/>
              </a:rPr>
              <a:t>Sporting</a:t>
            </a:r>
            <a:r>
              <a:rPr lang="zh-CN" altLang="en-US">
                <a:solidFill>
                  <a:srgbClr val="558ED5"/>
                </a:solidFill>
                <a:latin typeface="Calibri" panose="020F0502020204030204" charset="0"/>
                <a:ea typeface="宋体" panose="02010600030101010101" pitchFamily="2" charset="-122"/>
              </a:rPr>
              <a:t>）</a:t>
            </a:r>
            <a:r>
              <a:rPr lang="zh-CN" altLang="en-US" b="1">
                <a:solidFill>
                  <a:srgbClr val="558ED5"/>
                </a:solidFill>
                <a:latin typeface="Calibri" panose="020F0502020204030204" charset="0"/>
                <a:ea typeface="宋体" panose="02010600030101010101" pitchFamily="2" charset="-122"/>
              </a:rPr>
              <a:t>和牧羊犬组</a:t>
            </a:r>
            <a:r>
              <a:rPr lang="zh-CN" altLang="en-US">
                <a:solidFill>
                  <a:srgbClr val="558ED5"/>
                </a:solidFill>
                <a:latin typeface="Calibri" panose="020F0502020204030204" charset="0"/>
                <a:ea typeface="宋体" panose="02010600030101010101" pitchFamily="2" charset="-122"/>
              </a:rPr>
              <a:t>（</a:t>
            </a:r>
            <a:r>
              <a:rPr lang="en-US" altLang="zh-CN">
                <a:solidFill>
                  <a:srgbClr val="558ED5"/>
                </a:solidFill>
                <a:latin typeface="Calibri" panose="020F0502020204030204" charset="0"/>
                <a:ea typeface="宋体" panose="02010600030101010101" pitchFamily="2" charset="-122"/>
              </a:rPr>
              <a:t>Herding</a:t>
            </a:r>
            <a:r>
              <a:rPr lang="zh-CN" altLang="en-US">
                <a:solidFill>
                  <a:srgbClr val="558ED5"/>
                </a:solidFill>
                <a:latin typeface="Calibri" panose="020F0502020204030204" charset="0"/>
                <a:ea typeface="宋体" panose="02010600030101010101" pitchFamily="2" charset="-122"/>
              </a:rPr>
              <a:t>）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对测试的接受度和完成数量较高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endParaRPr lang="zh-CN" altLang="en-US" b="1">
              <a:solidFill>
                <a:srgbClr val="558ED5"/>
              </a:solidFill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3375" y="4259263"/>
            <a:ext cx="3482975" cy="11985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饲养猎犬、牧羊犬的用户更倾向于让宠物狗接受并完成更多的测试，考虑重点向养这几个品种犬类的用户推荐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Dognition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的服务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0" name="下箭头 9"/>
          <p:cNvSpPr/>
          <p:nvPr/>
        </p:nvSpPr>
        <p:spPr>
          <a:xfrm>
            <a:off x="1651000" y="3155950"/>
            <a:ext cx="739775" cy="5461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pPr fontAlgn="auto"/>
            <a:endParaRPr lang="zh-CN" altLang="en-US" strike="noStrike" noProof="1"/>
          </a:p>
        </p:txBody>
      </p:sp>
      <p:pic>
        <p:nvPicPr>
          <p:cNvPr id="4" name="内容占位符 3" descr="cap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948113" y="692150"/>
            <a:ext cx="4937125" cy="2941638"/>
          </a:xfrm>
        </p:spPr>
      </p:pic>
      <p:pic>
        <p:nvPicPr>
          <p:cNvPr id="5" name="内容占位符 4" descr="cap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288" y="3635375"/>
            <a:ext cx="3606800" cy="2447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动作按钮: 第一张 1">
            <a:hlinkClick r:id="rId4" action="ppaction://hlinksldjump"/>
          </p:cNvPr>
          <p:cNvSpPr/>
          <p:nvPr/>
        </p:nvSpPr>
        <p:spPr>
          <a:xfrm>
            <a:off x="8297863" y="6296025"/>
            <a:ext cx="530225" cy="382588"/>
          </a:xfrm>
          <a:prstGeom prst="actionButtonHo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pPr fontAlgn="base"/>
            <a:endParaRPr lang="zh-CN" altLang="en-US" strike="noStrike" noProof="1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ldLvl="0" animBg="1"/>
      <p:bldP spid="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标题 1"/>
          <p:cNvSpPr>
            <a:spLocks noGrp="1"/>
          </p:cNvSpPr>
          <p:nvPr>
            <p:ph type="title"/>
          </p:nvPr>
        </p:nvSpPr>
        <p:spPr>
          <a:xfrm>
            <a:off x="217488" y="188913"/>
            <a:ext cx="8229600" cy="1143000"/>
          </a:xfrm>
        </p:spPr>
        <p:txBody>
          <a:bodyPr vert="horz" lIns="91440" tIns="45720" rIns="91440" bIns="45720" anchor="ctr"/>
          <a:p>
            <a:pPr algn="l"/>
            <a:r>
              <a:rPr lang="zh-CN" altLang="en-US" sz="4000" b="1">
                <a:solidFill>
                  <a:srgbClr val="7030A0"/>
                </a:solidFill>
              </a:rPr>
              <a:t>分析展示</a:t>
            </a:r>
            <a:endParaRPr lang="zh-CN" altLang="en-US" sz="4000" b="1">
              <a:solidFill>
                <a:srgbClr val="7030A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59413" y="1223963"/>
            <a:ext cx="3484562" cy="1476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目前共包含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45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个游戏，前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20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个游戏分为五个阶段，研究发现第一个</a:t>
            </a:r>
            <a:r>
              <a:rPr lang="en-US" altLang="zh-CN" b="1">
                <a:solidFill>
                  <a:srgbClr val="558ED5"/>
                </a:solidFill>
                <a:latin typeface="Calibri" panose="020F0502020204030204" charset="0"/>
                <a:ea typeface="宋体" panose="02010600030101010101" pitchFamily="2" charset="-122"/>
              </a:rPr>
              <a:t>Empathy</a:t>
            </a:r>
            <a:r>
              <a:rPr lang="zh-CN" altLang="en-US" b="1">
                <a:solidFill>
                  <a:srgbClr val="558ED5"/>
                </a:solidFill>
                <a:latin typeface="Calibri" panose="020F0502020204030204" charset="0"/>
                <a:ea typeface="宋体" panose="02010600030101010101" pitchFamily="2" charset="-122"/>
              </a:rPr>
              <a:t>阶段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和第五个</a:t>
            </a:r>
            <a:r>
              <a:rPr lang="en-US" altLang="zh-CN" b="1">
                <a:solidFill>
                  <a:srgbClr val="558ED5"/>
                </a:solidFill>
                <a:latin typeface="Calibri" panose="020F0502020204030204" charset="0"/>
                <a:ea typeface="宋体" panose="02010600030101010101" pitchFamily="2" charset="-122"/>
              </a:rPr>
              <a:t>Reasoning阶段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后都出现了大幅度的用户流失</a:t>
            </a:r>
            <a:endParaRPr lang="zh-CN" altLang="en-US" b="1">
              <a:solidFill>
                <a:srgbClr val="558ED5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59413" y="3840163"/>
            <a:ext cx="3484562" cy="1752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>
                <a:latin typeface="Calibri" panose="020F0502020204030204" charset="0"/>
                <a:ea typeface="宋体" panose="02010600030101010101" pitchFamily="2" charset="-122"/>
              </a:rPr>
              <a:t>第一阶段游戏的吸引力不足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/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第二阶段测试难度过高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第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20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个游戏之后操作太复杂或趣味性不足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/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后续游戏定价存在问题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grpSp>
        <p:nvGrpSpPr>
          <p:cNvPr id="25604" name="组合 10"/>
          <p:cNvGrpSpPr/>
          <p:nvPr/>
        </p:nvGrpSpPr>
        <p:grpSpPr>
          <a:xfrm>
            <a:off x="217488" y="1031875"/>
            <a:ext cx="5078412" cy="4986338"/>
            <a:chOff x="342" y="1624"/>
            <a:chExt cx="7998" cy="7854"/>
          </a:xfrm>
        </p:grpSpPr>
        <p:pic>
          <p:nvPicPr>
            <p:cNvPr id="25605" name="图片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42" y="1624"/>
              <a:ext cx="7999" cy="785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5606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57" y="1928"/>
              <a:ext cx="2330" cy="4460"/>
            </a:xfrm>
            <a:prstGeom prst="rect">
              <a:avLst/>
            </a:prstGeom>
            <a:noFill/>
            <a:ln w="9525">
              <a:noFill/>
            </a:ln>
          </p:spPr>
        </p:pic>
      </p:grpSp>
      <p:pic>
        <p:nvPicPr>
          <p:cNvPr id="10" name="图片 9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288" y="2813050"/>
            <a:ext cx="914400" cy="9144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标题 1"/>
          <p:cNvSpPr>
            <a:spLocks noGrp="1"/>
          </p:cNvSpPr>
          <p:nvPr>
            <p:ph type="title"/>
          </p:nvPr>
        </p:nvSpPr>
        <p:spPr>
          <a:xfrm>
            <a:off x="217488" y="188913"/>
            <a:ext cx="8229600" cy="1143000"/>
          </a:xfrm>
        </p:spPr>
        <p:txBody>
          <a:bodyPr vert="horz" lIns="91440" tIns="45720" rIns="91440" bIns="45720" anchor="ctr"/>
          <a:p>
            <a:pPr algn="l"/>
            <a:r>
              <a:rPr lang="zh-CN" altLang="en-US" sz="4000" b="1">
                <a:solidFill>
                  <a:srgbClr val="7030A0"/>
                </a:solidFill>
              </a:rPr>
              <a:t>分析展示</a:t>
            </a:r>
            <a:endParaRPr lang="zh-CN" altLang="en-US" sz="4000" b="1">
              <a:solidFill>
                <a:srgbClr val="7030A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59413" y="1122363"/>
            <a:ext cx="3484562" cy="23066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zh-CN">
                <a:latin typeface="Calibri" panose="020F0502020204030204" charset="0"/>
                <a:ea typeface="宋体" panose="02010600030101010101" pitchFamily="2" charset="-122"/>
              </a:rPr>
              <a:t>将统计的用户群体细分为付费用户和免费试用用户，发现付费用户完成测试的比例在第一阶段游戏后由</a:t>
            </a:r>
            <a:r>
              <a:rPr lang="en-US" altLang="zh-CN" b="1">
                <a:solidFill>
                  <a:srgbClr val="0070C0"/>
                </a:solidFill>
                <a:latin typeface="Calibri" panose="020F0502020204030204" charset="0"/>
                <a:ea typeface="宋体" panose="02010600030101010101" pitchFamily="2" charset="-122"/>
              </a:rPr>
              <a:t>75%</a:t>
            </a:r>
            <a:r>
              <a:rPr lang="zh-CN" altLang="en-US" b="1">
                <a:solidFill>
                  <a:srgbClr val="0070C0"/>
                </a:solidFill>
                <a:latin typeface="Calibri" panose="020F0502020204030204" charset="0"/>
                <a:ea typeface="宋体" panose="02010600030101010101" pitchFamily="2" charset="-122"/>
              </a:rPr>
              <a:t>降至</a:t>
            </a:r>
            <a:r>
              <a:rPr lang="en-US" altLang="zh-CN" b="1">
                <a:solidFill>
                  <a:srgbClr val="0070C0"/>
                </a:solidFill>
                <a:latin typeface="Calibri" panose="020F0502020204030204" charset="0"/>
                <a:ea typeface="宋体" panose="02010600030101010101" pitchFamily="2" charset="-122"/>
              </a:rPr>
              <a:t>51%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，在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20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个游戏后由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22%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降到</a:t>
            </a:r>
            <a:r>
              <a:rPr lang="zh-CN" altLang="en-US" b="1">
                <a:solidFill>
                  <a:srgbClr val="0070C0"/>
                </a:solidFill>
                <a:latin typeface="Calibri" panose="020F0502020204030204" charset="0"/>
                <a:ea typeface="宋体" panose="02010600030101010101" pitchFamily="2" charset="-122"/>
              </a:rPr>
              <a:t>不足</a:t>
            </a:r>
            <a:r>
              <a:rPr lang="en-US" altLang="zh-CN" b="1">
                <a:solidFill>
                  <a:srgbClr val="0070C0"/>
                </a:solidFill>
                <a:latin typeface="Calibri" panose="020F0502020204030204" charset="0"/>
                <a:ea typeface="宋体" panose="02010600030101010101" pitchFamily="2" charset="-122"/>
              </a:rPr>
              <a:t>4%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，而免费试用用户的活跃比例在试用结束（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4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个游戏后）从</a:t>
            </a:r>
            <a:r>
              <a:rPr lang="en-US" altLang="zh-CN" b="1">
                <a:solidFill>
                  <a:srgbClr val="0070C0"/>
                </a:solidFill>
                <a:latin typeface="Calibri" panose="020F0502020204030204" charset="0"/>
                <a:ea typeface="宋体" panose="02010600030101010101" pitchFamily="2" charset="-122"/>
              </a:rPr>
              <a:t>25%</a:t>
            </a:r>
            <a:r>
              <a:rPr lang="zh-CN" altLang="en-US" b="1">
                <a:solidFill>
                  <a:srgbClr val="0070C0"/>
                </a:solidFill>
                <a:latin typeface="Calibri" panose="020F0502020204030204" charset="0"/>
                <a:ea typeface="宋体" panose="02010600030101010101" pitchFamily="2" charset="-122"/>
              </a:rPr>
              <a:t>降至</a:t>
            </a:r>
            <a:r>
              <a:rPr lang="en-US" altLang="zh-CN" b="1">
                <a:solidFill>
                  <a:srgbClr val="0070C0"/>
                </a:solidFill>
                <a:latin typeface="Calibri" panose="020F0502020204030204" charset="0"/>
                <a:ea typeface="宋体" panose="02010600030101010101" pitchFamily="2" charset="-122"/>
              </a:rPr>
              <a:t>8%</a:t>
            </a:r>
            <a:endParaRPr lang="en-US" altLang="zh-CN" b="1">
              <a:solidFill>
                <a:srgbClr val="0070C0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59413" y="4114800"/>
            <a:ext cx="3484562" cy="1476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>
                <a:latin typeface="Calibri" panose="020F0502020204030204" charset="0"/>
                <a:ea typeface="宋体" panose="02010600030101010101" pitchFamily="2" charset="-122"/>
              </a:rPr>
              <a:t>不同阶段游戏内容吸引力的问题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>
                <a:latin typeface="Calibri" panose="020F0502020204030204" charset="0"/>
                <a:ea typeface="宋体" panose="02010600030101010101" pitchFamily="2" charset="-122"/>
              </a:rPr>
              <a:t>免费试用用户群体的范围选择与重新定位</a:t>
            </a:r>
            <a:endParaRPr lang="zh-CN" altLang="zh-CN">
              <a:latin typeface="Calibri" panose="020F0502020204030204" charset="0"/>
              <a:ea typeface="宋体" panose="02010600030101010101" pitchFamily="2" charset="-122"/>
            </a:endParaRPr>
          </a:p>
        </p:txBody>
      </p:sp>
      <p:pic>
        <p:nvPicPr>
          <p:cNvPr id="26628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488" y="1223963"/>
            <a:ext cx="5208587" cy="4248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下箭头 3"/>
          <p:cNvSpPr/>
          <p:nvPr/>
        </p:nvSpPr>
        <p:spPr>
          <a:xfrm>
            <a:off x="7037388" y="3498850"/>
            <a:ext cx="739775" cy="5461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2" name="动作按钮: 第一张 1">
            <a:hlinkClick r:id="rId2" action="ppaction://hlinksldjump"/>
          </p:cNvPr>
          <p:cNvSpPr/>
          <p:nvPr/>
        </p:nvSpPr>
        <p:spPr>
          <a:xfrm>
            <a:off x="8297863" y="6296025"/>
            <a:ext cx="530225" cy="382588"/>
          </a:xfrm>
          <a:prstGeom prst="actionButtonHo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pPr fontAlgn="base"/>
            <a:endParaRPr lang="zh-CN" altLang="en-US" strike="noStrike" noProof="1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4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标题 1"/>
          <p:cNvSpPr>
            <a:spLocks noGrp="1"/>
          </p:cNvSpPr>
          <p:nvPr>
            <p:ph type="title"/>
          </p:nvPr>
        </p:nvSpPr>
        <p:spPr>
          <a:xfrm>
            <a:off x="230188" y="188913"/>
            <a:ext cx="8229600" cy="1143000"/>
          </a:xfrm>
        </p:spPr>
        <p:txBody>
          <a:bodyPr vert="horz" lIns="91440" tIns="45720" rIns="91440" bIns="45720" anchor="ctr"/>
          <a:p>
            <a:pPr algn="l"/>
            <a:r>
              <a:rPr lang="zh-CN" altLang="en-US" sz="4000" b="1">
                <a:solidFill>
                  <a:srgbClr val="7030A0"/>
                </a:solidFill>
              </a:rPr>
              <a:t>结论建议</a:t>
            </a:r>
            <a:endParaRPr lang="zh-CN" altLang="en-US" sz="4000" b="1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1150" y="1331913"/>
            <a:ext cx="8229600" cy="4525962"/>
          </a:xfrm>
        </p:spPr>
        <p:txBody>
          <a:bodyPr vert="horz" lIns="91440" tIns="45720" rIns="91440" bIns="45720" anchor="t"/>
          <a:p>
            <a:pPr>
              <a:buFont typeface="Wingdings" panose="05000000000000000000" charset="0"/>
              <a:buChar char="Ø"/>
            </a:pPr>
            <a:r>
              <a:rPr lang="zh-CN" altLang="en-US" sz="2000">
                <a:solidFill>
                  <a:srgbClr val="7030A0"/>
                </a:solidFill>
              </a:rPr>
              <a:t>美国等英语系国家为</a:t>
            </a:r>
            <a:r>
              <a:rPr lang="en-US" altLang="zh-CN" sz="2000">
                <a:solidFill>
                  <a:srgbClr val="7030A0"/>
                </a:solidFill>
              </a:rPr>
              <a:t>Dognition</a:t>
            </a:r>
            <a:r>
              <a:rPr lang="zh-CN" altLang="en-US" sz="2000">
                <a:solidFill>
                  <a:srgbClr val="7030A0"/>
                </a:solidFill>
              </a:rPr>
              <a:t>的主要使用地区，应当继续在用户活跃的地区宣传推广，并考虑提供不同语言的版本</a:t>
            </a:r>
            <a:endParaRPr lang="zh-CN" altLang="en-US" sz="2000">
              <a:solidFill>
                <a:srgbClr val="7030A0"/>
              </a:solidFill>
            </a:endParaRPr>
          </a:p>
          <a:p>
            <a:pPr>
              <a:buFont typeface="Wingdings" panose="05000000000000000000" charset="0"/>
              <a:buChar char="Ø"/>
            </a:pPr>
            <a:endParaRPr lang="zh-CN" altLang="en-US" sz="2000">
              <a:solidFill>
                <a:srgbClr val="7030A0"/>
              </a:solidFill>
            </a:endParaRPr>
          </a:p>
          <a:p>
            <a:pPr>
              <a:buFont typeface="Wingdings" panose="05000000000000000000" charset="0"/>
              <a:buChar char="Ø"/>
            </a:pPr>
            <a:r>
              <a:rPr lang="zh-CN" altLang="en-US" sz="2000">
                <a:solidFill>
                  <a:srgbClr val="7030A0"/>
                </a:solidFill>
              </a:rPr>
              <a:t>利用周末、周一和每天</a:t>
            </a:r>
            <a:r>
              <a:rPr lang="en-US" altLang="zh-CN" sz="2000">
                <a:solidFill>
                  <a:srgbClr val="7030A0"/>
                </a:solidFill>
              </a:rPr>
              <a:t>18</a:t>
            </a:r>
            <a:r>
              <a:rPr lang="zh-CN" altLang="en-US" sz="2000">
                <a:solidFill>
                  <a:srgbClr val="7030A0"/>
                </a:solidFill>
              </a:rPr>
              <a:t>点</a:t>
            </a:r>
            <a:r>
              <a:rPr lang="en-US" altLang="zh-CN" sz="2000">
                <a:solidFill>
                  <a:srgbClr val="7030A0"/>
                </a:solidFill>
              </a:rPr>
              <a:t>-20</a:t>
            </a:r>
            <a:r>
              <a:rPr lang="zh-CN" altLang="en-US" sz="2000">
                <a:solidFill>
                  <a:srgbClr val="7030A0"/>
                </a:solidFill>
              </a:rPr>
              <a:t>点的</a:t>
            </a:r>
            <a:r>
              <a:rPr lang="en-US" altLang="zh-CN" sz="2000">
                <a:solidFill>
                  <a:srgbClr val="7030A0"/>
                </a:solidFill>
              </a:rPr>
              <a:t>“</a:t>
            </a:r>
            <a:r>
              <a:rPr lang="zh-CN" altLang="en-US" sz="2000">
                <a:solidFill>
                  <a:srgbClr val="7030A0"/>
                </a:solidFill>
              </a:rPr>
              <a:t>黄金时段</a:t>
            </a:r>
            <a:r>
              <a:rPr lang="en-US" altLang="zh-CN" sz="2000">
                <a:solidFill>
                  <a:srgbClr val="7030A0"/>
                </a:solidFill>
              </a:rPr>
              <a:t>”</a:t>
            </a:r>
            <a:r>
              <a:rPr lang="zh-CN" altLang="en-US" sz="2000">
                <a:solidFill>
                  <a:srgbClr val="7030A0"/>
                </a:solidFill>
              </a:rPr>
              <a:t>开展线上与线下活动，并在该时段前提醒用户完成测试</a:t>
            </a:r>
            <a:endParaRPr lang="zh-CN" altLang="en-US" sz="2000">
              <a:solidFill>
                <a:srgbClr val="7030A0"/>
              </a:solidFill>
            </a:endParaRPr>
          </a:p>
          <a:p>
            <a:pPr>
              <a:buFont typeface="Wingdings" panose="05000000000000000000" charset="0"/>
              <a:buChar char="Ø"/>
            </a:pPr>
            <a:endParaRPr lang="zh-CN" altLang="en-US" sz="2000">
              <a:solidFill>
                <a:srgbClr val="7030A0"/>
              </a:solidFill>
            </a:endParaRPr>
          </a:p>
          <a:p>
            <a:pPr>
              <a:buFont typeface="Wingdings" panose="05000000000000000000" charset="0"/>
              <a:buChar char="Ø"/>
            </a:pPr>
            <a:r>
              <a:rPr lang="zh-CN" altLang="en-US" sz="2000">
                <a:solidFill>
                  <a:srgbClr val="7030A0"/>
                </a:solidFill>
              </a:rPr>
              <a:t>选择拥有猎犬、牧羊犬等犬组的用户作为重点推广群体，提供更多的活动或试用机会以提高测试完成率</a:t>
            </a:r>
            <a:endParaRPr lang="zh-CN" altLang="en-US" sz="2000">
              <a:solidFill>
                <a:srgbClr val="7030A0"/>
              </a:solidFill>
            </a:endParaRPr>
          </a:p>
          <a:p>
            <a:pPr>
              <a:buFont typeface="Wingdings" panose="05000000000000000000" charset="0"/>
              <a:buChar char="Ø"/>
            </a:pPr>
            <a:endParaRPr lang="zh-CN" altLang="en-US" sz="2000">
              <a:solidFill>
                <a:srgbClr val="7030A0"/>
              </a:solidFill>
            </a:endParaRPr>
          </a:p>
          <a:p>
            <a:pPr>
              <a:buFont typeface="Wingdings" panose="05000000000000000000" charset="0"/>
              <a:buChar char="Ø"/>
            </a:pPr>
            <a:r>
              <a:rPr lang="zh-CN" altLang="en-US" sz="2000">
                <a:solidFill>
                  <a:srgbClr val="7030A0"/>
                </a:solidFill>
              </a:rPr>
              <a:t>对游戏内容（第一阶段和</a:t>
            </a:r>
            <a:r>
              <a:rPr lang="en-US" altLang="zh-CN" sz="2000">
                <a:solidFill>
                  <a:srgbClr val="7030A0"/>
                </a:solidFill>
              </a:rPr>
              <a:t>20</a:t>
            </a:r>
            <a:r>
              <a:rPr lang="zh-CN" altLang="en-US" sz="2000">
                <a:solidFill>
                  <a:srgbClr val="7030A0"/>
                </a:solidFill>
              </a:rPr>
              <a:t>个游戏后的阶段为主）进行检查与改进，增强互动性、趣味性来吸引更多的活跃用户，对免费试用用户的选择进行针对性改进</a:t>
            </a:r>
            <a:endParaRPr lang="zh-CN" altLang="en-US" sz="2000">
              <a:solidFill>
                <a:srgbClr val="7030A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7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07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54" end="2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7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7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TEMPLATE_SUBCATEGORY" val="0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03857"/>
  <p:tag name="KSO_WM_TEMPLATE_THUMBS_INDEX" val="1、9"/>
</p:tagLst>
</file>

<file path=ppt/tags/tag43.xml><?xml version="1.0" encoding="utf-8"?>
<p:tagLst xmlns:p="http://schemas.openxmlformats.org/presentationml/2006/main">
  <p:tag name="KSO_WM_TEMPLATE_CATEGORY" val=""/>
  <p:tag name="KSO_WM_TEMPLATE_INDEX" val="20203857"/>
</p:tagLst>
</file>

<file path=ppt/tags/tag44.xml><?xml version="1.0" encoding="utf-8"?>
<p:tagLst xmlns:p="http://schemas.openxmlformats.org/presentationml/2006/main">
  <p:tag name="KSO_WM_BEAUTIFY_FLAG" val="#wm#"/>
  <p:tag name="KSO_WM_TEMPLATE_CATEGORY" val="diagram"/>
  <p:tag name="KSO_WM_TEMPLATE_INDEX" val="20203857"/>
</p:tagLst>
</file>

<file path=ppt/tags/tag45.xml><?xml version="1.0" encoding="utf-8"?>
<p:tagLst xmlns:p="http://schemas.openxmlformats.org/presentationml/2006/main">
  <p:tag name="KSO_WM_TEMPLATE_CATEGORY" val=""/>
  <p:tag name="KSO_WM_TEMPLATE_INDEX" val="20203857"/>
</p:tagLst>
</file>

<file path=ppt/tags/tag46.xml><?xml version="1.0" encoding="utf-8"?>
<p:tagLst xmlns:p="http://schemas.openxmlformats.org/presentationml/2006/main">
  <p:tag name="KSO_WM_BEAUTIFY_FLAG" val="#wm#"/>
  <p:tag name="KSO_WM_TEMPLATE_CATEGORY" val="diagram"/>
  <p:tag name="KSO_WM_TEMPLATE_INDEX" val="20203857"/>
</p:tagLst>
</file>

<file path=ppt/tags/tag47.xml><?xml version="1.0" encoding="utf-8"?>
<p:tagLst xmlns:p="http://schemas.openxmlformats.org/presentationml/2006/main">
  <p:tag name="KSO_WM_UNIT_PLACING_PICTURE_INFO" val="{&quot;code&quot;:&quot;A&quot;,&quot;full_picture&quot;:true,&quot;last_crop_picture&quot;:&quot;A[2]&quot;,&quot;last_full_picture&quot;:&quot;A&quot;,&quot;margin&quot;:{&quot;left&quot;:180.51592140921412,&quot;right&quot;:181.83267992641174},&quot;scheme&quot;:&quot;2-1&quot;,&quot;spacing&quot;:5}"/>
  <p:tag name="KSO_WM_UNIT_PLACING_PICTURE" val="113305.419"/>
  <p:tag name="KSO_WM_BEAUTIFY_FLAG" val=""/>
  <p:tag name="KSO_WM_UNIT_TYPE" val=""/>
  <p:tag name="KSO_WM_UNIT_INDEX" val=""/>
  <p:tag name="KSO_WM_UNIT_ID" val=""/>
</p:tagLst>
</file>

<file path=ppt/tags/tag48.xml><?xml version="1.0" encoding="utf-8"?>
<p:tagLst xmlns:p="http://schemas.openxmlformats.org/presentationml/2006/main">
  <p:tag name="KSO_WM_UNIT_PLACING_PICTURE_INFO" val="{&quot;code&quot;:&quot;A&quot;,&quot;full_picture&quot;:true,&quot;last_crop_picture&quot;:&quot;A[2]&quot;,&quot;last_full_picture&quot;:&quot;A&quot;,&quot;margin&quot;:{&quot;left&quot;:180.51592140921412,&quot;right&quot;:181.83267992641174},&quot;scheme&quot;:&quot;2-1&quot;,&quot;spacing&quot;:5}"/>
  <p:tag name="KSO_WM_UNIT_PLACING_PICTURE" val="113305.419"/>
  <p:tag name="KSO_WM_BEAUTIFY_FLAG" val=""/>
  <p:tag name="KSO_WM_UNIT_TYPE" val=""/>
  <p:tag name="KSO_WM_UNIT_INDEX" val=""/>
  <p:tag name="KSO_WM_UNIT_ID" val=""/>
</p:tagLst>
</file>

<file path=ppt/tags/tag49.xml><?xml version="1.0" encoding="utf-8"?>
<p:tagLst xmlns:p="http://schemas.openxmlformats.org/presentationml/2006/main">
  <p:tag name="KSO_WM_BEAUTIFY_FLAG" val="#wm#"/>
  <p:tag name="KSO_WM_TEMPLATE_CATEGORY" val="diagram"/>
  <p:tag name="KSO_WM_TEMPLATE_INDEX" val="20203857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PLACING_PICTURE_USER_VIEWPORT" val="{&quot;height&quot;:7128,&quot;width&quot;:11963}"/>
  <p:tag name="KSO_WM_UNIT_PLACING_PICTURE_USER_RELATIVERECTANGLE" val="{&quot;bottom&quot;:0,&quot;left&quot;:0,&quot;right&quot;:0,&quot;top&quot;:0}"/>
  <p:tag name="KSO_WM_UNIT_PLACING_PICTURE_COLLAGE_RELATIVERECTANGLE" val="{&quot;bottom&quot;:0,&quot;left&quot;:0.10164107337657952,&quot;right&quot;:0.10164107337657952,&quot;top&quot;:0}"/>
  <p:tag name="KSO_WM_UNIT_PLACING_PICTURE_COLLAGE_VIEWPORT" val="{&quot;height&quot;:4378,&quot;width&quot;:5853.9999999999982}"/>
</p:tagLst>
</file>

<file path=ppt/tags/tag51.xml><?xml version="1.0" encoding="utf-8"?>
<p:tagLst xmlns:p="http://schemas.openxmlformats.org/presentationml/2006/main">
  <p:tag name="KSO_WM_BEAUTIFY_FLAG" val="#wm#"/>
  <p:tag name="KSO_WM_TEMPLATE_CATEGORY" val="diagram"/>
  <p:tag name="KSO_WM_TEMPLATE_INDEX" val="20203857"/>
</p:tagLst>
</file>

<file path=ppt/tags/tag52.xml><?xml version="1.0" encoding="utf-8"?>
<p:tagLst xmlns:p="http://schemas.openxmlformats.org/presentationml/2006/main">
  <p:tag name="KSO_WM_BEAUTIFY_FLAG" val="#wm#"/>
  <p:tag name="KSO_WM_TEMPLATE_CATEGORY" val="diagram"/>
  <p:tag name="KSO_WM_TEMPLATE_INDEX" val="20203857"/>
</p:tagLst>
</file>

<file path=ppt/tags/tag53.xml><?xml version="1.0" encoding="utf-8"?>
<p:tagLst xmlns:p="http://schemas.openxmlformats.org/presentationml/2006/main">
  <p:tag name="KSO_WM_BEAUTIFY_FLAG" val="#wm#"/>
  <p:tag name="KSO_WM_TEMPLATE_CATEGORY" val="diagram"/>
  <p:tag name="KSO_WM_TEMPLATE_INDEX" val="20203857"/>
</p:tagLst>
</file>

<file path=ppt/tags/tag54.xml><?xml version="1.0" encoding="utf-8"?>
<p:tagLst xmlns:p="http://schemas.openxmlformats.org/presentationml/2006/main">
  <p:tag name="KSO_WM_BEAUTIFY_FLAG" val="#wm#"/>
  <p:tag name="KSO_WM_TEMPLATE_CATEGORY" val="diagram"/>
  <p:tag name="KSO_WM_TEMPLATE_INDEX" val="20203857"/>
</p:tagLst>
</file>

<file path=ppt/tags/tag55.xml><?xml version="1.0" encoding="utf-8"?>
<p:tagLst xmlns:p="http://schemas.openxmlformats.org/presentationml/2006/main">
  <p:tag name="KSO_WM_BEAUTIFY_FLAG" val="#wm#"/>
  <p:tag name="KSO_WM_TEMPLATE_CATEGORY" val="diagram"/>
  <p:tag name="KSO_WM_TEMPLATE_INDEX" val="20203857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">
      <a:dk1>
        <a:srgbClr val="505050"/>
      </a:dk1>
      <a:lt1>
        <a:srgbClr val="FFFFFF"/>
      </a:lt1>
      <a:dk2>
        <a:srgbClr val="0078D7"/>
      </a:dk2>
      <a:lt2>
        <a:srgbClr val="FFFFFF"/>
      </a:lt2>
      <a:accent1>
        <a:srgbClr val="0078D7"/>
      </a:accent1>
      <a:accent2>
        <a:srgbClr val="002050"/>
      </a:accent2>
      <a:accent3>
        <a:srgbClr val="B4009E"/>
      </a:accent3>
      <a:accent4>
        <a:srgbClr val="5C2D91"/>
      </a:accent4>
      <a:accent5>
        <a:srgbClr val="008272"/>
      </a:accent5>
      <a:accent6>
        <a:srgbClr val="D83B01"/>
      </a:accent6>
      <a:hlink>
        <a:srgbClr val="FFFFFF"/>
      </a:hlink>
      <a:folHlink>
        <a:srgbClr val="BFBFB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  <a:extLst>
      <a:ext uri="{D81B5157-A7B6-4480-A006-42BB1BC3E7BB}">
        <wpsdc:hlinkScheme xmlns:wpsdc="http://www.wps.cn/officeDocument/2017/drawingmlCustomData" underline="false"/>
      </a:ext>
    </a:extLst>
  </a:themeElements>
  <a:objectDefaults>
    <a:txDef>
      <a:spPr>
        <a:noFill/>
      </a:spPr>
      <a:bodyPr wrap="square" rtlCol="0">
        <a:spAutoFit/>
      </a:bodyPr>
      <a:lstStyle>
        <a:defPPr>
          <a:defRPr lang="zh-CN" altLang="en-US" sz="240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1245</Words>
  <Application>WPS 演示</Application>
  <PresentationFormat>宽屏</PresentationFormat>
  <Paragraphs>75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宋体</vt:lpstr>
      <vt:lpstr>Wingdings</vt:lpstr>
      <vt:lpstr>Calibri</vt:lpstr>
      <vt:lpstr>Arial</vt:lpstr>
      <vt:lpstr>微软雅黑</vt:lpstr>
      <vt:lpstr>Segoe UI</vt:lpstr>
      <vt:lpstr>Arial Black</vt:lpstr>
      <vt:lpstr>Times New Roman</vt:lpstr>
      <vt:lpstr>Wingdings</vt:lpstr>
      <vt:lpstr>黑体</vt:lpstr>
      <vt:lpstr>Arial Unicode MS</vt:lpstr>
      <vt:lpstr>Office Theme</vt:lpstr>
      <vt:lpstr>2_Office 主题​​</vt:lpstr>
      <vt:lpstr>PowerPoint 演示文稿</vt:lpstr>
      <vt:lpstr>背景介绍</vt:lpstr>
      <vt:lpstr>PowerPoint 演示文稿</vt:lpstr>
      <vt:lpstr>分析展示</vt:lpstr>
      <vt:lpstr>分析展示</vt:lpstr>
      <vt:lpstr>分析展示</vt:lpstr>
      <vt:lpstr>分析展示</vt:lpstr>
      <vt:lpstr>分析展示</vt:lpstr>
      <vt:lpstr>结论建议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张怀诚</cp:lastModifiedBy>
  <cp:revision>177</cp:revision>
  <dcterms:created xsi:type="dcterms:W3CDTF">2019-06-19T02:08:00Z</dcterms:created>
  <dcterms:modified xsi:type="dcterms:W3CDTF">2020-08-27T15:25:30Z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