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media/image10.svg" ContentType="image/svg+xml"/>
  <Override PartName="/ppt/media/image100.svg" ContentType="image/svg+xml"/>
  <Override PartName="/ppt/media/image102.svg" ContentType="image/svg+xml"/>
  <Override PartName="/ppt/media/image103.svg" ContentType="image/svg+xml"/>
  <Override PartName="/ppt/media/image105.svg" ContentType="image/svg+xml"/>
  <Override PartName="/ppt/media/image12.svg" ContentType="image/svg+xml"/>
  <Override PartName="/ppt/media/image14.svg" ContentType="image/svg+xml"/>
  <Override PartName="/ppt/media/image16.svg" ContentType="image/svg+xml"/>
  <Override PartName="/ppt/media/image18.svg" ContentType="image/svg+xml"/>
  <Override PartName="/ppt/media/image20.svg" ContentType="image/svg+xml"/>
  <Override PartName="/ppt/media/image21.svg" ContentType="image/svg+xml"/>
  <Override PartName="/ppt/media/image23.svg" ContentType="image/svg+xml"/>
  <Override PartName="/ppt/media/image25.svg" ContentType="image/svg+xml"/>
  <Override PartName="/ppt/media/image27.svg" ContentType="image/svg+xml"/>
  <Override PartName="/ppt/media/image29.svg" ContentType="image/svg+xml"/>
  <Override PartName="/ppt/media/image31.svg" ContentType="image/svg+xml"/>
  <Override PartName="/ppt/media/image33.svg" ContentType="image/svg+xml"/>
  <Override PartName="/ppt/media/image35.svg" ContentType="image/svg+xml"/>
  <Override PartName="/ppt/media/image37.svg" ContentType="image/svg+xml"/>
  <Override PartName="/ppt/media/image39.svg" ContentType="image/svg+xml"/>
  <Override PartName="/ppt/media/image41.svg" ContentType="image/svg+xml"/>
  <Override PartName="/ppt/media/image43.svg" ContentType="image/svg+xml"/>
  <Override PartName="/ppt/media/image45.svg" ContentType="image/svg+xml"/>
  <Override PartName="/ppt/media/image47.svg" ContentType="image/svg+xml"/>
  <Override PartName="/ppt/media/image49.svg" ContentType="image/svg+xml"/>
  <Override PartName="/ppt/media/image51.svg" ContentType="image/svg+xml"/>
  <Override PartName="/ppt/media/image53.svg" ContentType="image/svg+xml"/>
  <Override PartName="/ppt/media/image55.svg" ContentType="image/svg+xml"/>
  <Override PartName="/ppt/media/image57.svg" ContentType="image/svg+xml"/>
  <Override PartName="/ppt/media/image59.svg" ContentType="image/svg+xml"/>
  <Override PartName="/ppt/media/image6.svg" ContentType="image/svg+xml"/>
  <Override PartName="/ppt/media/image60.svg" ContentType="image/svg+xml"/>
  <Override PartName="/ppt/media/image62.svg" ContentType="image/svg+xml"/>
  <Override PartName="/ppt/media/image64.svg" ContentType="image/svg+xml"/>
  <Override PartName="/ppt/media/image66.svg" ContentType="image/svg+xml"/>
  <Override PartName="/ppt/media/image68.svg" ContentType="image/svg+xml"/>
  <Override PartName="/ppt/media/image70.svg" ContentType="image/svg+xml"/>
  <Override PartName="/ppt/media/image72.svg" ContentType="image/svg+xml"/>
  <Override PartName="/ppt/media/image74.svg" ContentType="image/svg+xml"/>
  <Override PartName="/ppt/media/image76.svg" ContentType="image/svg+xml"/>
  <Override PartName="/ppt/media/image78.svg" ContentType="image/svg+xml"/>
  <Override PartName="/ppt/media/image8.svg" ContentType="image/svg+xml"/>
  <Override PartName="/ppt/media/image80.svg" ContentType="image/svg+xml"/>
  <Override PartName="/ppt/media/image82.svg" ContentType="image/svg+xml"/>
  <Override PartName="/ppt/media/image84.svg" ContentType="image/svg+xml"/>
  <Override PartName="/ppt/media/image86.svg" ContentType="image/svg+xml"/>
  <Override PartName="/ppt/media/image88.svg" ContentType="image/svg+xml"/>
  <Override PartName="/ppt/media/image90.svg" ContentType="image/svg+xml"/>
  <Override PartName="/ppt/media/image92.svg" ContentType="image/svg+xml"/>
  <Override PartName="/ppt/media/image94.svg" ContentType="image/svg+xml"/>
  <Override PartName="/ppt/media/image96.svg" ContentType="image/svg+xml"/>
  <Override PartName="/ppt/media/image98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1" r:id="rId3"/>
  </p:sldMasterIdLst>
  <p:notesMasterIdLst>
    <p:notesMasterId r:id="rId5"/>
  </p:notesMasterIdLst>
  <p:sldIdLst>
    <p:sldId id="256" r:id="rId4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</p:sldIdLst>
  <p:sldSz cx="9144000" cy="5143500"/>
  <p:notesSz cx="6858000" cy="9144000"/>
  <p:embeddedFontLst>
    <p:embeddedFont>
      <p:font typeface="Bitter"/>
      <p:regular r:id="rId45"/>
      <p:bold r:id="rId46"/>
      <p:italic r:id="rId47"/>
      <p:boldItalic r:id="rId48"/>
    </p:embeddedFont>
  </p:embeddedFontLst>
  <p:custDataLst>
    <p:tags r:id="rId49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9" Type="http://schemas.openxmlformats.org/officeDocument/2006/relationships/tags" Target="tags/tag1.xml"/><Relationship Id="rId48" Type="http://schemas.openxmlformats.org/officeDocument/2006/relationships/font" Target="fonts/font4.fntdata"/><Relationship Id="rId47" Type="http://schemas.openxmlformats.org/officeDocument/2006/relationships/font" Target="fonts/font3.fntdata"/><Relationship Id="rId46" Type="http://schemas.openxmlformats.org/officeDocument/2006/relationships/font" Target="fonts/font2.fntdata"/><Relationship Id="rId45" Type="http://schemas.openxmlformats.org/officeDocument/2006/relationships/font" Target="fonts/font1.fntdata"/><Relationship Id="rId44" Type="http://schemas.openxmlformats.org/officeDocument/2006/relationships/tableStyles" Target="tableStyles.xml"/><Relationship Id="rId43" Type="http://schemas.openxmlformats.org/officeDocument/2006/relationships/viewProps" Target="viewProps.xml"/><Relationship Id="rId42" Type="http://schemas.openxmlformats.org/officeDocument/2006/relationships/presProps" Target="presProps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216000" y="812520"/>
            <a:ext cx="7127280" cy="40089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" name="Google Shape;5;n"/>
          <p:cNvSpPr txBox="1"/>
          <p:nvPr>
            <p:ph type="hdr" idx="3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type="dt" idx="10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type="ftr" idx="11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type="sldNum" idx="12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fld>
            <a:endParaRPr sz="14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/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5" name="Google Shape;115;p1:notes"/>
          <p:cNvSpPr/>
          <p:nvPr>
            <p:ph type="sldImg" idx="2"/>
          </p:nvPr>
        </p:nvSpPr>
        <p:spPr>
          <a:xfrm>
            <a:off x="216000" y="812520"/>
            <a:ext cx="7127280" cy="40089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0:notes"/>
          <p:cNvSpPr txBox="1"/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4" name="Google Shape;194;p10:notes"/>
          <p:cNvSpPr/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1:notes"/>
          <p:cNvSpPr txBox="1"/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6" name="Google Shape;206;p11:notes"/>
          <p:cNvSpPr/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2:notes"/>
          <p:cNvSpPr/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8" name="Google Shape;218;p12:notes"/>
          <p:cNvSpPr txBox="1"/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9" name="Google Shape;219;p12:notes"/>
          <p:cNvSpPr txBox="1"/>
          <p:nvPr>
            <p:ph type="sldNum" idx="12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sz="1400" b="0" strike="noStrike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fld>
            <a:endParaRPr sz="1400" b="0" strike="noStrike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3:notes"/>
          <p:cNvSpPr/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1" name="Google Shape;231;p13:notes"/>
          <p:cNvSpPr txBox="1"/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32" name="Google Shape;232;p13:notes"/>
          <p:cNvSpPr txBox="1"/>
          <p:nvPr>
            <p:ph type="sldNum" idx="12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sz="1400" b="0" strike="noStrike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fld>
            <a:endParaRPr sz="1400" b="0" strike="noStrike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4:notes"/>
          <p:cNvSpPr txBox="1"/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44" name="Google Shape;244;p14:notes"/>
          <p:cNvSpPr/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5:notes"/>
          <p:cNvSpPr txBox="1"/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6" name="Google Shape;256;p15:notes"/>
          <p:cNvSpPr/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6:notes"/>
          <p:cNvSpPr txBox="1"/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68" name="Google Shape;268;p16:notes"/>
          <p:cNvSpPr/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7:notes"/>
          <p:cNvSpPr txBox="1"/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80" name="Google Shape;280;p17:notes"/>
          <p:cNvSpPr/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8:notes"/>
          <p:cNvSpPr txBox="1"/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92" name="Google Shape;292;p18:notes"/>
          <p:cNvSpPr/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9:notes"/>
          <p:cNvSpPr txBox="1"/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99" name="Google Shape;299;p19:notes"/>
          <p:cNvSpPr/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:notes"/>
          <p:cNvSpPr txBox="1"/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1" name="Google Shape;121;p2:notes"/>
          <p:cNvSpPr/>
          <p:nvPr>
            <p:ph type="sldImg" idx="2"/>
          </p:nvPr>
        </p:nvSpPr>
        <p:spPr>
          <a:xfrm>
            <a:off x="216000" y="812520"/>
            <a:ext cx="7127280" cy="40089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0:notes"/>
          <p:cNvSpPr txBox="1"/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11" name="Google Shape;311;p20:notes"/>
          <p:cNvSpPr/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1:notes"/>
          <p:cNvSpPr txBox="1"/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23" name="Google Shape;323;p21:notes"/>
          <p:cNvSpPr/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2:notes"/>
          <p:cNvSpPr txBox="1"/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35" name="Google Shape;335;p22:notes"/>
          <p:cNvSpPr/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3:notes"/>
          <p:cNvSpPr txBox="1"/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7" name="Google Shape;347;p23:notes"/>
          <p:cNvSpPr/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4:notes"/>
          <p:cNvSpPr txBox="1"/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59" name="Google Shape;359;p24:notes"/>
          <p:cNvSpPr/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5:notes"/>
          <p:cNvSpPr txBox="1"/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71" name="Google Shape;371;p25:notes"/>
          <p:cNvSpPr/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6:notes"/>
          <p:cNvSpPr txBox="1"/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83" name="Google Shape;383;p26:notes"/>
          <p:cNvSpPr/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7:notes"/>
          <p:cNvSpPr txBox="1"/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95" name="Google Shape;395;p27:notes"/>
          <p:cNvSpPr/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8:notes"/>
          <p:cNvSpPr txBox="1"/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07" name="Google Shape;407;p28:notes"/>
          <p:cNvSpPr/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9:notes"/>
          <p:cNvSpPr txBox="1"/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19" name="Google Shape;419;p29:notes"/>
          <p:cNvSpPr/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:notes"/>
          <p:cNvSpPr txBox="1"/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31" name="Google Shape;131;p3:notes"/>
          <p:cNvSpPr/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0:notes"/>
          <p:cNvSpPr/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5" name="Google Shape;425;p30:notes"/>
          <p:cNvSpPr txBox="1"/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26" name="Google Shape;426;p30:notes"/>
          <p:cNvSpPr txBox="1"/>
          <p:nvPr>
            <p:ph type="sldNum" idx="12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sz="1400" b="0" strike="noStrike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fld>
            <a:endParaRPr sz="1400" b="0" strike="noStrike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1:notes"/>
          <p:cNvSpPr/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7" name="Google Shape;437;p31:notes"/>
          <p:cNvSpPr txBox="1"/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38" name="Google Shape;438;p31:notes"/>
          <p:cNvSpPr txBox="1"/>
          <p:nvPr>
            <p:ph type="sldNum" idx="12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sz="1400" b="0" strike="noStrike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fld>
            <a:endParaRPr sz="1400" b="0" strike="noStrike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2:notes"/>
          <p:cNvSpPr txBox="1"/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49" name="Google Shape;449;p32:notes"/>
          <p:cNvSpPr/>
          <p:nvPr>
            <p:ph type="sldImg" idx="2"/>
          </p:nvPr>
        </p:nvSpPr>
        <p:spPr>
          <a:xfrm>
            <a:off x="216000" y="812520"/>
            <a:ext cx="7127280" cy="40089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33:notes"/>
          <p:cNvSpPr txBox="1"/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54" name="Google Shape;454;p33:notes"/>
          <p:cNvSpPr/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34:notes"/>
          <p:cNvSpPr txBox="1"/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65" name="Google Shape;465;p34:notes"/>
          <p:cNvSpPr/>
          <p:nvPr>
            <p:ph type="sldImg" idx="2"/>
          </p:nvPr>
        </p:nvSpPr>
        <p:spPr>
          <a:xfrm>
            <a:off x="216000" y="812520"/>
            <a:ext cx="7127280" cy="40089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35:notes"/>
          <p:cNvSpPr txBox="1"/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76" name="Google Shape;476;p35:notes"/>
          <p:cNvSpPr/>
          <p:nvPr>
            <p:ph type="sldImg" idx="2"/>
          </p:nvPr>
        </p:nvSpPr>
        <p:spPr>
          <a:xfrm>
            <a:off x="216000" y="812520"/>
            <a:ext cx="7127280" cy="40089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36:notes"/>
          <p:cNvSpPr txBox="1"/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81" name="Google Shape;481;p36:notes"/>
          <p:cNvSpPr/>
          <p:nvPr>
            <p:ph type="sldImg" idx="2"/>
          </p:nvPr>
        </p:nvSpPr>
        <p:spPr>
          <a:xfrm>
            <a:off x="216000" y="812520"/>
            <a:ext cx="7127280" cy="40089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37:notes"/>
          <p:cNvSpPr txBox="1"/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92" name="Google Shape;492;p37:notes"/>
          <p:cNvSpPr/>
          <p:nvPr>
            <p:ph type="sldImg" idx="2"/>
          </p:nvPr>
        </p:nvSpPr>
        <p:spPr>
          <a:xfrm>
            <a:off x="216000" y="812520"/>
            <a:ext cx="7127280" cy="40089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:notes"/>
          <p:cNvSpPr txBox="1"/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38" name="Google Shape;138;p4:notes"/>
          <p:cNvSpPr/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:notes"/>
          <p:cNvSpPr txBox="1"/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6" name="Google Shape;146;p5:notes"/>
          <p:cNvSpPr/>
          <p:nvPr>
            <p:ph type="sldImg" idx="2"/>
          </p:nvPr>
        </p:nvSpPr>
        <p:spPr>
          <a:xfrm>
            <a:off x="216000" y="812520"/>
            <a:ext cx="7127280" cy="40089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:notes"/>
          <p:cNvSpPr txBox="1"/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4" name="Google Shape;154;p6:notes"/>
          <p:cNvSpPr/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7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1" name="Google Shape;161;p7:notes"/>
          <p:cNvSpPr txBox="1"/>
          <p:nvPr>
            <p:ph type="body" idx="1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100" b="0" strike="noStrike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https://www.sbert.net/docs/pretrained_models.html#multi-lingual-models</a:t>
            </a:r>
            <a:endParaRPr sz="1100" b="0" strike="noStrike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8:notes"/>
          <p:cNvSpPr txBox="1"/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9" name="Google Shape;169;p8:notes"/>
          <p:cNvSpPr/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9:notes"/>
          <p:cNvSpPr/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1" name="Google Shape;181;p9:notes"/>
          <p:cNvSpPr txBox="1"/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2" name="Google Shape;182;p9:notes"/>
          <p:cNvSpPr txBox="1"/>
          <p:nvPr>
            <p:ph type="sldNum" idx="12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fld>
            <a:endParaRPr sz="14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Slide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9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9"/>
          <p:cNvSpPr txBox="1"/>
          <p:nvPr>
            <p:ph type="subTitle" idx="1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matchingName="Title, Content over Content">
  <p:cSld name="OBJECT_OVER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1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1"/>
          <p:cNvSpPr txBox="1"/>
          <p:nvPr>
            <p:ph type="body" idx="1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51"/>
          <p:cNvSpPr txBox="1"/>
          <p:nvPr>
            <p:ph type="body" idx="2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matchingName="Title, 4 Content">
  <p:cSld name="FOUR_OBJECT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52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52"/>
          <p:cNvSpPr txBox="1"/>
          <p:nvPr>
            <p:ph type="body" idx="1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52"/>
          <p:cNvSpPr txBox="1"/>
          <p:nvPr>
            <p:ph type="body" idx="2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52"/>
          <p:cNvSpPr txBox="1"/>
          <p:nvPr>
            <p:ph type="body" idx="3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52"/>
          <p:cNvSpPr txBox="1"/>
          <p:nvPr>
            <p:ph type="body" idx="4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53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53"/>
          <p:cNvSpPr txBox="1"/>
          <p:nvPr>
            <p:ph type="body" idx="1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53"/>
          <p:cNvSpPr txBox="1"/>
          <p:nvPr>
            <p:ph type="body" idx="2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53"/>
          <p:cNvSpPr txBox="1"/>
          <p:nvPr>
            <p:ph type="body" idx="3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53"/>
          <p:cNvSpPr txBox="1"/>
          <p:nvPr>
            <p:ph type="body" idx="4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53"/>
          <p:cNvSpPr txBox="1"/>
          <p:nvPr>
            <p:ph type="body" idx="5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53"/>
          <p:cNvSpPr txBox="1"/>
          <p:nvPr>
            <p:ph type="body" idx="6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, Content">
  <p:cSld name="OBJEC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1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1"/>
          <p:cNvSpPr txBox="1"/>
          <p:nvPr>
            <p:ph type="body" idx="1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 Slide">
  <p:cSld name="BLAN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Slide">
  <p:cSld name="TITLE_AND_BOD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54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54"/>
          <p:cNvSpPr txBox="1"/>
          <p:nvPr>
            <p:ph type="subTitle" idx="1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itle, 2 Content">
  <p:cSld name="TWO_OBJECTS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5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55"/>
          <p:cNvSpPr txBox="1"/>
          <p:nvPr>
            <p:ph type="body" idx="1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55"/>
          <p:cNvSpPr txBox="1"/>
          <p:nvPr>
            <p:ph type="body" idx="2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6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matchingName="Centered Text">
  <p:cSld name="OBJECT_ONL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7"/>
          <p:cNvSpPr txBox="1"/>
          <p:nvPr>
            <p:ph type="subTitle" idx="1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matchingName="Title, 2 Content and Content">
  <p:cSld name="TWO_OBJECTS_AND_OBJEC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8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58"/>
          <p:cNvSpPr txBox="1"/>
          <p:nvPr>
            <p:ph type="body" idx="1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58"/>
          <p:cNvSpPr txBox="1"/>
          <p:nvPr>
            <p:ph type="body" idx="2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58"/>
          <p:cNvSpPr txBox="1"/>
          <p:nvPr>
            <p:ph type="body" idx="3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 Slide">
  <p:cSld name="BLANK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matchingName="Title Content and 2 Content">
  <p:cSld name="OBJECT_AND_TWO_OBJECTS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9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59"/>
          <p:cNvSpPr txBox="1"/>
          <p:nvPr>
            <p:ph type="body" idx="1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59"/>
          <p:cNvSpPr txBox="1"/>
          <p:nvPr>
            <p:ph type="body" idx="2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59"/>
          <p:cNvSpPr txBox="1"/>
          <p:nvPr>
            <p:ph type="body" idx="3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matchingName="Title, 2 Content over Content">
  <p:cSld name="TWO_OBJECTS_OVER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0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60"/>
          <p:cNvSpPr txBox="1"/>
          <p:nvPr>
            <p:ph type="body" idx="1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60"/>
          <p:cNvSpPr txBox="1"/>
          <p:nvPr>
            <p:ph type="body" idx="2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" name="Google Shape;94;p60"/>
          <p:cNvSpPr txBox="1"/>
          <p:nvPr>
            <p:ph type="body" idx="3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matchingName="Title, Content over Content">
  <p:cSld name="OBJECT_OVER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1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61"/>
          <p:cNvSpPr txBox="1"/>
          <p:nvPr>
            <p:ph type="body" idx="1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8" name="Google Shape;98;p61"/>
          <p:cNvSpPr txBox="1"/>
          <p:nvPr>
            <p:ph type="body" idx="2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matchingName="Title, 4 Content">
  <p:cSld name="FOUR_OBJECTS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62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62"/>
          <p:cNvSpPr txBox="1"/>
          <p:nvPr>
            <p:ph type="body" idx="1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2" name="Google Shape;102;p62"/>
          <p:cNvSpPr txBox="1"/>
          <p:nvPr>
            <p:ph type="body" idx="2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p62"/>
          <p:cNvSpPr txBox="1"/>
          <p:nvPr>
            <p:ph type="body" idx="3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4" name="Google Shape;104;p62"/>
          <p:cNvSpPr txBox="1"/>
          <p:nvPr>
            <p:ph type="body" idx="4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3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63"/>
          <p:cNvSpPr txBox="1"/>
          <p:nvPr>
            <p:ph type="body" idx="1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p63"/>
          <p:cNvSpPr txBox="1"/>
          <p:nvPr>
            <p:ph type="body" idx="2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9" name="Google Shape;109;p63"/>
          <p:cNvSpPr txBox="1"/>
          <p:nvPr>
            <p:ph type="body" idx="3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0" name="Google Shape;110;p63"/>
          <p:cNvSpPr txBox="1"/>
          <p:nvPr>
            <p:ph type="body" idx="4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p63"/>
          <p:cNvSpPr txBox="1"/>
          <p:nvPr>
            <p:ph type="body" idx="5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p63"/>
          <p:cNvSpPr txBox="1"/>
          <p:nvPr>
            <p:ph type="body" idx="6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, Content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4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4"/>
          <p:cNvSpPr txBox="1"/>
          <p:nvPr>
            <p:ph type="body" idx="1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itle, 2 Content">
  <p:cSld name="TWO_OBJECT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5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5"/>
          <p:cNvSpPr txBox="1"/>
          <p:nvPr>
            <p:ph type="body" idx="1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45"/>
          <p:cNvSpPr txBox="1"/>
          <p:nvPr>
            <p:ph type="body" idx="2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6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matchingName="Centered Text">
  <p:cSld name="OBJECT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7"/>
          <p:cNvSpPr txBox="1"/>
          <p:nvPr>
            <p:ph type="subTitle" idx="1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matchingName="Title, 2 Content and Content">
  <p:cSld name="TWO_OBJECTS_AND_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8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8"/>
          <p:cNvSpPr txBox="1"/>
          <p:nvPr>
            <p:ph type="body" idx="1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48"/>
          <p:cNvSpPr txBox="1"/>
          <p:nvPr>
            <p:ph type="body" idx="2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48"/>
          <p:cNvSpPr txBox="1"/>
          <p:nvPr>
            <p:ph type="body" idx="3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matchingName="Title Content and 2 Content">
  <p:cSld name="OBJECT_AND_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9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9"/>
          <p:cNvSpPr txBox="1"/>
          <p:nvPr>
            <p:ph type="body" idx="1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49"/>
          <p:cNvSpPr txBox="1"/>
          <p:nvPr>
            <p:ph type="body" idx="2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49"/>
          <p:cNvSpPr txBox="1"/>
          <p:nvPr>
            <p:ph type="body" idx="3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matchingName="Title, 2 Content over Content">
  <p:cSld name="TWO_OBJECTS_OVER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0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0"/>
          <p:cNvSpPr txBox="1"/>
          <p:nvPr>
            <p:ph type="body" idx="1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50"/>
          <p:cNvSpPr txBox="1"/>
          <p:nvPr>
            <p:ph type="body" idx="2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50"/>
          <p:cNvSpPr txBox="1"/>
          <p:nvPr>
            <p:ph type="body" idx="3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8"/>
          <p:cNvSpPr txBox="1"/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 panose="020B0604020202020204"/>
              <a:buNone/>
              <a:defRPr sz="4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" name="Google Shape;11;p38"/>
          <p:cNvSpPr txBox="1"/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" name="Google Shape;12;p38"/>
          <p:cNvSpPr txBox="1"/>
          <p:nvPr>
            <p:ph type="body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0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 panose="020B0604020202020204"/>
              <a:buNone/>
              <a:defRPr sz="4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3" name="Google Shape;63;p40"/>
          <p:cNvSpPr txBox="1"/>
          <p:nvPr>
            <p:ph type="body" idx="1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4" name="Google Shape;64;p40"/>
          <p:cNvSpPr txBox="1"/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16.svg"/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20.svg"/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23.svg"/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27.svg"/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31.svg"/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35.svg"/><Relationship Id="rId3" Type="http://schemas.openxmlformats.org/officeDocument/2006/relationships/image" Target="../media/image34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39.svg"/><Relationship Id="rId3" Type="http://schemas.openxmlformats.org/officeDocument/2006/relationships/image" Target="../media/image38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43.svg"/><Relationship Id="rId3" Type="http://schemas.openxmlformats.org/officeDocument/2006/relationships/image" Target="../media/image42.png"/><Relationship Id="rId2" Type="http://schemas.openxmlformats.org/officeDocument/2006/relationships/image" Target="../media/image41.svg"/><Relationship Id="rId1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47.svg"/><Relationship Id="rId3" Type="http://schemas.openxmlformats.org/officeDocument/2006/relationships/image" Target="../media/image46.png"/><Relationship Id="rId2" Type="http://schemas.openxmlformats.org/officeDocument/2006/relationships/image" Target="../media/image45.svg"/><Relationship Id="rId1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0.x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51.svg"/><Relationship Id="rId3" Type="http://schemas.openxmlformats.org/officeDocument/2006/relationships/image" Target="../media/image50.png"/><Relationship Id="rId2" Type="http://schemas.openxmlformats.org/officeDocument/2006/relationships/image" Target="../media/image49.svg"/><Relationship Id="rId1" Type="http://schemas.openxmlformats.org/officeDocument/2006/relationships/image" Target="../media/image48.png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55.svg"/><Relationship Id="rId3" Type="http://schemas.openxmlformats.org/officeDocument/2006/relationships/image" Target="../media/image54.png"/><Relationship Id="rId2" Type="http://schemas.openxmlformats.org/officeDocument/2006/relationships/image" Target="../media/image53.svg"/><Relationship Id="rId1" Type="http://schemas.openxmlformats.org/officeDocument/2006/relationships/image" Target="../media/image52.pn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2.x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59.svg"/><Relationship Id="rId3" Type="http://schemas.openxmlformats.org/officeDocument/2006/relationships/image" Target="../media/image58.png"/><Relationship Id="rId2" Type="http://schemas.openxmlformats.org/officeDocument/2006/relationships/image" Target="../media/image57.svg"/><Relationship Id="rId1" Type="http://schemas.openxmlformats.org/officeDocument/2006/relationships/image" Target="../media/image56.png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62.svg"/><Relationship Id="rId3" Type="http://schemas.openxmlformats.org/officeDocument/2006/relationships/image" Target="../media/image61.png"/><Relationship Id="rId2" Type="http://schemas.openxmlformats.org/officeDocument/2006/relationships/image" Target="../media/image60.svg"/><Relationship Id="rId1" Type="http://schemas.openxmlformats.org/officeDocument/2006/relationships/image" Target="../media/image52.png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4.x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66.svg"/><Relationship Id="rId3" Type="http://schemas.openxmlformats.org/officeDocument/2006/relationships/image" Target="../media/image65.png"/><Relationship Id="rId2" Type="http://schemas.openxmlformats.org/officeDocument/2006/relationships/image" Target="../media/image64.svg"/><Relationship Id="rId1" Type="http://schemas.openxmlformats.org/officeDocument/2006/relationships/image" Target="../media/image63.png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5.x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70.svg"/><Relationship Id="rId3" Type="http://schemas.openxmlformats.org/officeDocument/2006/relationships/image" Target="../media/image69.png"/><Relationship Id="rId2" Type="http://schemas.openxmlformats.org/officeDocument/2006/relationships/image" Target="../media/image68.svg"/><Relationship Id="rId1" Type="http://schemas.openxmlformats.org/officeDocument/2006/relationships/image" Target="../media/image67.png"/></Relationships>
</file>

<file path=ppt/slides/_rels/slide2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6.x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74.svg"/><Relationship Id="rId3" Type="http://schemas.openxmlformats.org/officeDocument/2006/relationships/image" Target="../media/image73.png"/><Relationship Id="rId2" Type="http://schemas.openxmlformats.org/officeDocument/2006/relationships/image" Target="../media/image72.svg"/><Relationship Id="rId1" Type="http://schemas.openxmlformats.org/officeDocument/2006/relationships/image" Target="../media/image71.png"/></Relationships>
</file>

<file path=ppt/slides/_rels/slide2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7.x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78.svg"/><Relationship Id="rId3" Type="http://schemas.openxmlformats.org/officeDocument/2006/relationships/image" Target="../media/image77.png"/><Relationship Id="rId2" Type="http://schemas.openxmlformats.org/officeDocument/2006/relationships/image" Target="../media/image76.svg"/><Relationship Id="rId1" Type="http://schemas.openxmlformats.org/officeDocument/2006/relationships/image" Target="../media/image75.png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8.x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82.svg"/><Relationship Id="rId3" Type="http://schemas.openxmlformats.org/officeDocument/2006/relationships/image" Target="../media/image81.png"/><Relationship Id="rId2" Type="http://schemas.openxmlformats.org/officeDocument/2006/relationships/image" Target="../media/image80.svg"/><Relationship Id="rId1" Type="http://schemas.openxmlformats.org/officeDocument/2006/relationships/image" Target="../media/image7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0.x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86.svg"/><Relationship Id="rId3" Type="http://schemas.openxmlformats.org/officeDocument/2006/relationships/image" Target="../media/image85.png"/><Relationship Id="rId2" Type="http://schemas.openxmlformats.org/officeDocument/2006/relationships/image" Target="../media/image84.svg"/><Relationship Id="rId1" Type="http://schemas.openxmlformats.org/officeDocument/2006/relationships/image" Target="../media/image83.png"/></Relationships>
</file>

<file path=ppt/slides/_rels/slide3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1.x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90.svg"/><Relationship Id="rId3" Type="http://schemas.openxmlformats.org/officeDocument/2006/relationships/image" Target="../media/image89.png"/><Relationship Id="rId2" Type="http://schemas.openxmlformats.org/officeDocument/2006/relationships/image" Target="../media/image88.svg"/><Relationship Id="rId1" Type="http://schemas.openxmlformats.org/officeDocument/2006/relationships/image" Target="../media/image87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3.x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94.svg"/><Relationship Id="rId3" Type="http://schemas.openxmlformats.org/officeDocument/2006/relationships/image" Target="../media/image93.png"/><Relationship Id="rId2" Type="http://schemas.openxmlformats.org/officeDocument/2006/relationships/image" Target="../media/image92.svg"/><Relationship Id="rId1" Type="http://schemas.openxmlformats.org/officeDocument/2006/relationships/image" Target="../media/image91.png"/></Relationships>
</file>

<file path=ppt/slides/_rels/slide3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4.xml"/><Relationship Id="rId5" Type="http://schemas.openxmlformats.org/officeDocument/2006/relationships/slideLayout" Target="../slideLayouts/slideLayout14.xml"/><Relationship Id="rId4" Type="http://schemas.openxmlformats.org/officeDocument/2006/relationships/image" Target="../media/image98.svg"/><Relationship Id="rId3" Type="http://schemas.openxmlformats.org/officeDocument/2006/relationships/image" Target="../media/image97.png"/><Relationship Id="rId2" Type="http://schemas.openxmlformats.org/officeDocument/2006/relationships/image" Target="../media/image96.svg"/><Relationship Id="rId1" Type="http://schemas.openxmlformats.org/officeDocument/2006/relationships/image" Target="../media/image95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6.xml"/><Relationship Id="rId5" Type="http://schemas.openxmlformats.org/officeDocument/2006/relationships/slideLayout" Target="../slideLayouts/slideLayout14.xml"/><Relationship Id="rId4" Type="http://schemas.openxmlformats.org/officeDocument/2006/relationships/image" Target="../media/image102.svg"/><Relationship Id="rId3" Type="http://schemas.openxmlformats.org/officeDocument/2006/relationships/image" Target="../media/image101.png"/><Relationship Id="rId2" Type="http://schemas.openxmlformats.org/officeDocument/2006/relationships/image" Target="../media/image100.svg"/><Relationship Id="rId1" Type="http://schemas.openxmlformats.org/officeDocument/2006/relationships/image" Target="../media/image99.png"/></Relationships>
</file>

<file path=ppt/slides/_rels/slide3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7.xml"/><Relationship Id="rId5" Type="http://schemas.openxmlformats.org/officeDocument/2006/relationships/slideLayout" Target="../slideLayouts/slideLayout14.xml"/><Relationship Id="rId4" Type="http://schemas.openxmlformats.org/officeDocument/2006/relationships/image" Target="../media/image105.svg"/><Relationship Id="rId3" Type="http://schemas.openxmlformats.org/officeDocument/2006/relationships/image" Target="../media/image104.png"/><Relationship Id="rId2" Type="http://schemas.openxmlformats.org/officeDocument/2006/relationships/image" Target="../media/image103.svg"/><Relationship Id="rId1" Type="http://schemas.openxmlformats.org/officeDocument/2006/relationships/image" Target="../media/image9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4.xml"/><Relationship Id="rId1" Type="http://schemas.openxmlformats.org/officeDocument/2006/relationships/hyperlink" Target="https://docs.nvidia.com/datacenter/dcgm/latest/dcgm-user-guide/feature-overview.html#profiling-metrics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7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5" Type="http://schemas.openxmlformats.org/officeDocument/2006/relationships/hyperlink" Target="https://huggingface.co/sentence-transformers/paraphrase-multilingual-mpnet-base-v2" TargetMode="External"/><Relationship Id="rId4" Type="http://schemas.openxmlformats.org/officeDocument/2006/relationships/hyperlink" Target="https://huggingface.co/sentence-transformers/paraphrase-multilingual-MiniLM-L12-v2" TargetMode="External"/><Relationship Id="rId3" Type="http://schemas.openxmlformats.org/officeDocument/2006/relationships/hyperlink" Target="https://huggingface.co/sentence-transformers/distiluse-base-multilingual-cased-v2" TargetMode="External"/><Relationship Id="rId2" Type="http://schemas.openxmlformats.org/officeDocument/2006/relationships/hyperlink" Target="https://huggingface.co/sentence-transformers/distiluse-base-multilingual-cased-v1" TargetMode="External"/><Relationship Id="rId1" Type="http://schemas.openxmlformats.org/officeDocument/2006/relationships/hyperlink" Target="https://huggingface.co/bert-base-multilingual-cased" TargetMode="Externa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8.svg"/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14.xml"/><Relationship Id="rId4" Type="http://schemas.openxmlformats.org/officeDocument/2006/relationships/image" Target="../media/image12.svg"/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"/>
          <p:cNvSpPr txBox="1"/>
          <p:nvPr/>
        </p:nvSpPr>
        <p:spPr>
          <a:xfrm>
            <a:off x="311760" y="147996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4000"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/>
              <a:buNone/>
            </a:pPr>
            <a:r>
              <a:rPr lang="en-US" sz="5200" b="1" i="0" u="none" strike="noStrike" cap="none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A100 Benchmark Experiment</a:t>
            </a:r>
            <a:endParaRPr sz="52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8" name="Google Shape;118;p1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sz="10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0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7" name="Google Shape;197;p10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8" name="Google Shape;198;p10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4000" lnSpcReduction="1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/>
              <a:buNone/>
            </a:pPr>
            <a:r>
              <a:rPr lang="en-US" sz="28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Set 1: Batch Size Profiling</a:t>
            </a:r>
            <a:endParaRPr sz="28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9" name="Google Shape;199;p10"/>
          <p:cNvSpPr/>
          <p:nvPr/>
        </p:nvSpPr>
        <p:spPr>
          <a:xfrm>
            <a:off x="381240" y="1072440"/>
            <a:ext cx="4677120" cy="396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0" i="0" u="none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1.2  distiluse-base-multilingual-cased-v1</a:t>
            </a:r>
            <a:endParaRPr sz="1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0" name="Google Shape;200;p10"/>
          <p:cNvSpPr/>
          <p:nvPr/>
        </p:nvSpPr>
        <p:spPr>
          <a:xfrm>
            <a:off x="4937760" y="0"/>
            <a:ext cx="3963600" cy="1750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US" sz="1100" b="0" i="0" u="none" strike="noStrike" cap="none">
                <a:solidFill>
                  <a:srgbClr val="99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Model:</a:t>
            </a:r>
            <a:r>
              <a:rPr lang="en-US"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distiluse-base-multilingual-cased-v1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US" sz="1100" b="0" i="0" u="none" strike="noStrike" cap="none">
                <a:solidFill>
                  <a:srgbClr val="99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Sequence Length:</a:t>
            </a:r>
            <a:r>
              <a:rPr lang="en-US"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1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64</a:t>
            </a:r>
            <a:endParaRPr sz="11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US" sz="1100" b="0" i="0" u="none" strike="noStrike" cap="none">
                <a:solidFill>
                  <a:srgbClr val="99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Batch Size: </a:t>
            </a:r>
            <a:r>
              <a:rPr lang="en-US" sz="11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[1, 2, 4, 8, 16, 32, 64, 128, 256]</a:t>
            </a:r>
            <a:endParaRPr sz="1100" b="1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US" sz="1100" b="0" i="0" u="none" strike="noStrike" cap="none">
                <a:solidFill>
                  <a:srgbClr val="99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Device:</a:t>
            </a:r>
            <a:r>
              <a:rPr lang="en-US"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Nvidia A100 and MIG instances</a:t>
            </a:r>
            <a:endParaRPr sz="11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US" sz="1100" b="0" i="0" u="none" strike="noStrike" cap="none">
                <a:solidFill>
                  <a:srgbClr val="98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Task: </a:t>
            </a:r>
            <a:r>
              <a:rPr lang="en-US"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Classification</a:t>
            </a:r>
            <a:endParaRPr sz="11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US" sz="1100" b="0" i="0" u="none" strike="noStrike" cap="none">
                <a:solidFill>
                  <a:srgbClr val="98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Dataset: </a:t>
            </a:r>
            <a:r>
              <a:rPr lang="en-US"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the 1st batch of test set of amazon_reviews_multi</a:t>
            </a:r>
            <a:endParaRPr sz="11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US" sz="1100" b="0" i="0" u="none" strike="noStrike" cap="none">
                <a:solidFill>
                  <a:srgbClr val="98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Experiment setting: </a:t>
            </a:r>
            <a:r>
              <a:rPr lang="en-US"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time fixed, every experiment run for </a:t>
            </a:r>
            <a:r>
              <a:rPr lang="en-US" sz="11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120s </a:t>
            </a:r>
            <a:endParaRPr sz="11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endParaRPr sz="11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1" name="Google Shape;201;p10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sz="10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202" name="Google Shape;202;p10" descr="E:\InferFinetuneBenchmark\pictures\infer\distil-v1\distil_v1_latency_bsz_compare.svgdistil_v1_latency_bsz_compare"/>
          <p:cNvPicPr preferRelativeResize="0"/>
          <p:nvPr/>
        </p:nvPicPr>
        <p:blipFill rotWithShape="1"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p:blipFill>
        <p:spPr>
          <a:xfrm>
            <a:off x="123687" y="1462600"/>
            <a:ext cx="4462145" cy="3674110"/>
          </a:xfrm>
          <a:prstGeom prst="rect">
            <a:avLst/>
          </a:prstGeom>
          <a:noFill/>
        </p:spPr>
      </p:pic>
      <p:pic>
        <p:nvPicPr>
          <p:cNvPr id="203" name="Google Shape;203;p10" descr="E:\InferFinetuneBenchmark\pictures\infer\distil-v1\distil_v1_throughput_bsz_compare.svgdistil_v1_throughput_bsz_compare"/>
          <p:cNvPicPr preferRelativeResize="0"/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4587553" y="1450114"/>
            <a:ext cx="4485640" cy="369316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9" name="Google Shape;209;p11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0" name="Google Shape;210;p1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4000" lnSpcReduction="1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/>
              <a:buNone/>
            </a:pPr>
            <a:r>
              <a:rPr lang="en-US" sz="28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Set 1: Batch Size Profiling</a:t>
            </a:r>
            <a:endParaRPr sz="28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1" name="Google Shape;211;p11"/>
          <p:cNvSpPr/>
          <p:nvPr/>
        </p:nvSpPr>
        <p:spPr>
          <a:xfrm>
            <a:off x="381240" y="1072440"/>
            <a:ext cx="4677120" cy="396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0" i="0" u="none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1.2  distiluse-base-multilingual-cased-v1</a:t>
            </a:r>
            <a:endParaRPr sz="1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2" name="Google Shape;212;p11"/>
          <p:cNvSpPr/>
          <p:nvPr/>
        </p:nvSpPr>
        <p:spPr>
          <a:xfrm>
            <a:off x="4937760" y="0"/>
            <a:ext cx="3963600" cy="1366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US" sz="1100" b="0" i="0" u="none" strike="noStrike" cap="none">
                <a:solidFill>
                  <a:srgbClr val="99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Model:</a:t>
            </a:r>
            <a:r>
              <a:rPr lang="en-US"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distiluse-base-multilingual-cased-v1</a:t>
            </a:r>
            <a:endParaRPr sz="11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US" sz="1100" b="0" i="0" u="none" strike="noStrike" cap="none">
                <a:solidFill>
                  <a:srgbClr val="99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Sequence Length:</a:t>
            </a:r>
            <a:r>
              <a:rPr lang="en-US"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1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64</a:t>
            </a:r>
            <a:endParaRPr sz="11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US" sz="1100" b="0" i="0" u="none" strike="noStrike" cap="none">
                <a:solidFill>
                  <a:srgbClr val="99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Batch Size: </a:t>
            </a:r>
            <a:r>
              <a:rPr lang="en-US" sz="11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[1, 2, 4, 8, 16, 32, 64, 128, 256]</a:t>
            </a:r>
            <a:endParaRPr sz="1100" b="1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US" sz="1100" b="0" i="0" u="none" strike="noStrike" cap="none">
                <a:solidFill>
                  <a:srgbClr val="99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Device:</a:t>
            </a:r>
            <a:r>
              <a:rPr lang="en-US"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Nvidia A100 and MIG instances</a:t>
            </a:r>
            <a:endParaRPr sz="11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US" sz="1100" b="0" i="0" u="none" strike="noStrike" cap="none">
                <a:solidFill>
                  <a:srgbClr val="98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Task: </a:t>
            </a:r>
            <a:r>
              <a:rPr lang="en-US"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Classification</a:t>
            </a:r>
            <a:endParaRPr sz="11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US" sz="1100" b="0" i="0" u="none" strike="noStrike" cap="none">
                <a:solidFill>
                  <a:srgbClr val="98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Dataset: </a:t>
            </a:r>
            <a:r>
              <a:rPr lang="en-US"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the 1st batch of test set of amazon_reviews_multi</a:t>
            </a:r>
            <a:endParaRPr sz="11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US" sz="1100" b="0" i="0" u="none" strike="noStrike" cap="none">
                <a:solidFill>
                  <a:srgbClr val="98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Experiment setting: </a:t>
            </a:r>
            <a:r>
              <a:rPr lang="en-US"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time fixed, every experiment run for </a:t>
            </a:r>
            <a:r>
              <a:rPr lang="en-US" sz="11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120s</a:t>
            </a:r>
            <a:endParaRPr sz="1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3" name="Google Shape;213;p11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sz="10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214" name="Google Shape;214;p11" descr="E:\InferFinetuneBenchmark\pictures\infer\distil-v1\distil_v1_gract_bsz_compare.svgdistil_v1_gract_bsz_compare"/>
          <p:cNvPicPr preferRelativeResize="0"/>
          <p:nvPr/>
        </p:nvPicPr>
        <p:blipFill rotWithShape="1"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p:blipFill>
        <p:spPr>
          <a:xfrm>
            <a:off x="123687" y="1462601"/>
            <a:ext cx="4462145" cy="3674110"/>
          </a:xfrm>
          <a:prstGeom prst="rect">
            <a:avLst/>
          </a:prstGeom>
          <a:noFill/>
        </p:spPr>
      </p:pic>
      <p:pic>
        <p:nvPicPr>
          <p:cNvPr id="215" name="Google Shape;215;p11" descr="E:\InferFinetuneBenchmark\pictures\infer\distil-v1\distil_v1_fbusd_bsz_compare.svgdistil_v1_fbusd_bsz_compare"/>
          <p:cNvPicPr preferRelativeResize="0"/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4586280" y="1468988"/>
            <a:ext cx="4485640" cy="369316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2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2" name="Google Shape;222;p1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3" name="Google Shape;223;p12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4000" lnSpcReduction="1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/>
              <a:buNone/>
            </a:pPr>
            <a:r>
              <a:rPr lang="en-US" sz="28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Set 1: Batch Size Profiling</a:t>
            </a:r>
            <a:endParaRPr sz="28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4" name="Google Shape;224;p12"/>
          <p:cNvSpPr/>
          <p:nvPr/>
        </p:nvSpPr>
        <p:spPr>
          <a:xfrm>
            <a:off x="381240" y="1072440"/>
            <a:ext cx="4677120" cy="396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0" i="0" u="none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1.3  distiluse-base-multilingual-cased-v2</a:t>
            </a:r>
            <a:endParaRPr sz="1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5" name="Google Shape;225;p12"/>
          <p:cNvSpPr/>
          <p:nvPr/>
        </p:nvSpPr>
        <p:spPr>
          <a:xfrm>
            <a:off x="4937760" y="0"/>
            <a:ext cx="3963600" cy="1366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US" sz="1100" b="0" i="0" u="none" strike="noStrike" cap="none">
                <a:solidFill>
                  <a:srgbClr val="99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Model:</a:t>
            </a:r>
            <a:r>
              <a:rPr lang="en-US"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distiluse-base-multilingual-cased-v2</a:t>
            </a:r>
            <a:endParaRPr sz="11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US" sz="1100" b="0" i="0" u="none" strike="noStrike" cap="none">
                <a:solidFill>
                  <a:srgbClr val="99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Sequence Length:</a:t>
            </a:r>
            <a:r>
              <a:rPr lang="en-US"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1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64</a:t>
            </a:r>
            <a:endParaRPr sz="11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US" sz="1100" b="0" i="0" u="none" strike="noStrike" cap="none">
                <a:solidFill>
                  <a:srgbClr val="99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Batch Size: </a:t>
            </a:r>
            <a:r>
              <a:rPr lang="en-US" sz="11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[1, 2, 4, 8, 16, 32, 64, 128, 256]</a:t>
            </a:r>
            <a:endParaRPr sz="1100" b="1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US" sz="1100" b="0" i="0" u="none" strike="noStrike" cap="none">
                <a:solidFill>
                  <a:srgbClr val="99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Device:</a:t>
            </a:r>
            <a:r>
              <a:rPr lang="en-US"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Nvidia A100 and MIG instances</a:t>
            </a:r>
            <a:endParaRPr sz="11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US" sz="1100" b="0" i="0" u="none" strike="noStrike" cap="none">
                <a:solidFill>
                  <a:srgbClr val="98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Task: </a:t>
            </a:r>
            <a:r>
              <a:rPr lang="en-US"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Classification</a:t>
            </a:r>
            <a:endParaRPr sz="11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US" sz="1100" b="0" i="0" u="none" strike="noStrike" cap="none">
                <a:solidFill>
                  <a:srgbClr val="98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Dataset: </a:t>
            </a:r>
            <a:r>
              <a:rPr lang="en-US"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the 1st batch of test set of amazon_reviews_multi</a:t>
            </a:r>
            <a:endParaRPr sz="11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US" sz="1100" b="0" i="0" u="none" strike="noStrike" cap="none">
                <a:solidFill>
                  <a:srgbClr val="98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Experiment setting: </a:t>
            </a:r>
            <a:r>
              <a:rPr lang="en-US"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time fixed, every experiment run for </a:t>
            </a:r>
            <a:r>
              <a:rPr lang="en-US" sz="11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120s</a:t>
            </a:r>
            <a:endParaRPr sz="1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6" name="Google Shape;226;p12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sz="10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227" name="Google Shape;227;p12" descr="E:\InferFinetuneBenchmark\pictures\infer\distil-v2\distil_v2_latency_bsz_compare.svgdistil_v2_latency_bsz_compare"/>
          <p:cNvPicPr preferRelativeResize="0"/>
          <p:nvPr/>
        </p:nvPicPr>
        <p:blipFill rotWithShape="1"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p:blipFill>
        <p:spPr>
          <a:xfrm>
            <a:off x="123687" y="1462600"/>
            <a:ext cx="4462145" cy="3674110"/>
          </a:xfrm>
          <a:prstGeom prst="rect">
            <a:avLst/>
          </a:prstGeom>
          <a:noFill/>
        </p:spPr>
      </p:pic>
      <p:pic>
        <p:nvPicPr>
          <p:cNvPr id="228" name="Google Shape;228;p12" descr="E:\InferFinetuneBenchmark\pictures\infer\distil-v2\distil_v2_throughput_bsz_compare.svgdistil_v2_throughput_bsz_compare"/>
          <p:cNvPicPr preferRelativeResize="0"/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4587553" y="1450114"/>
            <a:ext cx="4485640" cy="369316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3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35" name="Google Shape;235;p13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36" name="Google Shape;236;p13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4000" lnSpcReduction="1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/>
              <a:buNone/>
            </a:pPr>
            <a:r>
              <a:rPr lang="en-US" sz="28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Set 1: Batch Size Profiling</a:t>
            </a:r>
            <a:endParaRPr sz="28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37" name="Google Shape;237;p13"/>
          <p:cNvSpPr/>
          <p:nvPr/>
        </p:nvSpPr>
        <p:spPr>
          <a:xfrm>
            <a:off x="381240" y="1072440"/>
            <a:ext cx="4677120" cy="396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0" i="0" u="none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1.3  distiluse-base-multilingual-cased-v2</a:t>
            </a:r>
            <a:endParaRPr sz="1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38" name="Google Shape;238;p13"/>
          <p:cNvSpPr/>
          <p:nvPr/>
        </p:nvSpPr>
        <p:spPr>
          <a:xfrm>
            <a:off x="4937760" y="0"/>
            <a:ext cx="3963600" cy="1366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US" sz="1100" b="0" i="0" u="none" strike="noStrike" cap="none">
                <a:solidFill>
                  <a:srgbClr val="99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Model:</a:t>
            </a:r>
            <a:r>
              <a:rPr lang="en-US"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distiluse-base-multilingual-cased-v2</a:t>
            </a:r>
            <a:endParaRPr sz="11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US" sz="1100" b="0" i="0" u="none" strike="noStrike" cap="none">
                <a:solidFill>
                  <a:srgbClr val="99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Sequence Length:</a:t>
            </a:r>
            <a:r>
              <a:rPr lang="en-US"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1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64</a:t>
            </a:r>
            <a:endParaRPr sz="11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US" sz="1100" b="0" i="0" u="none" strike="noStrike" cap="none">
                <a:solidFill>
                  <a:srgbClr val="99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Batch Size: </a:t>
            </a:r>
            <a:r>
              <a:rPr lang="en-US" sz="11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[1, 2, 4, 8, 16, 32, 64, 128, 256]</a:t>
            </a:r>
            <a:endParaRPr sz="1100" b="1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US" sz="1100" b="0" i="0" u="none" strike="noStrike" cap="none">
                <a:solidFill>
                  <a:srgbClr val="99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Device:</a:t>
            </a:r>
            <a:r>
              <a:rPr lang="en-US"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Nvidia A100 and MIG instances</a:t>
            </a:r>
            <a:endParaRPr sz="11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US" sz="1100" b="0" i="0" u="none" strike="noStrike" cap="none">
                <a:solidFill>
                  <a:srgbClr val="98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Task: </a:t>
            </a:r>
            <a:r>
              <a:rPr lang="en-US"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Classification</a:t>
            </a:r>
            <a:endParaRPr sz="11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US" sz="1100" b="0" i="0" u="none" strike="noStrike" cap="none">
                <a:solidFill>
                  <a:srgbClr val="98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Dataset: </a:t>
            </a:r>
            <a:r>
              <a:rPr lang="en-US"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the 1st batch of test set of amazon_reviews_multi</a:t>
            </a:r>
            <a:endParaRPr sz="11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US" sz="1100" b="0" i="0" u="none" strike="noStrike" cap="none">
                <a:solidFill>
                  <a:srgbClr val="98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Experiment setting: </a:t>
            </a:r>
            <a:r>
              <a:rPr lang="en-US"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time fixed, every experiment run for </a:t>
            </a:r>
            <a:r>
              <a:rPr lang="en-US" sz="11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120s</a:t>
            </a:r>
            <a:endParaRPr sz="1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39" name="Google Shape;239;p13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sz="10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240" name="Google Shape;240;p13" descr="E:\InferFinetuneBenchmark\pictures\infer\distil-v2\distil_v2_gract_bsz_compare.svgdistil_v2_gract_bsz_compare"/>
          <p:cNvPicPr preferRelativeResize="0"/>
          <p:nvPr/>
        </p:nvPicPr>
        <p:blipFill rotWithShape="1"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p:blipFill>
        <p:spPr>
          <a:xfrm>
            <a:off x="124957" y="1459424"/>
            <a:ext cx="4462145" cy="3674110"/>
          </a:xfrm>
          <a:prstGeom prst="rect">
            <a:avLst/>
          </a:prstGeom>
          <a:noFill/>
        </p:spPr>
      </p:pic>
      <p:pic>
        <p:nvPicPr>
          <p:cNvPr id="241" name="Google Shape;241;p13" descr="E:\InferFinetuneBenchmark\pictures\infer\distil-v2\distil_v2_fbusd_bsz_compare.svgdistil_v2_fbusd_bsz_compare"/>
          <p:cNvPicPr preferRelativeResize="0"/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4587553" y="1450113"/>
            <a:ext cx="4485640" cy="369316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4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47" name="Google Shape;247;p14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48" name="Google Shape;248;p14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4000" lnSpcReduction="1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/>
              <a:buNone/>
            </a:pPr>
            <a:r>
              <a:rPr lang="en-US" sz="28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Set 1: Batch Size Profiling</a:t>
            </a:r>
            <a:endParaRPr sz="28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49" name="Google Shape;249;p14"/>
          <p:cNvSpPr/>
          <p:nvPr/>
        </p:nvSpPr>
        <p:spPr>
          <a:xfrm>
            <a:off x="381240" y="1072440"/>
            <a:ext cx="4677120" cy="396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0" i="0" u="none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1.4  paraphrase-multilingual-MiniLM-L12-v2</a:t>
            </a:r>
            <a:endParaRPr sz="1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0" name="Google Shape;250;p14"/>
          <p:cNvSpPr/>
          <p:nvPr/>
        </p:nvSpPr>
        <p:spPr>
          <a:xfrm>
            <a:off x="4937760" y="0"/>
            <a:ext cx="3963600" cy="1415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US" sz="1100" b="0" i="0" u="none" strike="noStrike" cap="none">
                <a:solidFill>
                  <a:srgbClr val="99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Model:</a:t>
            </a:r>
            <a:r>
              <a:rPr lang="en-US"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paraphrase-multilingual-MiniLM-L12-v2</a:t>
            </a:r>
            <a:endParaRPr sz="11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US" sz="1100" b="0" i="0" u="none" strike="noStrike" cap="none">
                <a:solidFill>
                  <a:srgbClr val="99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Sequence Length:</a:t>
            </a:r>
            <a:r>
              <a:rPr lang="en-US"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64</a:t>
            </a:r>
            <a:endParaRPr sz="11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US" sz="1100" b="0" i="0" u="none" strike="noStrike" cap="none">
                <a:solidFill>
                  <a:srgbClr val="99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Batch Size: </a:t>
            </a:r>
            <a:r>
              <a:rPr lang="en-US"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[1, 2, 4, 8, 16, 32, 64, 128, 256]</a:t>
            </a:r>
            <a:endParaRPr sz="11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US" sz="1100" b="0" i="0" u="none" strike="noStrike" cap="none">
                <a:solidFill>
                  <a:srgbClr val="99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Device:</a:t>
            </a:r>
            <a:r>
              <a:rPr lang="en-US"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Nvidia A100 and MIG instances</a:t>
            </a:r>
            <a:endParaRPr sz="11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US" sz="1100" b="0" i="0" u="none" strike="noStrike" cap="none">
                <a:solidFill>
                  <a:srgbClr val="98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Task: </a:t>
            </a:r>
            <a:r>
              <a:rPr lang="en-US"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Classification</a:t>
            </a:r>
            <a:endParaRPr sz="11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US" sz="1100" b="0" i="0" u="none" strike="noStrike" cap="none">
                <a:solidFill>
                  <a:srgbClr val="98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Dataset: </a:t>
            </a:r>
            <a:r>
              <a:rPr lang="en-US"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the 1st batch of test set of amazon_reviews_multi</a:t>
            </a:r>
            <a:endParaRPr sz="11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1" name="Google Shape;251;p14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sz="10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252" name="Google Shape;252;p14" descr="E:\InferFinetuneBenchmark\pictures\infer\MiniLM\MiniLM_latency_bsz_compare.svgMiniLM_latency_bsz_compare"/>
          <p:cNvPicPr preferRelativeResize="0"/>
          <p:nvPr/>
        </p:nvPicPr>
        <p:blipFill rotWithShape="1"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p:blipFill>
        <p:spPr>
          <a:xfrm>
            <a:off x="124957" y="1459425"/>
            <a:ext cx="4462145" cy="3674110"/>
          </a:xfrm>
          <a:prstGeom prst="rect">
            <a:avLst/>
          </a:prstGeom>
          <a:noFill/>
        </p:spPr>
      </p:pic>
      <p:pic>
        <p:nvPicPr>
          <p:cNvPr id="253" name="Google Shape;253;p14" descr="E:\InferFinetuneBenchmark\pictures\infer\MiniLM\MiniLM_throughput_bsz_compare.svgMiniLM_throughput_bsz_compare"/>
          <p:cNvPicPr preferRelativeResize="0"/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4587553" y="1450114"/>
            <a:ext cx="4485640" cy="369316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5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9" name="Google Shape;259;p15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60" name="Google Shape;260;p15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4000" lnSpcReduction="1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/>
              <a:buNone/>
            </a:pPr>
            <a:r>
              <a:rPr lang="en-US" sz="28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Set 1: Batch Size Profiling</a:t>
            </a:r>
            <a:endParaRPr sz="28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61" name="Google Shape;261;p15"/>
          <p:cNvSpPr/>
          <p:nvPr/>
        </p:nvSpPr>
        <p:spPr>
          <a:xfrm>
            <a:off x="381240" y="1072440"/>
            <a:ext cx="4677120" cy="396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0" i="0" u="none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1.4  paraphrase-multilingual-MiniLM-L12-v2</a:t>
            </a:r>
            <a:endParaRPr sz="1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62" name="Google Shape;262;p15"/>
          <p:cNvSpPr/>
          <p:nvPr/>
        </p:nvSpPr>
        <p:spPr>
          <a:xfrm>
            <a:off x="4937760" y="0"/>
            <a:ext cx="3963600" cy="1581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US" sz="1100" b="0" i="0" u="none" strike="noStrike" cap="none">
                <a:solidFill>
                  <a:srgbClr val="99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Model:</a:t>
            </a:r>
            <a:r>
              <a:rPr lang="en-US"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paraphrase-multilingual-MiniLM-L12-v2</a:t>
            </a:r>
            <a:endParaRPr sz="11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US" sz="1100" b="0" i="0" u="none" strike="noStrike" cap="none">
                <a:solidFill>
                  <a:srgbClr val="99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Sequence Length:</a:t>
            </a:r>
            <a:r>
              <a:rPr lang="en-US"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1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64</a:t>
            </a:r>
            <a:endParaRPr sz="11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US" sz="1100" b="0" i="0" u="none" strike="noStrike" cap="none">
                <a:solidFill>
                  <a:srgbClr val="99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Batch Size: </a:t>
            </a:r>
            <a:r>
              <a:rPr lang="en-US" sz="11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[1, 2, 4, 8, 16, 32, 64, 128, 256]</a:t>
            </a:r>
            <a:endParaRPr sz="1100" b="1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US" sz="1100" b="0" i="0" u="none" strike="noStrike" cap="none">
                <a:solidFill>
                  <a:srgbClr val="99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Device:</a:t>
            </a:r>
            <a:r>
              <a:rPr lang="en-US"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Nvidia A100 and MIG instances</a:t>
            </a:r>
            <a:endParaRPr sz="11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US" sz="1100" b="0" i="0" u="none" strike="noStrike" cap="none">
                <a:solidFill>
                  <a:srgbClr val="98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Task: </a:t>
            </a:r>
            <a:r>
              <a:rPr lang="en-US"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Classification</a:t>
            </a:r>
            <a:endParaRPr sz="11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US" sz="1100" b="0" i="0" u="none" strike="noStrike" cap="none">
                <a:solidFill>
                  <a:srgbClr val="98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Dataset: </a:t>
            </a:r>
            <a:r>
              <a:rPr lang="en-US"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the 1st batch of test set of amazon_reviews_multi</a:t>
            </a:r>
            <a:endParaRPr sz="11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US" sz="1100" b="0" i="0" u="none" strike="noStrike" cap="none">
                <a:solidFill>
                  <a:srgbClr val="98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Experiment setting: </a:t>
            </a:r>
            <a:r>
              <a:rPr lang="en-US"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time fixed, every experiment run for </a:t>
            </a:r>
            <a:r>
              <a:rPr lang="en-US" sz="11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120s</a:t>
            </a:r>
            <a:endParaRPr sz="11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63" name="Google Shape;263;p15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sz="10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264" name="Google Shape;264;p15" descr="E:\InferFinetuneBenchmark\pictures\infer\MiniLM\MiniLM_gract_bsz_compare.svgMiniLM_gract_bsz_compare"/>
          <p:cNvPicPr preferRelativeResize="0"/>
          <p:nvPr/>
        </p:nvPicPr>
        <p:blipFill rotWithShape="1"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p:blipFill>
        <p:spPr>
          <a:xfrm>
            <a:off x="123687" y="1462599"/>
            <a:ext cx="4462145" cy="3674110"/>
          </a:xfrm>
          <a:prstGeom prst="rect">
            <a:avLst/>
          </a:prstGeom>
          <a:noFill/>
        </p:spPr>
      </p:pic>
      <p:pic>
        <p:nvPicPr>
          <p:cNvPr id="265" name="Google Shape;265;p15" descr="E:\InferFinetuneBenchmark\pictures\infer\MiniLM\MiniLM_fbusd_bsz_compare.svgMiniLM_fbusd_bsz_compare"/>
          <p:cNvPicPr preferRelativeResize="0"/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4587553" y="1450113"/>
            <a:ext cx="4485640" cy="369316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6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71" name="Google Shape;271;p16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72" name="Google Shape;272;p16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4000" lnSpcReduction="1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/>
              <a:buNone/>
            </a:pPr>
            <a:r>
              <a:rPr lang="en-US" sz="28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Set 1: Batch Size Profiling</a:t>
            </a:r>
            <a:endParaRPr sz="28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73" name="Google Shape;273;p16"/>
          <p:cNvSpPr/>
          <p:nvPr/>
        </p:nvSpPr>
        <p:spPr>
          <a:xfrm>
            <a:off x="381240" y="1072440"/>
            <a:ext cx="4677120" cy="396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0" i="0" u="none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1.5  paraphrase-multilingual-mpnet-base-v2</a:t>
            </a:r>
            <a:endParaRPr sz="1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74" name="Google Shape;274;p16"/>
          <p:cNvSpPr/>
          <p:nvPr/>
        </p:nvSpPr>
        <p:spPr>
          <a:xfrm>
            <a:off x="4937760" y="0"/>
            <a:ext cx="3963600" cy="1581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US" sz="1100" b="0" i="0" u="none" strike="noStrike" cap="none">
                <a:solidFill>
                  <a:srgbClr val="99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Model:</a:t>
            </a:r>
            <a:r>
              <a:rPr lang="en-US"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paraphrase-multilingual-mpnet-base-v2</a:t>
            </a:r>
            <a:endParaRPr sz="11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US" sz="1100" b="0" i="0" u="none" strike="noStrike" cap="none">
                <a:solidFill>
                  <a:srgbClr val="99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Sequence Length:</a:t>
            </a:r>
            <a:r>
              <a:rPr lang="en-US"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1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64</a:t>
            </a:r>
            <a:endParaRPr sz="11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US" sz="1100" b="0" i="0" u="none" strike="noStrike" cap="none">
                <a:solidFill>
                  <a:srgbClr val="99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Batch Size: </a:t>
            </a:r>
            <a:r>
              <a:rPr lang="en-US" sz="11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[1, 2, 4, 8, 16, 32, 64, 128, 256]</a:t>
            </a:r>
            <a:endParaRPr sz="1100" b="1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US" sz="1100" b="0" i="0" u="none" strike="noStrike" cap="none">
                <a:solidFill>
                  <a:srgbClr val="99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Device:</a:t>
            </a:r>
            <a:r>
              <a:rPr lang="en-US"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Nvidia A100 and MIG instances</a:t>
            </a:r>
            <a:endParaRPr sz="11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US" sz="1100" b="0" i="0" u="none" strike="noStrike" cap="none">
                <a:solidFill>
                  <a:srgbClr val="98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Task: </a:t>
            </a:r>
            <a:r>
              <a:rPr lang="en-US"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Classification</a:t>
            </a:r>
            <a:endParaRPr sz="11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US" sz="1100" b="0" i="0" u="none" strike="noStrike" cap="none">
                <a:solidFill>
                  <a:srgbClr val="98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Dataset: </a:t>
            </a:r>
            <a:r>
              <a:rPr lang="en-US"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the 1st batch of test set of amazon_reviews_multi</a:t>
            </a:r>
            <a:endParaRPr sz="11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US" sz="1100" b="0" i="0" u="none" strike="noStrike" cap="none">
                <a:solidFill>
                  <a:srgbClr val="98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Experiment setting: </a:t>
            </a:r>
            <a:r>
              <a:rPr lang="en-US"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time fixed, every experiment run for </a:t>
            </a:r>
            <a:r>
              <a:rPr lang="en-US" sz="11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120s</a:t>
            </a:r>
            <a:endParaRPr sz="11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75" name="Google Shape;275;p16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sz="10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276" name="Google Shape;276;p16" descr="E:\InferFinetuneBenchmark\pictures\infer\mpnet\mpnet_latency_bsz_compare.svgmpnet_latency_bsz_compare"/>
          <p:cNvPicPr preferRelativeResize="0"/>
          <p:nvPr/>
        </p:nvPicPr>
        <p:blipFill rotWithShape="1"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p:blipFill>
        <p:spPr>
          <a:xfrm>
            <a:off x="123687" y="1462600"/>
            <a:ext cx="4462145" cy="3674110"/>
          </a:xfrm>
          <a:prstGeom prst="rect">
            <a:avLst/>
          </a:prstGeom>
          <a:noFill/>
        </p:spPr>
      </p:pic>
      <p:pic>
        <p:nvPicPr>
          <p:cNvPr id="277" name="Google Shape;277;p16" descr="E:\InferFinetuneBenchmark\pictures\infer\mpnet\mpnet_throughput_bsz_compare.svgmpnet_throughput_bsz_compare"/>
          <p:cNvPicPr preferRelativeResize="0"/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4587553" y="1450114"/>
            <a:ext cx="4485640" cy="369316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7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83" name="Google Shape;283;p17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84" name="Google Shape;284;p17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4000" lnSpcReduction="1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/>
              <a:buNone/>
            </a:pPr>
            <a:r>
              <a:rPr lang="en-US" sz="28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Set 1: Batch Size Profiling</a:t>
            </a:r>
            <a:endParaRPr sz="28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85" name="Google Shape;285;p17"/>
          <p:cNvSpPr/>
          <p:nvPr/>
        </p:nvSpPr>
        <p:spPr>
          <a:xfrm>
            <a:off x="381240" y="1072440"/>
            <a:ext cx="4677120" cy="396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0" i="0" u="none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1.5  paraphrase-multilingual-mpnet-base-v2</a:t>
            </a:r>
            <a:endParaRPr sz="1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86" name="Google Shape;286;p17"/>
          <p:cNvSpPr/>
          <p:nvPr/>
        </p:nvSpPr>
        <p:spPr>
          <a:xfrm>
            <a:off x="4937760" y="0"/>
            <a:ext cx="3963600" cy="1581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US" sz="1100" b="0" i="0" u="none" strike="noStrike" cap="none">
                <a:solidFill>
                  <a:srgbClr val="99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Model:</a:t>
            </a:r>
            <a:r>
              <a:rPr lang="en-US"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paraphrase-multilingual-mpnet-base-v2</a:t>
            </a:r>
            <a:endParaRPr sz="11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US" sz="1100" b="0" i="0" u="none" strike="noStrike" cap="none">
                <a:solidFill>
                  <a:srgbClr val="99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Sequence Length:</a:t>
            </a:r>
            <a:r>
              <a:rPr lang="en-US"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1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64</a:t>
            </a:r>
            <a:endParaRPr sz="11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US" sz="1100" b="0" i="0" u="none" strike="noStrike" cap="none">
                <a:solidFill>
                  <a:srgbClr val="99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Batch Size: </a:t>
            </a:r>
            <a:r>
              <a:rPr lang="en-US" sz="11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[1, 2, 4, 8, 16, 32, 64, 128, 256]</a:t>
            </a:r>
            <a:endParaRPr sz="1100" b="1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US" sz="1100" b="0" i="0" u="none" strike="noStrike" cap="none">
                <a:solidFill>
                  <a:srgbClr val="99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Device:</a:t>
            </a:r>
            <a:r>
              <a:rPr lang="en-US"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Nvidia A100 and MIG instances</a:t>
            </a:r>
            <a:endParaRPr sz="11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US" sz="1100" b="0" i="0" u="none" strike="noStrike" cap="none">
                <a:solidFill>
                  <a:srgbClr val="98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Task: </a:t>
            </a:r>
            <a:r>
              <a:rPr lang="en-US"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Classification</a:t>
            </a:r>
            <a:endParaRPr sz="11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US" sz="1100" b="0" i="0" u="none" strike="noStrike" cap="none">
                <a:solidFill>
                  <a:srgbClr val="98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Dataset: </a:t>
            </a:r>
            <a:r>
              <a:rPr lang="en-US"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the 1st batch of test set of amazon_reviews_multi</a:t>
            </a:r>
            <a:endParaRPr sz="11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US" sz="1100" b="0" i="0" u="none" strike="noStrike" cap="none">
                <a:solidFill>
                  <a:srgbClr val="98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Experiment setting: </a:t>
            </a:r>
            <a:r>
              <a:rPr lang="en-US"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time fixed, every experiment run for </a:t>
            </a:r>
            <a:r>
              <a:rPr lang="en-US" sz="11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120s</a:t>
            </a:r>
            <a:endParaRPr sz="11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87" name="Google Shape;287;p17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sz="10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288" name="Google Shape;288;p17" descr="E:\InferFinetuneBenchmark\pictures\infer\mpnet\mpnet_gract_bsz_compare.svgmpnet_gract_bsz_compare"/>
          <p:cNvPicPr preferRelativeResize="0"/>
          <p:nvPr/>
        </p:nvPicPr>
        <p:blipFill rotWithShape="1"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p:blipFill>
        <p:spPr>
          <a:xfrm>
            <a:off x="123687" y="1462599"/>
            <a:ext cx="4462145" cy="3674110"/>
          </a:xfrm>
          <a:prstGeom prst="rect">
            <a:avLst/>
          </a:prstGeom>
          <a:noFill/>
        </p:spPr>
      </p:pic>
      <p:pic>
        <p:nvPicPr>
          <p:cNvPr id="289" name="Google Shape;289;p17" descr="E:\InferFinetuneBenchmark\pictures\infer\mpnet\mpnet_fbusd_bsz_compare.svgmpnet_fbusd_bsz_compare"/>
          <p:cNvPicPr preferRelativeResize="0"/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4587553" y="1450113"/>
            <a:ext cx="4485640" cy="369316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8"/>
          <p:cNvSpPr txBox="1"/>
          <p:nvPr/>
        </p:nvSpPr>
        <p:spPr>
          <a:xfrm>
            <a:off x="1091800" y="766602"/>
            <a:ext cx="6115166" cy="34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20204"/>
              <a:buNone/>
            </a:pPr>
            <a:r>
              <a:rPr lang="en-US" sz="3200" b="1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Set 2: Multilingual Model Sequence Length Profiling</a:t>
            </a:r>
            <a:endParaRPr sz="32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95" name="Google Shape;295;p18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sz="10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96" name="Google Shape;296;p18"/>
          <p:cNvSpPr txBox="1"/>
          <p:nvPr/>
        </p:nvSpPr>
        <p:spPr>
          <a:xfrm>
            <a:off x="1964896" y="3117466"/>
            <a:ext cx="6366776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2.1 bert-base-multilingual-cased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2.2  distiluse-base-multilingual-cased-v1</a:t>
            </a: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2.3  distiluse-base-multilingual-cased-v2</a:t>
            </a: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2.4  paraphrase-multilingual-MiniLM-L12-v2</a:t>
            </a: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2.5  paraphrase-multilingual-mpnet-base-v2</a:t>
            </a: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9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02" name="Google Shape;302;p19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03" name="Google Shape;303;p19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4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Set 2: Sequence Length Profiling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04" name="Google Shape;304;p19"/>
          <p:cNvSpPr/>
          <p:nvPr/>
        </p:nvSpPr>
        <p:spPr>
          <a:xfrm>
            <a:off x="381240" y="1072440"/>
            <a:ext cx="4677120" cy="396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0" i="0" u="none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2.1  bert-base-multilingual-cased</a:t>
            </a:r>
            <a:endParaRPr sz="1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05" name="Google Shape;305;p19"/>
          <p:cNvSpPr/>
          <p:nvPr/>
        </p:nvSpPr>
        <p:spPr>
          <a:xfrm>
            <a:off x="4937760" y="0"/>
            <a:ext cx="3963600" cy="1581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US" sz="1100" b="0" i="0" u="none" strike="noStrike" cap="none">
                <a:solidFill>
                  <a:srgbClr val="99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Model:</a:t>
            </a:r>
            <a:r>
              <a:rPr lang="en-US"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bert-base-multilingual-cased</a:t>
            </a:r>
            <a:endParaRPr sz="11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US" sz="1100" b="0" i="0" u="none" strike="noStrike" cap="none">
                <a:solidFill>
                  <a:srgbClr val="99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Sequence Length:</a:t>
            </a:r>
            <a:r>
              <a:rPr lang="en-US" sz="11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[32, 64, 128, 256, 512]</a:t>
            </a:r>
            <a:endParaRPr sz="1100" b="1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US" sz="1100" b="0" i="0" u="none" strike="noStrike" cap="none">
                <a:solidFill>
                  <a:srgbClr val="99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Batch Size: </a:t>
            </a:r>
            <a:r>
              <a:rPr lang="en-US" sz="11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32</a:t>
            </a:r>
            <a:endParaRPr sz="11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US" sz="1100" b="0" i="0" u="none" strike="noStrike" cap="none">
                <a:solidFill>
                  <a:srgbClr val="99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Device:</a:t>
            </a:r>
            <a:r>
              <a:rPr lang="en-US"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Nvidia A100 and MIG instances</a:t>
            </a:r>
            <a:endParaRPr sz="11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US" sz="1100" b="0" i="0" u="none" strike="noStrike" cap="none">
                <a:solidFill>
                  <a:srgbClr val="98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Task: </a:t>
            </a:r>
            <a:r>
              <a:rPr lang="en-US"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Classification</a:t>
            </a:r>
            <a:endParaRPr sz="11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US" sz="1100" b="0" i="0" u="none" strike="noStrike" cap="none">
                <a:solidFill>
                  <a:srgbClr val="98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Dataset: </a:t>
            </a:r>
            <a:r>
              <a:rPr lang="en-US"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the 1st batch of test set of amazon_reviews_multi</a:t>
            </a:r>
            <a:endParaRPr sz="11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US" sz="1100" b="0" i="0" u="none" strike="noStrike" cap="none">
                <a:solidFill>
                  <a:srgbClr val="98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Experiment setting: </a:t>
            </a:r>
            <a:r>
              <a:rPr lang="en-US"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time fixed, every experiment run for </a:t>
            </a:r>
            <a:r>
              <a:rPr lang="en-US" sz="11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120s</a:t>
            </a:r>
            <a:endParaRPr sz="11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06" name="Google Shape;306;p19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sz="10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307" name="Google Shape;307;p19" descr="E:\InferFinetuneBenchmark\pictures\infer\bert-base\bert-base_throughput_seq_compare.svgbert-base_throughput_seq_compare"/>
          <p:cNvPicPr preferRelativeResize="0"/>
          <p:nvPr/>
        </p:nvPicPr>
        <p:blipFill rotWithShape="1"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p:blipFill>
        <p:spPr>
          <a:xfrm>
            <a:off x="4685180" y="1460605"/>
            <a:ext cx="4462145" cy="3674110"/>
          </a:xfrm>
          <a:prstGeom prst="rect">
            <a:avLst/>
          </a:prstGeom>
          <a:noFill/>
        </p:spPr>
      </p:pic>
      <p:pic>
        <p:nvPicPr>
          <p:cNvPr id="308" name="Google Shape;308;p19" descr="E:\InferFinetuneBenchmark\pictures\infer\bert-base\bert-base_latency_seq_compare.svgbert-base_latency_seq_compare"/>
          <p:cNvPicPr preferRelativeResize="0"/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0371" y="1441608"/>
            <a:ext cx="4485640" cy="369316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000" lnSpcReduction="1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/>
              <a:buNone/>
            </a:pPr>
            <a:r>
              <a:rPr lang="en-US" sz="28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System Profile</a:t>
            </a:r>
            <a:endParaRPr sz="28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24" name="Google Shape;124;p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990800" y="1666440"/>
            <a:ext cx="4826880" cy="1000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990800" y="3218400"/>
            <a:ext cx="4826880" cy="149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"/>
          <p:cNvSpPr/>
          <p:nvPr/>
        </p:nvSpPr>
        <p:spPr>
          <a:xfrm>
            <a:off x="1976040" y="1293480"/>
            <a:ext cx="1479240" cy="396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Linux version:</a:t>
            </a:r>
            <a:endParaRPr sz="1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7" name="Google Shape;127;p2"/>
          <p:cNvSpPr/>
          <p:nvPr/>
        </p:nvSpPr>
        <p:spPr>
          <a:xfrm>
            <a:off x="2002320" y="2737800"/>
            <a:ext cx="1479240" cy="396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Filesystem:</a:t>
            </a:r>
            <a:endParaRPr sz="1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8" name="Google Shape;128;p2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sz="10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0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14" name="Google Shape;314;p20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15" name="Google Shape;315;p20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4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Set 2: Sequence Length Profiling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16" name="Google Shape;316;p20"/>
          <p:cNvSpPr/>
          <p:nvPr/>
        </p:nvSpPr>
        <p:spPr>
          <a:xfrm>
            <a:off x="381240" y="1072440"/>
            <a:ext cx="4677120" cy="396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0" i="0" u="none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2.1  bert-base-multilingual-cased</a:t>
            </a:r>
            <a:endParaRPr sz="1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17" name="Google Shape;317;p20"/>
          <p:cNvSpPr/>
          <p:nvPr/>
        </p:nvSpPr>
        <p:spPr>
          <a:xfrm>
            <a:off x="4937760" y="0"/>
            <a:ext cx="3963600" cy="1750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US" sz="1100" b="0" i="0" u="none" strike="noStrike" cap="none">
                <a:solidFill>
                  <a:srgbClr val="99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Model:</a:t>
            </a:r>
            <a:r>
              <a:rPr lang="en-US"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bert-base-multilingual-cased</a:t>
            </a:r>
            <a:endParaRPr sz="11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US" sz="1100" b="0" i="0" u="none" strike="noStrike" cap="none">
                <a:solidFill>
                  <a:srgbClr val="99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Sequence Length:</a:t>
            </a:r>
            <a:r>
              <a:rPr lang="en-US" sz="11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[32, 64, 128, 256, 512]</a:t>
            </a:r>
            <a:endParaRPr sz="1100" b="1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US" sz="1100" b="0" i="0" u="none" strike="noStrike" cap="none">
                <a:solidFill>
                  <a:srgbClr val="99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Batch Size: </a:t>
            </a:r>
            <a:r>
              <a:rPr lang="en-US" sz="11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32</a:t>
            </a:r>
            <a:endParaRPr sz="11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US" sz="1100" b="0" i="0" u="none" strike="noStrike" cap="none">
                <a:solidFill>
                  <a:srgbClr val="99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Device:</a:t>
            </a:r>
            <a:r>
              <a:rPr lang="en-US"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Nvidia A100 and MIG instances</a:t>
            </a:r>
            <a:endParaRPr sz="11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US" sz="1100" b="0" i="0" u="none" strike="noStrike" cap="none">
                <a:solidFill>
                  <a:srgbClr val="98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Task: </a:t>
            </a:r>
            <a:r>
              <a:rPr lang="en-US"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Classification</a:t>
            </a:r>
            <a:endParaRPr sz="11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US" sz="1100" b="0" i="0" u="none" strike="noStrike" cap="none">
                <a:solidFill>
                  <a:srgbClr val="98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Dataset: </a:t>
            </a:r>
            <a:r>
              <a:rPr lang="en-US"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the 1st batch of test set of amazon_reviews_multi</a:t>
            </a:r>
            <a:endParaRPr sz="11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US" sz="1100" b="0" i="0" u="none" strike="noStrike" cap="none">
                <a:solidFill>
                  <a:srgbClr val="98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Experiment setting: </a:t>
            </a:r>
            <a:r>
              <a:rPr lang="en-US"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time fixed, every experiment run for </a:t>
            </a:r>
            <a:r>
              <a:rPr lang="en-US" sz="11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120s</a:t>
            </a:r>
            <a:endParaRPr sz="11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endParaRPr sz="11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18" name="Google Shape;318;p20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sz="10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319" name="Google Shape;319;p20" descr="E:\InferFinetuneBenchmark\pictures\infer\bert-base\bert-base_fbusd_seq_compare.svgbert-base_fbusd_seq_compare"/>
          <p:cNvPicPr preferRelativeResize="0"/>
          <p:nvPr/>
        </p:nvPicPr>
        <p:blipFill rotWithShape="1"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p:blipFill>
        <p:spPr>
          <a:xfrm>
            <a:off x="4685180" y="1460604"/>
            <a:ext cx="4462145" cy="3674110"/>
          </a:xfrm>
          <a:prstGeom prst="rect">
            <a:avLst/>
          </a:prstGeom>
          <a:noFill/>
        </p:spPr>
      </p:pic>
      <p:pic>
        <p:nvPicPr>
          <p:cNvPr id="320" name="Google Shape;320;p20" descr="E:\InferFinetuneBenchmark\pictures\infer\bert-base\bert-base_gract_seq_compare.svgbert-base_gract_seq_compare"/>
          <p:cNvPicPr preferRelativeResize="0"/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0371" y="1441607"/>
            <a:ext cx="4485640" cy="369316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26" name="Google Shape;326;p21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27" name="Google Shape;327;p2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4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Set 2: Sequence Length Profiling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28" name="Google Shape;328;p21"/>
          <p:cNvSpPr/>
          <p:nvPr/>
        </p:nvSpPr>
        <p:spPr>
          <a:xfrm>
            <a:off x="381240" y="1072440"/>
            <a:ext cx="4677120" cy="396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0" i="0" u="none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2.2  distiluse-base-multilingual-cased-v1</a:t>
            </a:r>
            <a:endParaRPr sz="1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29" name="Google Shape;329;p21"/>
          <p:cNvSpPr/>
          <p:nvPr/>
        </p:nvSpPr>
        <p:spPr>
          <a:xfrm>
            <a:off x="4937760" y="0"/>
            <a:ext cx="3963600" cy="1581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US" sz="1100" b="0" i="0" u="none" strike="noStrike" cap="none">
                <a:solidFill>
                  <a:srgbClr val="99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Model:</a:t>
            </a:r>
            <a:r>
              <a:rPr lang="en-US"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distiluse-base-multilingual-cased-v1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US" sz="1100" b="0" i="0" u="none" strike="noStrike" cap="none">
                <a:solidFill>
                  <a:srgbClr val="99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Sequence Length:</a:t>
            </a:r>
            <a:r>
              <a:rPr lang="en-US" sz="11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[32, 64, 128, 256, 512]</a:t>
            </a:r>
            <a:endParaRPr sz="1100" b="1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US" sz="1100" b="0" i="0" u="none" strike="noStrike" cap="none">
                <a:solidFill>
                  <a:srgbClr val="99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Batch Size: </a:t>
            </a:r>
            <a:r>
              <a:rPr lang="en-US" sz="11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32</a:t>
            </a:r>
            <a:endParaRPr sz="11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US" sz="1100" b="0" i="0" u="none" strike="noStrike" cap="none">
                <a:solidFill>
                  <a:srgbClr val="99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Device:</a:t>
            </a:r>
            <a:r>
              <a:rPr lang="en-US"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Nvidia A100 and MIG instances</a:t>
            </a:r>
            <a:endParaRPr sz="11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US" sz="1100" b="0" i="0" u="none" strike="noStrike" cap="none">
                <a:solidFill>
                  <a:srgbClr val="98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Task: </a:t>
            </a:r>
            <a:r>
              <a:rPr lang="en-US"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Classification</a:t>
            </a:r>
            <a:endParaRPr sz="11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US" sz="1100" b="0" i="0" u="none" strike="noStrike" cap="none">
                <a:solidFill>
                  <a:srgbClr val="98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Dataset: </a:t>
            </a:r>
            <a:r>
              <a:rPr lang="en-US"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the 1st batch of test set of amazon_reviews_multi</a:t>
            </a:r>
            <a:endParaRPr sz="11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US" sz="1100" b="0" i="0" u="none" strike="noStrike" cap="none">
                <a:solidFill>
                  <a:srgbClr val="98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Experiment setting: </a:t>
            </a:r>
            <a:r>
              <a:rPr lang="en-US"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time fixed, every experiment run for </a:t>
            </a:r>
            <a:r>
              <a:rPr lang="en-US" sz="11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120s</a:t>
            </a:r>
            <a:endParaRPr sz="11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30" name="Google Shape;330;p21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sz="10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331" name="Google Shape;331;p21" descr="E:\InferFinetuneBenchmark\pictures\infer\distil-v1\distil_v1_latency_seq_compare.svgdistil_v1_latency_seq_compare"/>
          <p:cNvPicPr preferRelativeResize="0"/>
          <p:nvPr/>
        </p:nvPicPr>
        <p:blipFill rotWithShape="1"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p:blipFill>
        <p:spPr>
          <a:xfrm>
            <a:off x="123687" y="1462599"/>
            <a:ext cx="4462145" cy="3674110"/>
          </a:xfrm>
          <a:prstGeom prst="rect">
            <a:avLst/>
          </a:prstGeom>
          <a:noFill/>
        </p:spPr>
      </p:pic>
      <p:pic>
        <p:nvPicPr>
          <p:cNvPr id="332" name="Google Shape;332;p21" descr="E:\InferFinetuneBenchmark\pictures\infer\distil-v1\distil_v1_throughput_seq_compare.svgdistil_v1_throughput_seq_compare"/>
          <p:cNvPicPr preferRelativeResize="0"/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4587553" y="1450113"/>
            <a:ext cx="4485640" cy="369316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2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38" name="Google Shape;338;p2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39" name="Google Shape;339;p22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4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Set 2: Sequence Length Profiling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0" name="Google Shape;340;p22"/>
          <p:cNvSpPr/>
          <p:nvPr/>
        </p:nvSpPr>
        <p:spPr>
          <a:xfrm>
            <a:off x="381240" y="1072440"/>
            <a:ext cx="4677120" cy="396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0" i="0" u="none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2.2  distiluse-base-multilingual-cased-v1</a:t>
            </a:r>
            <a:endParaRPr sz="1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1" name="Google Shape;341;p22"/>
          <p:cNvSpPr/>
          <p:nvPr/>
        </p:nvSpPr>
        <p:spPr>
          <a:xfrm>
            <a:off x="4937760" y="0"/>
            <a:ext cx="3963600" cy="1750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US" sz="1100" b="0" i="0" u="none" strike="noStrike" cap="none">
                <a:solidFill>
                  <a:srgbClr val="99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Model:</a:t>
            </a:r>
            <a:r>
              <a:rPr lang="en-US"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distiluse-base-multilingual-cased-v1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US" sz="1100" b="0" i="0" u="none" strike="noStrike" cap="none">
                <a:solidFill>
                  <a:srgbClr val="99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Sequence Length:</a:t>
            </a:r>
            <a:r>
              <a:rPr lang="en-US" sz="11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[32, 64, 128, 256, 512]</a:t>
            </a:r>
            <a:endParaRPr sz="1100" b="1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US" sz="1100" b="0" i="0" u="none" strike="noStrike" cap="none">
                <a:solidFill>
                  <a:srgbClr val="99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Batch Size: </a:t>
            </a:r>
            <a:r>
              <a:rPr lang="en-US" sz="11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32</a:t>
            </a:r>
            <a:endParaRPr sz="11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US" sz="1100" b="0" i="0" u="none" strike="noStrike" cap="none">
                <a:solidFill>
                  <a:srgbClr val="99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Device:</a:t>
            </a:r>
            <a:r>
              <a:rPr lang="en-US"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Nvidia A100 and MIG instances</a:t>
            </a:r>
            <a:endParaRPr sz="11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US" sz="1100" b="0" i="0" u="none" strike="noStrike" cap="none">
                <a:solidFill>
                  <a:srgbClr val="98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Task: </a:t>
            </a:r>
            <a:r>
              <a:rPr lang="en-US"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Classification</a:t>
            </a:r>
            <a:endParaRPr sz="11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US" sz="1100" b="0" i="0" u="none" strike="noStrike" cap="none">
                <a:solidFill>
                  <a:srgbClr val="98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Dataset: </a:t>
            </a:r>
            <a:r>
              <a:rPr lang="en-US"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the 1st batch of test set of amazon_reviews_multi</a:t>
            </a:r>
            <a:endParaRPr sz="11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US" sz="1100" b="0" i="0" u="none" strike="noStrike" cap="none">
                <a:solidFill>
                  <a:srgbClr val="98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Experiment setting: </a:t>
            </a:r>
            <a:r>
              <a:rPr lang="en-US"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time fixed, every experiment run for </a:t>
            </a:r>
            <a:r>
              <a:rPr lang="en-US" sz="11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120s</a:t>
            </a:r>
            <a:endParaRPr sz="11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endParaRPr sz="11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2" name="Google Shape;342;p22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sz="10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343" name="Google Shape;343;p22" descr="E:\InferFinetuneBenchmark\pictures\infer\distil-v1\distil_v1_gract_seq_compare.svgdistil_v1_gract_seq_compare"/>
          <p:cNvPicPr preferRelativeResize="0"/>
          <p:nvPr/>
        </p:nvPicPr>
        <p:blipFill rotWithShape="1"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p:blipFill>
        <p:spPr>
          <a:xfrm>
            <a:off x="123687" y="1462599"/>
            <a:ext cx="4462145" cy="3674110"/>
          </a:xfrm>
          <a:prstGeom prst="rect">
            <a:avLst/>
          </a:prstGeom>
          <a:noFill/>
        </p:spPr>
      </p:pic>
      <p:pic>
        <p:nvPicPr>
          <p:cNvPr id="344" name="Google Shape;344;p22" descr="E:\InferFinetuneBenchmark\pictures\infer\distil-v1\distil_v1_fbusd_seq_compare.svgdistil_v1_fbusd_seq_compare"/>
          <p:cNvPicPr preferRelativeResize="0"/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4587553" y="1450113"/>
            <a:ext cx="4485640" cy="369316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3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50" name="Google Shape;350;p23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51" name="Google Shape;351;p23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4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Set 2: Sequence Length Profiling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52" name="Google Shape;352;p23"/>
          <p:cNvSpPr/>
          <p:nvPr/>
        </p:nvSpPr>
        <p:spPr>
          <a:xfrm>
            <a:off x="381240" y="1072440"/>
            <a:ext cx="4677120" cy="396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0" i="0" u="none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2.3  distiluse-base-multilingual-cased-v2</a:t>
            </a:r>
            <a:endParaRPr sz="1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53" name="Google Shape;353;p23"/>
          <p:cNvSpPr/>
          <p:nvPr/>
        </p:nvSpPr>
        <p:spPr>
          <a:xfrm>
            <a:off x="4937760" y="0"/>
            <a:ext cx="3963600" cy="1581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US" sz="1100" b="0" i="0" u="none" strike="noStrike" cap="none">
                <a:solidFill>
                  <a:srgbClr val="99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Model:</a:t>
            </a:r>
            <a:r>
              <a:rPr lang="en-US"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distiluse-base-multilingual-cased-v2</a:t>
            </a:r>
            <a:endParaRPr sz="11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US" sz="1100" b="0" i="0" u="none" strike="noStrike" cap="none">
                <a:solidFill>
                  <a:srgbClr val="99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Sequence Length:</a:t>
            </a:r>
            <a:r>
              <a:rPr lang="en-US" sz="11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[32, 64, 128, 256, 512]</a:t>
            </a:r>
            <a:endParaRPr sz="1100" b="1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US" sz="1100" b="0" i="0" u="none" strike="noStrike" cap="none">
                <a:solidFill>
                  <a:srgbClr val="99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Batch Size: </a:t>
            </a:r>
            <a:r>
              <a:rPr lang="en-US" sz="11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32</a:t>
            </a:r>
            <a:endParaRPr sz="11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US" sz="1100" b="0" i="0" u="none" strike="noStrike" cap="none">
                <a:solidFill>
                  <a:srgbClr val="99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Device:</a:t>
            </a:r>
            <a:r>
              <a:rPr lang="en-US"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Nvidia A100 and MIG instances</a:t>
            </a:r>
            <a:endParaRPr sz="11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US" sz="1100" b="0" i="0" u="none" strike="noStrike" cap="none">
                <a:solidFill>
                  <a:srgbClr val="98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Task: </a:t>
            </a:r>
            <a:r>
              <a:rPr lang="en-US"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Classification</a:t>
            </a:r>
            <a:endParaRPr sz="11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US" sz="1100" b="0" i="0" u="none" strike="noStrike" cap="none">
                <a:solidFill>
                  <a:srgbClr val="98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Dataset: </a:t>
            </a:r>
            <a:r>
              <a:rPr lang="en-US"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the 1st batch of test set of amazon_reviews_multi</a:t>
            </a:r>
            <a:endParaRPr sz="11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US" sz="1100" b="0" i="0" u="none" strike="noStrike" cap="none">
                <a:solidFill>
                  <a:srgbClr val="98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Experiment setting: </a:t>
            </a:r>
            <a:r>
              <a:rPr lang="en-US"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time fixed, every experiment run for </a:t>
            </a:r>
            <a:r>
              <a:rPr lang="en-US" sz="11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120s</a:t>
            </a:r>
            <a:endParaRPr sz="11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54" name="Google Shape;354;p23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sz="10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355" name="Google Shape;355;p23" descr="E:\InferFinetuneBenchmark\pictures\infer\distil-v2\distil_v2_latency_seq_compare.svgdistil_v2_latency_seq_compare"/>
          <p:cNvPicPr preferRelativeResize="0"/>
          <p:nvPr/>
        </p:nvPicPr>
        <p:blipFill rotWithShape="1"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p:blipFill>
        <p:spPr>
          <a:xfrm>
            <a:off x="123687" y="1468949"/>
            <a:ext cx="4462145" cy="3674110"/>
          </a:xfrm>
          <a:prstGeom prst="rect">
            <a:avLst/>
          </a:prstGeom>
          <a:noFill/>
        </p:spPr>
      </p:pic>
      <p:pic>
        <p:nvPicPr>
          <p:cNvPr id="356" name="Google Shape;356;p23" descr="E:\InferFinetuneBenchmark\pictures\infer\distil-v2\distil_v2_throughput_seq_compare.svgdistil_v2_throughput_seq_compare"/>
          <p:cNvPicPr preferRelativeResize="0"/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4587553" y="1450113"/>
            <a:ext cx="4485640" cy="369316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4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62" name="Google Shape;362;p24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63" name="Google Shape;363;p24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4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Set 2: Sequence Length Profiling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64" name="Google Shape;364;p24"/>
          <p:cNvSpPr/>
          <p:nvPr/>
        </p:nvSpPr>
        <p:spPr>
          <a:xfrm>
            <a:off x="381240" y="1072440"/>
            <a:ext cx="4677120" cy="396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0" i="0" u="none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2.3  distiluse-base-multilingual-cased-v2</a:t>
            </a:r>
            <a:endParaRPr sz="1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65" name="Google Shape;365;p24"/>
          <p:cNvSpPr/>
          <p:nvPr/>
        </p:nvSpPr>
        <p:spPr>
          <a:xfrm>
            <a:off x="4937760" y="0"/>
            <a:ext cx="3963600" cy="1581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US" sz="1100" b="0" i="0" u="none" strike="noStrike" cap="none">
                <a:solidFill>
                  <a:srgbClr val="99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Model:</a:t>
            </a:r>
            <a:r>
              <a:rPr lang="en-US"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distiluse-base-multilingual-cased-v2</a:t>
            </a:r>
            <a:endParaRPr sz="11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US" sz="1100" b="0" i="0" u="none" strike="noStrike" cap="none">
                <a:solidFill>
                  <a:srgbClr val="99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Sequence Length:</a:t>
            </a:r>
            <a:r>
              <a:rPr lang="en-US" sz="11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[32, 64, 128, 256, 512]</a:t>
            </a:r>
            <a:endParaRPr sz="1100" b="1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US" sz="1100" b="0" i="0" u="none" strike="noStrike" cap="none">
                <a:solidFill>
                  <a:srgbClr val="99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Batch Size: </a:t>
            </a:r>
            <a:r>
              <a:rPr lang="en-US" sz="11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32</a:t>
            </a:r>
            <a:endParaRPr sz="11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US" sz="1100" b="0" i="0" u="none" strike="noStrike" cap="none">
                <a:solidFill>
                  <a:srgbClr val="99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Device:</a:t>
            </a:r>
            <a:r>
              <a:rPr lang="en-US"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Nvidia A100 and MIG instances</a:t>
            </a:r>
            <a:endParaRPr sz="11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US" sz="1100" b="0" i="0" u="none" strike="noStrike" cap="none">
                <a:solidFill>
                  <a:srgbClr val="98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Task: </a:t>
            </a:r>
            <a:r>
              <a:rPr lang="en-US"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Classification</a:t>
            </a:r>
            <a:endParaRPr sz="11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US" sz="1100" b="0" i="0" u="none" strike="noStrike" cap="none">
                <a:solidFill>
                  <a:srgbClr val="98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Dataset: </a:t>
            </a:r>
            <a:r>
              <a:rPr lang="en-US"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the 1st batch of test set of amazon_reviews_multi</a:t>
            </a:r>
            <a:endParaRPr sz="11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US" sz="1100" b="0" i="0" u="none" strike="noStrike" cap="none">
                <a:solidFill>
                  <a:srgbClr val="98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Experiment setting: </a:t>
            </a:r>
            <a:r>
              <a:rPr lang="en-US"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time fixed, every experiment run for </a:t>
            </a:r>
            <a:r>
              <a:rPr lang="en-US" sz="11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120s</a:t>
            </a:r>
            <a:endParaRPr sz="11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66" name="Google Shape;366;p24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sz="10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367" name="Google Shape;367;p24" descr="E:\InferFinetuneBenchmark\pictures\infer\distil-v2\distil_v2_gract_seq_compare.svgdistil_v2_gract_seq_compare"/>
          <p:cNvPicPr preferRelativeResize="0"/>
          <p:nvPr/>
        </p:nvPicPr>
        <p:blipFill rotWithShape="1"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p:blipFill>
        <p:spPr>
          <a:xfrm>
            <a:off x="123687" y="1462599"/>
            <a:ext cx="4462145" cy="3674110"/>
          </a:xfrm>
          <a:prstGeom prst="rect">
            <a:avLst/>
          </a:prstGeom>
          <a:noFill/>
        </p:spPr>
      </p:pic>
      <p:pic>
        <p:nvPicPr>
          <p:cNvPr id="368" name="Google Shape;368;p24" descr="E:\InferFinetuneBenchmark\pictures\infer\distil-v2\distil_v2_fbusd_seq_compare.svgdistil_v2_fbusd_seq_compare"/>
          <p:cNvPicPr preferRelativeResize="0"/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4587553" y="1450113"/>
            <a:ext cx="4485640" cy="369316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5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74" name="Google Shape;374;p25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75" name="Google Shape;375;p25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4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Set 2: Sequence Length Profiling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76" name="Google Shape;376;p25"/>
          <p:cNvSpPr/>
          <p:nvPr/>
        </p:nvSpPr>
        <p:spPr>
          <a:xfrm>
            <a:off x="381240" y="1072440"/>
            <a:ext cx="4677120" cy="396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0" i="0" u="none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2.4  paraphrase-multilingual-MiniLM-L12-v2</a:t>
            </a:r>
            <a:endParaRPr sz="1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77" name="Google Shape;377;p25"/>
          <p:cNvSpPr/>
          <p:nvPr/>
        </p:nvSpPr>
        <p:spPr>
          <a:xfrm>
            <a:off x="4937760" y="0"/>
            <a:ext cx="3963600" cy="1581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US" sz="1100" b="0" i="0" u="none" strike="noStrike" cap="none">
                <a:solidFill>
                  <a:srgbClr val="99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Model:</a:t>
            </a:r>
            <a:r>
              <a:rPr lang="en-US"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paraphrase-multilingual-MiniLM-L12-v2</a:t>
            </a:r>
            <a:endParaRPr sz="11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US" sz="1100" b="0" i="0" u="none" strike="noStrike" cap="none">
                <a:solidFill>
                  <a:srgbClr val="99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Sequence Length:</a:t>
            </a:r>
            <a:r>
              <a:rPr lang="en-US" sz="11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[32, 64, 128, 256, 512]</a:t>
            </a:r>
            <a:endParaRPr sz="1100" b="1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US" sz="1100" b="0" i="0" u="none" strike="noStrike" cap="none">
                <a:solidFill>
                  <a:srgbClr val="99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Batch Size: </a:t>
            </a:r>
            <a:r>
              <a:rPr lang="en-US" sz="11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32</a:t>
            </a:r>
            <a:endParaRPr sz="11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US" sz="1100" b="0" i="0" u="none" strike="noStrike" cap="none">
                <a:solidFill>
                  <a:srgbClr val="99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Device:</a:t>
            </a:r>
            <a:r>
              <a:rPr lang="en-US"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Nvidia A100 and MIG instances</a:t>
            </a:r>
            <a:endParaRPr sz="11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US" sz="1100" b="0" i="0" u="none" strike="noStrike" cap="none">
                <a:solidFill>
                  <a:srgbClr val="98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Task: </a:t>
            </a:r>
            <a:r>
              <a:rPr lang="en-US"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Classification</a:t>
            </a:r>
            <a:endParaRPr sz="11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US" sz="1100" b="0" i="0" u="none" strike="noStrike" cap="none">
                <a:solidFill>
                  <a:srgbClr val="98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Dataset: </a:t>
            </a:r>
            <a:r>
              <a:rPr lang="en-US"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the 1st batch of test set of amazon_reviews_multi</a:t>
            </a:r>
            <a:endParaRPr sz="11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US" sz="1100" b="0" i="0" u="none" strike="noStrike" cap="none">
                <a:solidFill>
                  <a:srgbClr val="98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Experiment setting: </a:t>
            </a:r>
            <a:r>
              <a:rPr lang="en-US"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time fixed, every experiment run for </a:t>
            </a:r>
            <a:r>
              <a:rPr lang="en-US" sz="11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120s</a:t>
            </a:r>
            <a:endParaRPr sz="11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78" name="Google Shape;378;p25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sz="10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379" name="Google Shape;379;p25" descr="E:\InferFinetuneBenchmark\pictures\infer\MiniLM\MiniLM_latency_seq_compare.svgMiniLM_latency_seq_compare"/>
          <p:cNvPicPr preferRelativeResize="0"/>
          <p:nvPr/>
        </p:nvPicPr>
        <p:blipFill rotWithShape="1"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p:blipFill>
        <p:spPr>
          <a:xfrm>
            <a:off x="924" y="1462599"/>
            <a:ext cx="4462145" cy="3674110"/>
          </a:xfrm>
          <a:prstGeom prst="rect">
            <a:avLst/>
          </a:prstGeom>
          <a:noFill/>
        </p:spPr>
      </p:pic>
      <p:pic>
        <p:nvPicPr>
          <p:cNvPr id="380" name="Google Shape;380;p25" descr="E:\InferFinetuneBenchmark\pictures\infer\MiniLM\MiniLM_throughput_seq_compare.svgMiniLM_throughput_seq_compare"/>
          <p:cNvPicPr preferRelativeResize="0"/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4587553" y="1450113"/>
            <a:ext cx="4485640" cy="369316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6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86" name="Google Shape;386;p26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87" name="Google Shape;387;p26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4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Set 2: Sequence Length Profiling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88" name="Google Shape;388;p26"/>
          <p:cNvSpPr/>
          <p:nvPr/>
        </p:nvSpPr>
        <p:spPr>
          <a:xfrm>
            <a:off x="381240" y="1072440"/>
            <a:ext cx="4677120" cy="396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0" i="0" u="none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2.4  paraphrase-multilingual-MiniLM-L12-v2</a:t>
            </a:r>
            <a:endParaRPr sz="1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89" name="Google Shape;389;p26"/>
          <p:cNvSpPr/>
          <p:nvPr/>
        </p:nvSpPr>
        <p:spPr>
          <a:xfrm>
            <a:off x="4937760" y="0"/>
            <a:ext cx="3963600" cy="1581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US" sz="1100" b="0" i="0" u="none" strike="noStrike" cap="none">
                <a:solidFill>
                  <a:srgbClr val="99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Model:</a:t>
            </a:r>
            <a:r>
              <a:rPr lang="en-US"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paraphrase-multilingual-MiniLM-L12-v2</a:t>
            </a:r>
            <a:endParaRPr sz="11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US" sz="1100" b="0" i="0" u="none" strike="noStrike" cap="none">
                <a:solidFill>
                  <a:srgbClr val="99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Sequence Length:</a:t>
            </a:r>
            <a:r>
              <a:rPr lang="en-US" sz="11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[32, 64, 128, 256, 512]</a:t>
            </a:r>
            <a:endParaRPr sz="1100" b="1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US" sz="1100" b="0" i="0" u="none" strike="noStrike" cap="none">
                <a:solidFill>
                  <a:srgbClr val="99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Batch Size: </a:t>
            </a:r>
            <a:r>
              <a:rPr lang="en-US" sz="11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32</a:t>
            </a:r>
            <a:endParaRPr sz="11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US" sz="1100" b="0" i="0" u="none" strike="noStrike" cap="none">
                <a:solidFill>
                  <a:srgbClr val="99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Device:</a:t>
            </a:r>
            <a:r>
              <a:rPr lang="en-US"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Nvidia A100 and MIG instances</a:t>
            </a:r>
            <a:endParaRPr sz="11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US" sz="1100" b="0" i="0" u="none" strike="noStrike" cap="none">
                <a:solidFill>
                  <a:srgbClr val="98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Task: </a:t>
            </a:r>
            <a:r>
              <a:rPr lang="en-US"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Classification</a:t>
            </a:r>
            <a:endParaRPr sz="11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US" sz="1100" b="0" i="0" u="none" strike="noStrike" cap="none">
                <a:solidFill>
                  <a:srgbClr val="98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Dataset: </a:t>
            </a:r>
            <a:r>
              <a:rPr lang="en-US"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the 1st batch of test set of amazon_reviews_multi</a:t>
            </a:r>
            <a:endParaRPr sz="11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US" sz="1100" b="0" i="0" u="none" strike="noStrike" cap="none">
                <a:solidFill>
                  <a:srgbClr val="98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Experiment setting: </a:t>
            </a:r>
            <a:r>
              <a:rPr lang="en-US"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time fixed, every experiment run for </a:t>
            </a:r>
            <a:r>
              <a:rPr lang="en-US" sz="11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120s</a:t>
            </a:r>
            <a:endParaRPr sz="11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90" name="Google Shape;390;p26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sz="10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391" name="Google Shape;391;p26" descr="E:\InferFinetuneBenchmark\pictures\infer\MiniLM\MiniLM_gract_seq_compare.svgMiniLM_gract_seq_compare"/>
          <p:cNvPicPr preferRelativeResize="0"/>
          <p:nvPr/>
        </p:nvPicPr>
        <p:blipFill rotWithShape="1"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p:blipFill>
        <p:spPr>
          <a:xfrm>
            <a:off x="924" y="1462599"/>
            <a:ext cx="4462145" cy="3674110"/>
          </a:xfrm>
          <a:prstGeom prst="rect">
            <a:avLst/>
          </a:prstGeom>
          <a:noFill/>
        </p:spPr>
      </p:pic>
      <p:pic>
        <p:nvPicPr>
          <p:cNvPr id="392" name="Google Shape;392;p26" descr="E:\InferFinetuneBenchmark\pictures\infer\MiniLM\MiniLM_fbusd_seq_compare.svgMiniLM_fbusd_seq_compare"/>
          <p:cNvPicPr preferRelativeResize="0"/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4587553" y="1450113"/>
            <a:ext cx="4485640" cy="369316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27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98" name="Google Shape;398;p27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99" name="Google Shape;399;p27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4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Set 2: Sequence Length Profiling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00" name="Google Shape;400;p27"/>
          <p:cNvSpPr/>
          <p:nvPr/>
        </p:nvSpPr>
        <p:spPr>
          <a:xfrm>
            <a:off x="381240" y="1072440"/>
            <a:ext cx="4677120" cy="396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0" i="0" u="none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2.5  paraphrase-multilingual-mpnet-base-v2</a:t>
            </a:r>
            <a:endParaRPr sz="1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01" name="Google Shape;401;p27"/>
          <p:cNvSpPr/>
          <p:nvPr/>
        </p:nvSpPr>
        <p:spPr>
          <a:xfrm>
            <a:off x="4937760" y="0"/>
            <a:ext cx="3963600" cy="1581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US" sz="1100" b="0" i="0" u="none" strike="noStrike" cap="none">
                <a:solidFill>
                  <a:srgbClr val="99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Model:</a:t>
            </a:r>
            <a:r>
              <a:rPr lang="en-US"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paraphrase-multilingual-mpnet-base-v2</a:t>
            </a:r>
            <a:endParaRPr sz="11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US" sz="1100" b="0" i="0" u="none" strike="noStrike" cap="none">
                <a:solidFill>
                  <a:srgbClr val="99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Sequence Length:</a:t>
            </a:r>
            <a:r>
              <a:rPr lang="en-US" sz="11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[32, 64, 128, 256, 512]</a:t>
            </a:r>
            <a:endParaRPr sz="1100" b="1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US" sz="1100" b="0" i="0" u="none" strike="noStrike" cap="none">
                <a:solidFill>
                  <a:srgbClr val="99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Batch Size: </a:t>
            </a:r>
            <a:r>
              <a:rPr lang="en-US" sz="11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32</a:t>
            </a:r>
            <a:endParaRPr sz="11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US" sz="1100" b="0" i="0" u="none" strike="noStrike" cap="none">
                <a:solidFill>
                  <a:srgbClr val="99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Device:</a:t>
            </a:r>
            <a:r>
              <a:rPr lang="en-US"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Nvidia A100 and MIG instances</a:t>
            </a:r>
            <a:endParaRPr sz="11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US" sz="1100" b="0" i="0" u="none" strike="noStrike" cap="none">
                <a:solidFill>
                  <a:srgbClr val="98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Task: </a:t>
            </a:r>
            <a:r>
              <a:rPr lang="en-US"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Classification</a:t>
            </a:r>
            <a:endParaRPr sz="11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US" sz="1100" b="0" i="0" u="none" strike="noStrike" cap="none">
                <a:solidFill>
                  <a:srgbClr val="98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Dataset: </a:t>
            </a:r>
            <a:r>
              <a:rPr lang="en-US"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the 1st batch of test set of amazon_reviews_multi</a:t>
            </a:r>
            <a:endParaRPr sz="11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US" sz="1100" b="0" i="0" u="none" strike="noStrike" cap="none">
                <a:solidFill>
                  <a:srgbClr val="98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Experiment setting: </a:t>
            </a:r>
            <a:r>
              <a:rPr lang="en-US"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time fixed, every experiment run for </a:t>
            </a:r>
            <a:r>
              <a:rPr lang="en-US" sz="11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120s</a:t>
            </a:r>
            <a:endParaRPr sz="11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02" name="Google Shape;402;p27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sz="10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403" name="Google Shape;403;p27" descr="E:\InferFinetuneBenchmark\pictures\infer\mpnet\mpnet_latency_seq_compare.svgmpnet_latency_seq_compare"/>
          <p:cNvPicPr preferRelativeResize="0"/>
          <p:nvPr/>
        </p:nvPicPr>
        <p:blipFill rotWithShape="1"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p:blipFill>
        <p:spPr>
          <a:xfrm>
            <a:off x="123687" y="1462599"/>
            <a:ext cx="4462145" cy="3674110"/>
          </a:xfrm>
          <a:prstGeom prst="rect">
            <a:avLst/>
          </a:prstGeom>
          <a:noFill/>
        </p:spPr>
      </p:pic>
      <p:pic>
        <p:nvPicPr>
          <p:cNvPr id="404" name="Google Shape;404;p27" descr="E:\InferFinetuneBenchmark\pictures\infer\mpnet\mpnet_throughput_seq_compare.svgmpnet_throughput_seq_compare"/>
          <p:cNvPicPr preferRelativeResize="0"/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4587553" y="1450113"/>
            <a:ext cx="4485640" cy="369316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28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10" name="Google Shape;410;p28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11" name="Google Shape;411;p28"/>
          <p:cNvSpPr txBox="1"/>
          <p:nvPr/>
        </p:nvSpPr>
        <p:spPr>
          <a:xfrm>
            <a:off x="311125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4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Set 2: Sequence Length Profiling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12" name="Google Shape;412;p28"/>
          <p:cNvSpPr/>
          <p:nvPr/>
        </p:nvSpPr>
        <p:spPr>
          <a:xfrm>
            <a:off x="381240" y="1072440"/>
            <a:ext cx="4677120" cy="396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0" i="0" u="none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2.5  paraphrase-multilingual-mpnet-base-v2</a:t>
            </a:r>
            <a:endParaRPr sz="1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13" name="Google Shape;413;p28"/>
          <p:cNvSpPr/>
          <p:nvPr/>
        </p:nvSpPr>
        <p:spPr>
          <a:xfrm>
            <a:off x="4937760" y="0"/>
            <a:ext cx="3963600" cy="1750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US" sz="1100" b="0" i="0" u="none" strike="noStrike" cap="none">
                <a:solidFill>
                  <a:srgbClr val="99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Model:</a:t>
            </a:r>
            <a:r>
              <a:rPr lang="en-US"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paraphrase-multilingual-mpnet-base-v2</a:t>
            </a:r>
            <a:endParaRPr sz="11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US" sz="1100" b="0" i="0" u="none" strike="noStrike" cap="none">
                <a:solidFill>
                  <a:srgbClr val="99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Sequence Length:</a:t>
            </a:r>
            <a:r>
              <a:rPr lang="en-US" sz="11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[32, 64, 128, 256, 512]</a:t>
            </a:r>
            <a:endParaRPr sz="1100" b="1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US" sz="1100" b="0" i="0" u="none" strike="noStrike" cap="none">
                <a:solidFill>
                  <a:srgbClr val="99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Batch Size: </a:t>
            </a:r>
            <a:r>
              <a:rPr lang="en-US" sz="11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32</a:t>
            </a:r>
            <a:endParaRPr sz="11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US" sz="1100" b="0" i="0" u="none" strike="noStrike" cap="none">
                <a:solidFill>
                  <a:srgbClr val="99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Device:</a:t>
            </a:r>
            <a:r>
              <a:rPr lang="en-US"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Nvidia A100 and MIG instances</a:t>
            </a:r>
            <a:endParaRPr sz="11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US" sz="1100" b="0" i="0" u="none" strike="noStrike" cap="none">
                <a:solidFill>
                  <a:srgbClr val="98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Task: </a:t>
            </a:r>
            <a:r>
              <a:rPr lang="en-US"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Classification</a:t>
            </a:r>
            <a:endParaRPr sz="11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US" sz="1100" b="0" i="0" u="none" strike="noStrike" cap="none">
                <a:solidFill>
                  <a:srgbClr val="98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Dataset: </a:t>
            </a:r>
            <a:r>
              <a:rPr lang="en-US"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the 1st batch of test set of amazon_reviews_multi</a:t>
            </a:r>
            <a:endParaRPr sz="11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US" sz="1100" b="0" i="0" u="none" strike="noStrike" cap="none">
                <a:solidFill>
                  <a:srgbClr val="98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Experiment setting: </a:t>
            </a:r>
            <a:r>
              <a:rPr lang="en-US"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time fixed, every experiment run for </a:t>
            </a:r>
            <a:r>
              <a:rPr lang="en-US" sz="11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120s</a:t>
            </a:r>
            <a:endParaRPr sz="11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endParaRPr sz="11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14" name="Google Shape;414;p28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sz="10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415" name="Google Shape;415;p28" descr="E:\InferFinetuneBenchmark\pictures\infer\mpnet\mpnet_gract_seq_compare.svgmpnet_gract_seq_compare"/>
          <p:cNvPicPr preferRelativeResize="0"/>
          <p:nvPr/>
        </p:nvPicPr>
        <p:blipFill rotWithShape="1"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p:blipFill>
        <p:spPr>
          <a:xfrm>
            <a:off x="123687" y="1462599"/>
            <a:ext cx="4462145" cy="3674110"/>
          </a:xfrm>
          <a:prstGeom prst="rect">
            <a:avLst/>
          </a:prstGeom>
          <a:noFill/>
        </p:spPr>
      </p:pic>
      <p:pic>
        <p:nvPicPr>
          <p:cNvPr id="416" name="Google Shape;416;p28" descr="E:\InferFinetuneBenchmark\pictures\infer\mpnet\mpnet_fbusd_seq_compare.svgmpnet_fbusd_seq_compare"/>
          <p:cNvPicPr preferRelativeResize="0"/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4587553" y="1450113"/>
            <a:ext cx="4485640" cy="369316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9"/>
          <p:cNvSpPr txBox="1"/>
          <p:nvPr/>
        </p:nvSpPr>
        <p:spPr>
          <a:xfrm>
            <a:off x="1812996" y="837514"/>
            <a:ext cx="5518007" cy="34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20204"/>
              <a:buNone/>
            </a:pPr>
            <a:r>
              <a:rPr lang="en-US" sz="3200" b="1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Set 3: Multilingual Model Cross-Model Profiling </a:t>
            </a:r>
            <a:endParaRPr sz="32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22" name="Google Shape;422;p29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sz="10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95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/>
              <a:buNone/>
            </a:pPr>
            <a:r>
              <a:rPr lang="en-US" sz="2500" b="1" i="0" u="none" strike="noStrike" cap="none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Agenda</a:t>
            </a:r>
            <a:endParaRPr sz="25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34" name="Google Shape;134;p3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8001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 panose="020B0604020202020204"/>
              <a:buAutoNum type="arabicPeriod"/>
            </a:pPr>
            <a:r>
              <a:rPr lang="en-US" sz="1400" b="1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Multilingual Model Batch Size Profiling </a:t>
            </a:r>
            <a:r>
              <a:rPr lang="en-US" sz="1400" b="1" i="0" u="none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[Done]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8001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 panose="020B0604020202020204"/>
              <a:buAutoNum type="arabicPeriod"/>
            </a:pPr>
            <a:r>
              <a:rPr lang="en-US" sz="1400" b="1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Multilingual Model Sequence Length Profiling </a:t>
            </a:r>
            <a:r>
              <a:rPr lang="en-US" sz="1400" b="1" i="0" u="none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[Done]</a:t>
            </a:r>
            <a:endParaRPr sz="1400" b="1" i="0" u="none" strike="noStrike" cap="none">
              <a:solidFill>
                <a:srgbClr val="FF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8001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 panose="020B0604020202020204"/>
              <a:buAutoNum type="arabicPeriod"/>
            </a:pPr>
            <a:r>
              <a:rPr lang="en-US" sz="1400" b="1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Multilingual Model Cross-Model Profiling </a:t>
            </a:r>
            <a:r>
              <a:rPr lang="en-US" sz="1400" b="1" i="0" u="none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[Done]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8001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 panose="020B0604020202020204"/>
              <a:buAutoNum type="arabicPeriod"/>
            </a:pPr>
            <a:r>
              <a:rPr lang="en-US" sz="1400" b="1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Vision Transformer (Finetune) Batch Size Profiling</a:t>
            </a:r>
            <a:r>
              <a:rPr lang="en-US" sz="1400" b="1" i="0" u="none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[Done]</a:t>
            </a:r>
            <a:endParaRPr sz="1400" b="1" i="0" u="none" strike="noStrike" cap="none">
              <a:solidFill>
                <a:srgbClr val="FF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8001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 panose="020B0604020202020204"/>
              <a:buAutoNum type="arabicPeriod"/>
            </a:pPr>
            <a:r>
              <a:rPr lang="en-US" sz="1400" b="1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Moco Resnet50 (Finetune) Batch Size Profiling</a:t>
            </a:r>
            <a:r>
              <a:rPr lang="en-US" sz="1400" b="1" i="0" u="none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[Done]</a:t>
            </a:r>
            <a:endParaRPr sz="1400" b="1" i="0" u="none" strike="noStrike" cap="none">
              <a:solidFill>
                <a:srgbClr val="FF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35" name="Google Shape;135;p3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sz="10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0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29" name="Google Shape;429;p30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30" name="Google Shape;430;p30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4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Set 3: Cross-Model Profiling 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31" name="Google Shape;431;p30"/>
          <p:cNvSpPr/>
          <p:nvPr/>
        </p:nvSpPr>
        <p:spPr>
          <a:xfrm>
            <a:off x="4937760" y="0"/>
            <a:ext cx="3963600" cy="1581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US" sz="1100" b="0" i="0" u="none" strike="noStrike" cap="none">
                <a:solidFill>
                  <a:srgbClr val="99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Sequence Length:</a:t>
            </a:r>
            <a:r>
              <a:rPr lang="en-US"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1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64</a:t>
            </a:r>
            <a:endParaRPr sz="11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US" sz="1100" b="0" i="0" u="none" strike="noStrike" cap="none">
                <a:solidFill>
                  <a:srgbClr val="99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Batch Size: </a:t>
            </a:r>
            <a:r>
              <a:rPr lang="en-US" sz="11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32</a:t>
            </a:r>
            <a:endParaRPr sz="11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US" sz="1100" b="0" i="0" u="none" strike="noStrike" cap="none">
                <a:solidFill>
                  <a:srgbClr val="99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Device:</a:t>
            </a:r>
            <a:r>
              <a:rPr lang="en-US"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Nvidia A100 and MIG instances</a:t>
            </a:r>
            <a:endParaRPr sz="11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US" sz="1100" b="0" i="0" u="none" strike="noStrike" cap="none">
                <a:solidFill>
                  <a:srgbClr val="98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Task: </a:t>
            </a:r>
            <a:r>
              <a:rPr lang="en-US"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Classification</a:t>
            </a:r>
            <a:endParaRPr sz="11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US" sz="1100" b="0" i="0" u="none" strike="noStrike" cap="none">
                <a:solidFill>
                  <a:srgbClr val="98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Dataset: </a:t>
            </a:r>
            <a:r>
              <a:rPr lang="en-US"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the 1st batch of test set of amazon_reviews_multi</a:t>
            </a:r>
            <a:endParaRPr sz="11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US" sz="1100" b="0" i="0" u="none" strike="noStrike" cap="none">
                <a:solidFill>
                  <a:srgbClr val="98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Experiment setting: </a:t>
            </a:r>
            <a:r>
              <a:rPr lang="en-US"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time fixed, every experiment run for </a:t>
            </a:r>
            <a:r>
              <a:rPr lang="en-US" sz="11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120s</a:t>
            </a:r>
            <a:endParaRPr sz="11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endParaRPr sz="11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32" name="Google Shape;432;p30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sz="10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433" name="Google Shape;433;p30" descr="E:\InferFinetuneBenchmark\pictures\infer\model_compare\models_compare_latency.svgmodels_compare_latency"/>
          <p:cNvPicPr preferRelativeResize="0"/>
          <p:nvPr/>
        </p:nvPicPr>
        <p:blipFill rotWithShape="1"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p:blipFill>
        <p:spPr>
          <a:xfrm>
            <a:off x="168468" y="1302102"/>
            <a:ext cx="4485640" cy="3693160"/>
          </a:xfrm>
          <a:prstGeom prst="rect">
            <a:avLst/>
          </a:prstGeom>
          <a:noFill/>
        </p:spPr>
      </p:pic>
      <p:pic>
        <p:nvPicPr>
          <p:cNvPr id="434" name="Google Shape;434;p30" descr="E:\InferFinetuneBenchmark\pictures\infer\model_compare\models_compare_throughput.svgmodels_compare_throughput"/>
          <p:cNvPicPr preferRelativeResize="0"/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4644807" y="1297490"/>
            <a:ext cx="4485640" cy="369316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41" name="Google Shape;441;p31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42" name="Google Shape;442;p3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4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Set 3: Cross-Model Profiling 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43" name="Google Shape;443;p31"/>
          <p:cNvSpPr/>
          <p:nvPr/>
        </p:nvSpPr>
        <p:spPr>
          <a:xfrm>
            <a:off x="4937760" y="0"/>
            <a:ext cx="3963600" cy="1581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US" sz="1100" b="0" i="0" u="none" strike="noStrike" cap="none">
                <a:solidFill>
                  <a:srgbClr val="99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Sequence Length:</a:t>
            </a:r>
            <a:r>
              <a:rPr lang="en-US"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1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64</a:t>
            </a:r>
            <a:endParaRPr sz="11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US" sz="1100" b="0" i="0" u="none" strike="noStrike" cap="none">
                <a:solidFill>
                  <a:srgbClr val="99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Batch Size: </a:t>
            </a:r>
            <a:r>
              <a:rPr lang="en-US" sz="11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32</a:t>
            </a:r>
            <a:endParaRPr sz="11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US" sz="1100" b="0" i="0" u="none" strike="noStrike" cap="none">
                <a:solidFill>
                  <a:srgbClr val="99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Device:</a:t>
            </a:r>
            <a:r>
              <a:rPr lang="en-US"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Nvidia A100 and MIG instances</a:t>
            </a:r>
            <a:endParaRPr sz="11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US" sz="1100" b="0" i="0" u="none" strike="noStrike" cap="none">
                <a:solidFill>
                  <a:srgbClr val="98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Task: </a:t>
            </a:r>
            <a:r>
              <a:rPr lang="en-US"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Classification</a:t>
            </a:r>
            <a:endParaRPr sz="11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US" sz="1100" b="0" i="0" u="none" strike="noStrike" cap="none">
                <a:solidFill>
                  <a:srgbClr val="98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Dataset: </a:t>
            </a:r>
            <a:r>
              <a:rPr lang="en-US"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the 1st batch of test set of amazon_reviews_multi</a:t>
            </a:r>
            <a:endParaRPr sz="11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US" sz="1100" b="0" i="0" u="none" strike="noStrike" cap="none">
                <a:solidFill>
                  <a:srgbClr val="98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Experiment setting: </a:t>
            </a:r>
            <a:r>
              <a:rPr lang="en-US"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time fixed, every experiment run for </a:t>
            </a:r>
            <a:r>
              <a:rPr lang="en-US" sz="11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120s</a:t>
            </a:r>
            <a:endParaRPr sz="11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endParaRPr sz="11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44" name="Google Shape;444;p31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sz="10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445" name="Google Shape;445;p31" descr="E:\InferFinetuneBenchmark\pictures\infer\model_compare\models_compare_gract.svgmodels_compare_gract"/>
          <p:cNvPicPr preferRelativeResize="0"/>
          <p:nvPr/>
        </p:nvPicPr>
        <p:blipFill rotWithShape="1"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p:blipFill>
        <p:spPr>
          <a:xfrm>
            <a:off x="168468" y="1302102"/>
            <a:ext cx="4485640" cy="3693160"/>
          </a:xfrm>
          <a:prstGeom prst="rect">
            <a:avLst/>
          </a:prstGeom>
          <a:noFill/>
        </p:spPr>
      </p:pic>
      <p:pic>
        <p:nvPicPr>
          <p:cNvPr id="446" name="Google Shape;446;p31" descr="E:\InferFinetuneBenchmark\pictures\infer\model_compare\models_compare_fbusd.svgmodels_compare_fbusd"/>
          <p:cNvPicPr preferRelativeResize="0"/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4644807" y="1297490"/>
            <a:ext cx="4485640" cy="369316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2"/>
          <p:cNvSpPr txBox="1"/>
          <p:nvPr/>
        </p:nvSpPr>
        <p:spPr>
          <a:xfrm>
            <a:off x="1112209" y="2019145"/>
            <a:ext cx="7139784" cy="1176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20204"/>
              <a:buNone/>
            </a:pPr>
            <a:r>
              <a:rPr lang="en-US" sz="3200" b="1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Set 4: Vision Transformer (Finetune) Batch Size Profiling</a:t>
            </a:r>
            <a:endParaRPr sz="3200" b="1" i="0" u="none" strike="noStrike" cap="none">
              <a:solidFill>
                <a:srgbClr val="595959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3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57" name="Google Shape;457;p33"/>
          <p:cNvSpPr txBox="1"/>
          <p:nvPr/>
        </p:nvSpPr>
        <p:spPr>
          <a:xfrm>
            <a:off x="311760" y="1182218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58" name="Google Shape;458;p33"/>
          <p:cNvSpPr txBox="1"/>
          <p:nvPr/>
        </p:nvSpPr>
        <p:spPr>
          <a:xfrm>
            <a:off x="0" y="24642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4000" lnSpcReduction="1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/>
              <a:buNone/>
            </a:pPr>
            <a:r>
              <a:rPr lang="en-US" sz="28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Set 4: ViT</a:t>
            </a:r>
            <a:r>
              <a:rPr lang="en-US" sz="2800" b="1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28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Batch Size Profiling</a:t>
            </a:r>
            <a:endParaRPr sz="28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59" name="Google Shape;459;p33"/>
          <p:cNvSpPr/>
          <p:nvPr/>
        </p:nvSpPr>
        <p:spPr>
          <a:xfrm>
            <a:off x="4937760" y="0"/>
            <a:ext cx="3963600" cy="1873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US" sz="1100" b="0" i="0" u="none" strike="noStrike" cap="none">
                <a:solidFill>
                  <a:srgbClr val="99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Model: </a:t>
            </a:r>
            <a:r>
              <a:rPr lang="en-US"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VIT_B_16</a:t>
            </a:r>
            <a:endParaRPr sz="11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US" sz="1100" b="0" i="0" u="none" strike="noStrike" cap="none">
                <a:solidFill>
                  <a:srgbClr val="99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Batch Size: </a:t>
            </a:r>
            <a:r>
              <a:rPr lang="en-US" sz="11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[8, 16, 32, 64, 128]</a:t>
            </a:r>
            <a:endParaRPr sz="1100" b="1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US" sz="1100" b="0" i="0" u="none" strike="noStrike" cap="none">
                <a:solidFill>
                  <a:srgbClr val="99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Device:</a:t>
            </a:r>
            <a:r>
              <a:rPr lang="en-US"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Nvidia A100 and MIG instances</a:t>
            </a:r>
            <a:endParaRPr sz="11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US" sz="1100" b="0" i="0" u="none" strike="noStrike" cap="none">
                <a:solidFill>
                  <a:srgbClr val="98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Task: </a:t>
            </a:r>
            <a:r>
              <a:rPr lang="en-US"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Scene Recognition</a:t>
            </a:r>
            <a:endParaRPr sz="11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US" sz="1100" b="0" i="0" u="none" strike="noStrike" cap="none">
                <a:solidFill>
                  <a:srgbClr val="98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Dataset: </a:t>
            </a:r>
            <a:r>
              <a:rPr lang="en-US"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place365</a:t>
            </a:r>
            <a:endParaRPr sz="11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US" sz="1100" b="0" i="0" u="none" strike="noStrike" cap="none">
                <a:solidFill>
                  <a:srgbClr val="98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Freeze: </a:t>
            </a:r>
            <a:r>
              <a:rPr lang="en-US" sz="11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False</a:t>
            </a:r>
            <a:endParaRPr sz="11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US" sz="1100" b="0" i="0" u="none" strike="noStrike" cap="none">
                <a:solidFill>
                  <a:srgbClr val="98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Warmup: </a:t>
            </a:r>
            <a:r>
              <a:rPr lang="en-US" sz="11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100 batch iteration</a:t>
            </a:r>
            <a:endParaRPr sz="11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US" sz="1100" b="0" i="0" u="none" strike="noStrike" cap="none">
                <a:solidFill>
                  <a:srgbClr val="98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Experiment setting: </a:t>
            </a:r>
            <a:r>
              <a:rPr lang="en-US"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time fixed, every experiment run for </a:t>
            </a:r>
            <a:r>
              <a:rPr lang="en-US" sz="11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120s</a:t>
            </a:r>
            <a:endParaRPr sz="11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endParaRPr sz="11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endParaRPr sz="11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60" name="Google Shape;460;p33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sz="10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461" name="Google Shape;461;p33" descr="E:\InferFinetuneBenchmark\pictures\finetune\vit\vitb16_throughput_bsz_compare.svgvitb16_throughput_bsz_compare"/>
          <p:cNvPicPr preferRelativeResize="0"/>
          <p:nvPr/>
        </p:nvPicPr>
        <p:blipFill rotWithShape="1"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p:blipFill>
        <p:spPr>
          <a:xfrm>
            <a:off x="4685180" y="1460605"/>
            <a:ext cx="4462145" cy="3674110"/>
          </a:xfrm>
          <a:prstGeom prst="rect">
            <a:avLst/>
          </a:prstGeom>
          <a:noFill/>
        </p:spPr>
      </p:pic>
      <p:pic>
        <p:nvPicPr>
          <p:cNvPr id="462" name="Google Shape;462;p33" descr="E:\InferFinetuneBenchmark\pictures\finetune\vit\vitb16_latency_bsz_compare.svgvitb16_latency_bsz_compare"/>
          <p:cNvPicPr preferRelativeResize="0"/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0371" y="1441608"/>
            <a:ext cx="4485640" cy="369316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34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68" name="Google Shape;468;p34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69" name="Google Shape;469;p34"/>
          <p:cNvSpPr txBox="1"/>
          <p:nvPr/>
        </p:nvSpPr>
        <p:spPr>
          <a:xfrm>
            <a:off x="0" y="311269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4000" lnSpcReduction="1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/>
              <a:buNone/>
            </a:pPr>
            <a:r>
              <a:rPr lang="en-US" sz="28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Set 4: ViT Batch Size Profiling</a:t>
            </a:r>
            <a:endParaRPr sz="28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70" name="Google Shape;470;p34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sz="10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471" name="Google Shape;471;p34" descr="E:\InferFinetuneBenchmark\pictures\finetune\vit\vitb16_gract_bsz_compare.svgvitb16_gract_bsz_compare"/>
          <p:cNvPicPr preferRelativeResize="0"/>
          <p:nvPr/>
        </p:nvPicPr>
        <p:blipFill rotWithShape="1"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p:blipFill>
        <p:spPr>
          <a:xfrm>
            <a:off x="242935" y="1443464"/>
            <a:ext cx="4371975" cy="3599815"/>
          </a:xfrm>
          <a:prstGeom prst="rect">
            <a:avLst/>
          </a:prstGeom>
          <a:noFill/>
        </p:spPr>
      </p:pic>
      <p:sp>
        <p:nvSpPr>
          <p:cNvPr id="472" name="Google Shape;472;p34"/>
          <p:cNvSpPr txBox="1"/>
          <p:nvPr/>
        </p:nvSpPr>
        <p:spPr>
          <a:xfrm>
            <a:off x="4892040" y="12693"/>
            <a:ext cx="4626116" cy="1613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US" sz="1100" b="0" i="0" u="none" strike="noStrike" cap="none">
                <a:solidFill>
                  <a:srgbClr val="99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Model: </a:t>
            </a:r>
            <a:r>
              <a:rPr lang="en-US"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VIT_B_16</a:t>
            </a:r>
            <a:endParaRPr sz="11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US" sz="1100" b="0" i="0" u="none" strike="noStrike" cap="none">
                <a:solidFill>
                  <a:srgbClr val="99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Batch Size: </a:t>
            </a:r>
            <a:r>
              <a:rPr lang="en-US" sz="11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[8, 16, 32, 64, 128]</a:t>
            </a:r>
            <a:endParaRPr sz="1100" b="1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US" sz="1100" b="0" i="0" u="none" strike="noStrike" cap="none">
                <a:solidFill>
                  <a:srgbClr val="99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Device:</a:t>
            </a:r>
            <a:r>
              <a:rPr lang="en-US"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Nvidia A100 and MIG instances</a:t>
            </a:r>
            <a:endParaRPr sz="11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US" sz="1100" b="0" i="0" u="none" strike="noStrike" cap="none">
                <a:solidFill>
                  <a:srgbClr val="98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Task: </a:t>
            </a:r>
            <a:r>
              <a:rPr lang="en-US"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Scene Recognition</a:t>
            </a:r>
            <a:endParaRPr sz="11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US" sz="1100" b="0" i="0" u="none" strike="noStrike" cap="none">
                <a:solidFill>
                  <a:srgbClr val="98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Dataset: </a:t>
            </a:r>
            <a:r>
              <a:rPr lang="en-US"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place365</a:t>
            </a:r>
            <a:endParaRPr sz="11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US" sz="1100" b="0" i="0" u="none" strike="noStrike" cap="none">
                <a:solidFill>
                  <a:srgbClr val="98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Freeze: </a:t>
            </a:r>
            <a:r>
              <a:rPr lang="en-US" sz="11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False</a:t>
            </a:r>
            <a:endParaRPr sz="11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US" sz="1100" b="0" i="0" u="none" strike="noStrike" cap="none">
                <a:solidFill>
                  <a:srgbClr val="98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Warmup: </a:t>
            </a:r>
            <a:r>
              <a:rPr lang="en-US" sz="11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100 batch iteration</a:t>
            </a:r>
            <a:endParaRPr sz="11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US" sz="1100" b="0" i="0" u="none" strike="noStrike" cap="none">
                <a:solidFill>
                  <a:srgbClr val="98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Experiment setting: </a:t>
            </a:r>
            <a:r>
              <a:rPr lang="en-US"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time fixed, every experiment run for </a:t>
            </a:r>
            <a:r>
              <a:rPr lang="en-US" sz="11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120s</a:t>
            </a:r>
            <a:endParaRPr sz="11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endParaRPr sz="11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473" name="Google Shape;473;p34" descr="E:\InferFinetuneBenchmark\pictures\finetune\vit\vitb16_fbusd_bsz_compare.svgvitb16_fbusd_bsz_compare"/>
          <p:cNvPicPr preferRelativeResize="0"/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4615313" y="1443759"/>
            <a:ext cx="4262120" cy="350901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35"/>
          <p:cNvSpPr txBox="1"/>
          <p:nvPr/>
        </p:nvSpPr>
        <p:spPr>
          <a:xfrm>
            <a:off x="1112209" y="2019145"/>
            <a:ext cx="7139784" cy="1222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20204"/>
              <a:buNone/>
            </a:pPr>
            <a:r>
              <a:rPr lang="en-US" sz="3200" b="1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Set 4: MoCo v2 (Finetune) </a:t>
            </a:r>
            <a:endParaRPr sz="3200" b="1" i="0" u="none" strike="noStrike" cap="none">
              <a:solidFill>
                <a:srgbClr val="595959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20204"/>
              <a:buNone/>
            </a:pPr>
            <a:r>
              <a:rPr lang="en-US" sz="3200" b="1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Batch Size Profiling</a:t>
            </a:r>
            <a:endParaRPr sz="3200" b="1" i="0" u="none" strike="noStrike" cap="none">
              <a:solidFill>
                <a:srgbClr val="595959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36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84" name="Google Shape;484;p36"/>
          <p:cNvSpPr txBox="1"/>
          <p:nvPr/>
        </p:nvSpPr>
        <p:spPr>
          <a:xfrm>
            <a:off x="311125" y="1131405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85" name="Google Shape;485;p36"/>
          <p:cNvSpPr txBox="1"/>
          <p:nvPr/>
        </p:nvSpPr>
        <p:spPr>
          <a:xfrm>
            <a:off x="0" y="311269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4000" lnSpcReduction="1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/>
              <a:buNone/>
            </a:pPr>
            <a:r>
              <a:rPr lang="en-US" sz="28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Set 4: MoCo Batch Size Profiling</a:t>
            </a:r>
            <a:endParaRPr sz="28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86" name="Google Shape;486;p36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sz="10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87" name="Google Shape;487;p36"/>
          <p:cNvSpPr txBox="1"/>
          <p:nvPr/>
        </p:nvSpPr>
        <p:spPr>
          <a:xfrm>
            <a:off x="5292090" y="-7"/>
            <a:ext cx="4626116" cy="1613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US" sz="1100" b="0" i="0" u="none" strike="noStrike" cap="none">
                <a:solidFill>
                  <a:srgbClr val="99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Model: </a:t>
            </a:r>
            <a:r>
              <a:rPr lang="en-US"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resnet50(MoCov2)</a:t>
            </a:r>
            <a:endParaRPr sz="11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US" sz="1100" b="0" i="0" u="none" strike="noStrike" cap="none">
                <a:solidFill>
                  <a:srgbClr val="99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Batch Size: </a:t>
            </a:r>
            <a:r>
              <a:rPr lang="en-US" sz="11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[8, 16, 32, 64, 128]</a:t>
            </a:r>
            <a:endParaRPr sz="1100" b="1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US" sz="1100" b="0" i="0" u="none" strike="noStrike" cap="none">
                <a:solidFill>
                  <a:srgbClr val="99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Device:</a:t>
            </a:r>
            <a:r>
              <a:rPr lang="en-US"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Nvidia A100 and MIG instances</a:t>
            </a:r>
            <a:endParaRPr sz="11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US" sz="1100" b="0" i="0" u="none" strike="noStrike" cap="none">
                <a:solidFill>
                  <a:srgbClr val="98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Task: </a:t>
            </a:r>
            <a:r>
              <a:rPr lang="en-US"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Scene Recognition</a:t>
            </a:r>
            <a:endParaRPr sz="11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US" sz="1100" b="0" i="0" u="none" strike="noStrike" cap="none">
                <a:solidFill>
                  <a:srgbClr val="98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Dataset: </a:t>
            </a:r>
            <a:r>
              <a:rPr lang="en-US"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place365</a:t>
            </a:r>
            <a:endParaRPr sz="11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US" sz="1100" b="0" i="0" u="none" strike="noStrike" cap="none">
                <a:solidFill>
                  <a:srgbClr val="98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Freeze: </a:t>
            </a:r>
            <a:r>
              <a:rPr lang="en-US" sz="11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False</a:t>
            </a:r>
            <a:endParaRPr sz="11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US" sz="1100" b="0" i="0" u="none" strike="noStrike" cap="none">
                <a:solidFill>
                  <a:srgbClr val="98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Warmup: </a:t>
            </a:r>
            <a:r>
              <a:rPr lang="en-US" sz="11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100 batch iteration</a:t>
            </a:r>
            <a:endParaRPr sz="11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US" sz="1100" b="0" i="0" u="none" strike="noStrike" cap="none">
                <a:solidFill>
                  <a:srgbClr val="98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Experiment setting: </a:t>
            </a:r>
            <a:r>
              <a:rPr lang="en-US"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time fixed, every experiment run for </a:t>
            </a:r>
            <a:r>
              <a:rPr lang="en-US" sz="11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120s</a:t>
            </a:r>
            <a:endParaRPr sz="11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endParaRPr sz="11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488" name="Google Shape;488;p36" descr="E:\InferFinetuneBenchmark\pictures\finetune\moco\mocov2_resnet50_latency_bsz_compare.svgmocov2_resnet50_latency_bsz_compare"/>
          <p:cNvPicPr preferRelativeResize="0"/>
          <p:nvPr/>
        </p:nvPicPr>
        <p:blipFill rotWithShape="1"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p:blipFill>
        <p:spPr>
          <a:xfrm>
            <a:off x="107315" y="1519555"/>
            <a:ext cx="4399915" cy="3622675"/>
          </a:xfrm>
          <a:prstGeom prst="rect">
            <a:avLst/>
          </a:prstGeom>
          <a:noFill/>
        </p:spPr>
      </p:pic>
      <p:pic>
        <p:nvPicPr>
          <p:cNvPr id="489" name="Google Shape;489;p36" descr="E:\InferFinetuneBenchmark\pictures\finetune\moco\mocov2_resnet50_throughput_bsz_compare.svgmocov2_resnet50_throughput_bsz_compare"/>
          <p:cNvPicPr preferRelativeResize="0"/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4716780" y="1519555"/>
            <a:ext cx="4378325" cy="360489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7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95" name="Google Shape;495;p37"/>
          <p:cNvSpPr txBox="1"/>
          <p:nvPr/>
        </p:nvSpPr>
        <p:spPr>
          <a:xfrm>
            <a:off x="311125" y="1131405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96" name="Google Shape;496;p37"/>
          <p:cNvSpPr txBox="1"/>
          <p:nvPr/>
        </p:nvSpPr>
        <p:spPr>
          <a:xfrm>
            <a:off x="0" y="311269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4000" lnSpcReduction="1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/>
              <a:buNone/>
            </a:pPr>
            <a:r>
              <a:rPr lang="en-US" sz="28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Set 4: MoCo Batch Size Profiling</a:t>
            </a:r>
            <a:endParaRPr sz="28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97" name="Google Shape;497;p37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sz="10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98" name="Google Shape;498;p37"/>
          <p:cNvSpPr txBox="1"/>
          <p:nvPr/>
        </p:nvSpPr>
        <p:spPr>
          <a:xfrm>
            <a:off x="5292090" y="-7"/>
            <a:ext cx="4626116" cy="1613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US" sz="1100" b="0" i="0" u="none" strike="noStrike" cap="none">
                <a:solidFill>
                  <a:srgbClr val="99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Model: </a:t>
            </a:r>
            <a:r>
              <a:rPr lang="en-US"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resnet50(MoCov2)</a:t>
            </a:r>
            <a:endParaRPr sz="11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US" sz="1100" b="0" i="0" u="none" strike="noStrike" cap="none">
                <a:solidFill>
                  <a:srgbClr val="99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Batch Size: </a:t>
            </a:r>
            <a:r>
              <a:rPr lang="en-US" sz="11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[8, 16, 32, 64, 128]</a:t>
            </a:r>
            <a:endParaRPr sz="1100" b="1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US" sz="1100" b="0" i="0" u="none" strike="noStrike" cap="none">
                <a:solidFill>
                  <a:srgbClr val="99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Device:</a:t>
            </a:r>
            <a:r>
              <a:rPr lang="en-US"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Nvidia A100 and MIG instances</a:t>
            </a:r>
            <a:endParaRPr sz="11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US" sz="1100" b="0" i="0" u="none" strike="noStrike" cap="none">
                <a:solidFill>
                  <a:srgbClr val="98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Task: </a:t>
            </a:r>
            <a:r>
              <a:rPr lang="en-US"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Scene Recognition</a:t>
            </a:r>
            <a:endParaRPr sz="11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US" sz="1100" b="0" i="0" u="none" strike="noStrike" cap="none">
                <a:solidFill>
                  <a:srgbClr val="98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Dataset: </a:t>
            </a:r>
            <a:r>
              <a:rPr lang="en-US"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place365</a:t>
            </a:r>
            <a:endParaRPr sz="11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US" sz="1100" b="0" i="0" u="none" strike="noStrike" cap="none">
                <a:solidFill>
                  <a:srgbClr val="98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Freeze: </a:t>
            </a:r>
            <a:r>
              <a:rPr lang="en-US" sz="11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False</a:t>
            </a:r>
            <a:endParaRPr sz="11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US" sz="1100" b="0" i="0" u="none" strike="noStrike" cap="none">
                <a:solidFill>
                  <a:srgbClr val="98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Warmup: </a:t>
            </a:r>
            <a:r>
              <a:rPr lang="en-US" sz="11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100 batch iteration</a:t>
            </a:r>
            <a:endParaRPr sz="11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US" sz="1100" b="0" i="0" u="none" strike="noStrike" cap="none">
                <a:solidFill>
                  <a:srgbClr val="98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Experiment setting: </a:t>
            </a:r>
            <a:r>
              <a:rPr lang="en-US"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time fixed, every experiment run for </a:t>
            </a:r>
            <a:r>
              <a:rPr lang="en-US" sz="11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120s</a:t>
            </a:r>
            <a:endParaRPr sz="11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endParaRPr sz="11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499" name="Google Shape;499;p37" descr="E:\InferFinetuneBenchmark\pictures\finetune\moco\mocov2_resnet50_gract_bsz_compare.svgmocov2_resnet50_gract_bsz_compare"/>
          <p:cNvPicPr preferRelativeResize="0"/>
          <p:nvPr/>
        </p:nvPicPr>
        <p:blipFill rotWithShape="1"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p:blipFill>
        <p:spPr>
          <a:xfrm>
            <a:off x="107315" y="1613853"/>
            <a:ext cx="4212590" cy="3468370"/>
          </a:xfrm>
          <a:prstGeom prst="rect">
            <a:avLst/>
          </a:prstGeom>
          <a:noFill/>
        </p:spPr>
      </p:pic>
      <p:pic>
        <p:nvPicPr>
          <p:cNvPr id="500" name="Google Shape;500;p37" descr="E:\InferFinetuneBenchmark\pictures\finetune\moco\mocov2_resnet50_fbusd_bsz_compare.svgmocov2_resnet50_fbusd_bsz_compare"/>
          <p:cNvPicPr preferRelativeResize="0"/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4716145" y="1613853"/>
            <a:ext cx="4235450" cy="348742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000" lnSpcReduction="1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/>
              <a:buNone/>
            </a:pPr>
            <a:r>
              <a:rPr lang="en-US" sz="27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MIG Profiling</a:t>
            </a:r>
            <a:endParaRPr sz="2700" b="1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1" name="Google Shape;141;p4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sz="10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42" name="Google Shape;142;p4"/>
          <p:cNvSpPr txBox="1"/>
          <p:nvPr/>
        </p:nvSpPr>
        <p:spPr>
          <a:xfrm>
            <a:off x="152400" y="3547625"/>
            <a:ext cx="9393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We set the experiments in </a:t>
            </a:r>
            <a:r>
              <a:rPr lang="en-US" sz="18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7g.40gb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, </a:t>
            </a:r>
            <a:r>
              <a:rPr lang="en-US" sz="18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3g.20gb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, </a:t>
            </a:r>
            <a:r>
              <a:rPr lang="en-US" sz="18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2g.10gb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and </a:t>
            </a:r>
            <a:r>
              <a:rPr lang="en-US" sz="18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1g.5gb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mig profiles.</a:t>
            </a: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43" name="Google Shape;143;p4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52400" y="1169760"/>
            <a:ext cx="8839198" cy="21848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"/>
          <p:cNvSpPr txBox="1"/>
          <p:nvPr/>
        </p:nvSpPr>
        <p:spPr>
          <a:xfrm>
            <a:off x="365760" y="4844454"/>
            <a:ext cx="8587896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</a:pPr>
            <a:r>
              <a:rPr lang="en-US" sz="1000" b="0" i="0" u="sng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  <a:hlinkClick r:id="rId1"/>
              </a:rPr>
              <a:t>https://docs.nvidia.com/datacenter/dcgm/latest/dcgm-user-guide/feature-overview.html#profiling-metrics</a:t>
            </a:r>
            <a:endParaRPr sz="10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9" name="Google Shape;149;p5"/>
          <p:cNvSpPr txBox="1"/>
          <p:nvPr/>
        </p:nvSpPr>
        <p:spPr>
          <a:xfrm>
            <a:off x="427342" y="376603"/>
            <a:ext cx="45720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/>
              <a:buNone/>
            </a:pPr>
            <a:r>
              <a:rPr lang="en-US" sz="28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Metric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0" name="Google Shape;150;p5"/>
          <p:cNvSpPr txBox="1"/>
          <p:nvPr/>
        </p:nvSpPr>
        <p:spPr>
          <a:xfrm>
            <a:off x="500121" y="1245210"/>
            <a:ext cx="5639422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AutoNum type="arabicPeriod"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Latency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AutoNum type="arabicPeriod"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Throughput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AutoNum type="arabicPeriod"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Graphics Engine Activity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AutoNum type="arabicPeriod"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(Frame Buffer)Memory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1" name="Google Shape;151;p5"/>
          <p:cNvSpPr txBox="1"/>
          <p:nvPr/>
        </p:nvSpPr>
        <p:spPr>
          <a:xfrm>
            <a:off x="82110" y="2608839"/>
            <a:ext cx="8662500" cy="13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Graphics Engine Activity: 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The fraction of time any portion of the graphics or compute engines were active. The graphics engine is active if a graphics/compute context is bound and the graphics/compute pipe is busy.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(Frame Buffer)Memory: </a:t>
            </a:r>
            <a:r>
              <a:rPr lang="en-US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Total frame buffer used in MB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6"/>
          <p:cNvSpPr txBox="1"/>
          <p:nvPr/>
        </p:nvSpPr>
        <p:spPr>
          <a:xfrm>
            <a:off x="1575007" y="740476"/>
            <a:ext cx="5536308" cy="34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20204"/>
              <a:buNone/>
            </a:pPr>
            <a:r>
              <a:rPr lang="en-US" sz="3200" b="1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Set 1: Multilingual Model Batch Size Profiling</a:t>
            </a:r>
            <a:endParaRPr sz="32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7" name="Google Shape;157;p6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sz="10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58" name="Google Shape;158;p6"/>
          <p:cNvSpPr txBox="1"/>
          <p:nvPr/>
        </p:nvSpPr>
        <p:spPr>
          <a:xfrm>
            <a:off x="1964896" y="3117466"/>
            <a:ext cx="6366776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1.1 bert-base-multilingual-cased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1.2  distiluse-base-multilingual-cased-v1</a:t>
            </a: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1.3  distiluse-base-multilingual-cased-v2</a:t>
            </a: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1.4  paraphrase-multilingual-MiniLM-L12-v2</a:t>
            </a: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1.5  paraphrase-multilingual-mpnet-base-v2</a:t>
            </a: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7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000" lnSpcReduction="1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/>
              <a:buNone/>
            </a:pPr>
            <a:r>
              <a:rPr lang="en-US" sz="28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Models</a:t>
            </a:r>
            <a:endParaRPr sz="28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4" name="Google Shape;164;p7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 panose="020B0604020202020204"/>
              <a:buAutoNum type="arabicPeriod"/>
            </a:pPr>
            <a:r>
              <a:rPr lang="en-US" sz="1800" b="0" i="0" u="sng" strike="noStrike" cap="none">
                <a:solidFill>
                  <a:srgbClr val="0097A7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  <a:hlinkClick r:id="rId1"/>
              </a:rPr>
              <a:t>bert-base-multilingual-cased</a:t>
            </a:r>
            <a:endParaRPr sz="18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marR="0" lvl="0" indent="-34861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 panose="020B0604020202020204"/>
              <a:buAutoNum type="arabicPeriod"/>
            </a:pPr>
            <a:r>
              <a:rPr lang="en-US" sz="1800" b="0" i="0" u="none" strike="noStrike" cap="none">
                <a:solidFill>
                  <a:srgbClr val="374151"/>
                </a:solidFill>
                <a:highlight>
                  <a:srgbClr val="FFFFFF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sentence-transformers</a:t>
            </a:r>
            <a:endParaRPr sz="18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800"/>
              <a:buFont typeface="Arial" panose="020B0604020202020204"/>
              <a:buAutoNum type="alphaLcPeriod"/>
            </a:pPr>
            <a:r>
              <a:rPr lang="en-US" sz="1800" b="0" i="0" u="sng" strike="noStrike" cap="none">
                <a:solidFill>
                  <a:srgbClr val="0097A7"/>
                </a:solidFill>
                <a:highlight>
                  <a:srgbClr val="FFFFFF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  <a:hlinkClick r:id="rId2"/>
              </a:rPr>
              <a:t>distiluse-base-multilingual-cased-v1</a:t>
            </a:r>
            <a:endParaRPr sz="18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800"/>
              <a:buFont typeface="Arial" panose="020B0604020202020204"/>
              <a:buAutoNum type="alphaLcPeriod"/>
            </a:pPr>
            <a:r>
              <a:rPr lang="en-US" sz="1800" b="0" i="0" u="sng" strike="noStrike" cap="none">
                <a:solidFill>
                  <a:srgbClr val="0097A7"/>
                </a:solidFill>
                <a:highlight>
                  <a:srgbClr val="FFFFFF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  <a:hlinkClick r:id="rId3"/>
              </a:rPr>
              <a:t>distiluse-base-multilingual-cased-v2</a:t>
            </a:r>
            <a:endParaRPr sz="18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800"/>
              <a:buFont typeface="Arial" panose="020B0604020202020204"/>
              <a:buAutoNum type="alphaLcPeriod"/>
            </a:pPr>
            <a:r>
              <a:rPr lang="en-US" sz="1800" b="0" i="0" u="sng" strike="noStrike" cap="none">
                <a:solidFill>
                  <a:srgbClr val="0097A7"/>
                </a:solidFill>
                <a:highlight>
                  <a:srgbClr val="FFFFFF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  <a:hlinkClick r:id="rId4"/>
              </a:rPr>
              <a:t>paraphrase-multilingual-MiniLM-L12-v2</a:t>
            </a:r>
            <a:endParaRPr sz="18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800"/>
              <a:buFont typeface="Arial" panose="020B0604020202020204"/>
              <a:buAutoNum type="alphaLcPeriod"/>
            </a:pPr>
            <a:r>
              <a:rPr lang="en-US" sz="1800" b="0" i="0" u="sng" strike="noStrike" cap="none">
                <a:solidFill>
                  <a:srgbClr val="0097A7"/>
                </a:solidFill>
                <a:highlight>
                  <a:srgbClr val="FFFFFF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  <a:hlinkClick r:id="rId5"/>
              </a:rPr>
              <a:t>paraphrase-multilingual-mpnet-base-v2</a:t>
            </a:r>
            <a:endParaRPr sz="18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5" name="Google Shape;165;p7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sz="10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166" name="Google Shape;166;p7"/>
          <p:cNvPicPr preferRelativeResize="0"/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413640" y="3282480"/>
            <a:ext cx="7621560" cy="138024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2" name="Google Shape;172;p8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3" name="Google Shape;173;p8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4000" lnSpcReduction="1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/>
              <a:buNone/>
            </a:pPr>
            <a:r>
              <a:rPr lang="en-US" sz="28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Set 1: Batch Size Profiling</a:t>
            </a:r>
            <a:endParaRPr sz="28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4" name="Google Shape;174;p8"/>
          <p:cNvSpPr/>
          <p:nvPr/>
        </p:nvSpPr>
        <p:spPr>
          <a:xfrm>
            <a:off x="381240" y="1072440"/>
            <a:ext cx="4677120" cy="396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0" i="0" u="none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1.1  bert-base-multilingual-cased</a:t>
            </a:r>
            <a:endParaRPr sz="1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5" name="Google Shape;175;p8"/>
          <p:cNvSpPr/>
          <p:nvPr/>
        </p:nvSpPr>
        <p:spPr>
          <a:xfrm>
            <a:off x="4937760" y="0"/>
            <a:ext cx="3963600" cy="1535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US" sz="1100" b="0" i="0" u="none" strike="noStrike" cap="none">
                <a:solidFill>
                  <a:srgbClr val="99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Model:</a:t>
            </a:r>
            <a:r>
              <a:rPr lang="en-US"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bert-base-multilingual-cased</a:t>
            </a:r>
            <a:endParaRPr sz="11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US" sz="1100" b="0" i="0" u="none" strike="noStrike" cap="none">
                <a:solidFill>
                  <a:srgbClr val="99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Sequence Length:</a:t>
            </a:r>
            <a:r>
              <a:rPr lang="en-US"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1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64</a:t>
            </a:r>
            <a:endParaRPr sz="11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US" sz="1100" b="0" i="0" u="none" strike="noStrike" cap="none">
                <a:solidFill>
                  <a:srgbClr val="99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Batch Size: </a:t>
            </a:r>
            <a:r>
              <a:rPr lang="en-US" sz="11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[1, 2, 4, 8, 16, 32, 64, 128, 256]</a:t>
            </a:r>
            <a:endParaRPr sz="1100" b="1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US" sz="1100" b="0" i="0" u="none" strike="noStrike" cap="none">
                <a:solidFill>
                  <a:srgbClr val="99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Device:</a:t>
            </a:r>
            <a:r>
              <a:rPr lang="en-US"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Nvidia A100 and MIG instances</a:t>
            </a:r>
            <a:endParaRPr sz="11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US" sz="1100" b="0" i="0" u="none" strike="noStrike" cap="none">
                <a:solidFill>
                  <a:srgbClr val="98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Task: </a:t>
            </a:r>
            <a:r>
              <a:rPr lang="en-US"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Classification</a:t>
            </a:r>
            <a:endParaRPr sz="11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US" sz="1100" b="0" i="0" u="none" strike="noStrike" cap="none">
                <a:solidFill>
                  <a:srgbClr val="98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Dataset: </a:t>
            </a:r>
            <a:r>
              <a:rPr lang="en-US"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the 1st batch of test set of amazon_reviews_multi</a:t>
            </a:r>
            <a:endParaRPr sz="11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US" sz="1100" b="0" i="0" u="none" strike="noStrike" cap="none">
                <a:solidFill>
                  <a:srgbClr val="98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experiment setting: </a:t>
            </a:r>
            <a:r>
              <a:rPr lang="en-US"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time fixed, every experiment run for </a:t>
            </a:r>
            <a:r>
              <a:rPr lang="en-US" sz="11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120s </a:t>
            </a:r>
            <a:endParaRPr sz="11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endParaRPr sz="11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6" name="Google Shape;176;p8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sz="10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177" name="Google Shape;177;p8" descr="E:\InferFinetuneBenchmark\pictures\infer\bert-base\bert-base_throughput_bsz_compare.svgbert-base_throughput_bsz_compare"/>
          <p:cNvPicPr preferRelativeResize="0"/>
          <p:nvPr/>
        </p:nvPicPr>
        <p:blipFill rotWithShape="1"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p:blipFill>
        <p:spPr>
          <a:xfrm>
            <a:off x="4685181" y="1460605"/>
            <a:ext cx="4462145" cy="3674110"/>
          </a:xfrm>
          <a:prstGeom prst="rect">
            <a:avLst/>
          </a:prstGeom>
          <a:noFill/>
        </p:spPr>
      </p:pic>
      <p:pic>
        <p:nvPicPr>
          <p:cNvPr id="178" name="Google Shape;178;p8" descr="E:\InferFinetuneBenchmark\pictures\infer\bert-base\bert-base_latency_bsz_compare.svgbert-base_latency_bsz_compare"/>
          <p:cNvPicPr preferRelativeResize="0"/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0371" y="1441608"/>
            <a:ext cx="4485640" cy="369316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9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5" name="Google Shape;185;p9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6" name="Google Shape;186;p9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4000" lnSpcReduction="1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/>
              <a:buNone/>
            </a:pPr>
            <a:r>
              <a:rPr lang="en-US" sz="28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Set 1: Batch Size Profiling</a:t>
            </a:r>
            <a:endParaRPr sz="28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7" name="Google Shape;187;p9"/>
          <p:cNvSpPr/>
          <p:nvPr/>
        </p:nvSpPr>
        <p:spPr>
          <a:xfrm>
            <a:off x="381240" y="1072440"/>
            <a:ext cx="4677120" cy="396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0" i="0" u="none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1.1  bert-base-multilingual-cased</a:t>
            </a:r>
            <a:endParaRPr sz="1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8" name="Google Shape;188;p9"/>
          <p:cNvSpPr/>
          <p:nvPr/>
        </p:nvSpPr>
        <p:spPr>
          <a:xfrm>
            <a:off x="4937760" y="0"/>
            <a:ext cx="3963600" cy="1535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US" sz="1100" b="0" i="0" u="none" strike="noStrike" cap="none">
                <a:solidFill>
                  <a:srgbClr val="99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Model:</a:t>
            </a:r>
            <a:r>
              <a:rPr lang="en-US"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bert-base-multilingual-cased</a:t>
            </a:r>
            <a:endParaRPr sz="11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US" sz="1100" b="0" i="0" u="none" strike="noStrike" cap="none">
                <a:solidFill>
                  <a:srgbClr val="99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Sequence Length:</a:t>
            </a:r>
            <a:r>
              <a:rPr lang="en-US"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1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64</a:t>
            </a:r>
            <a:endParaRPr sz="11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US" sz="1100" b="0" i="0" u="none" strike="noStrike" cap="none">
                <a:solidFill>
                  <a:srgbClr val="99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Batch Size:</a:t>
            </a:r>
            <a:r>
              <a:rPr lang="en-US" sz="1100" b="1" i="0" u="none" strike="noStrike" cap="none">
                <a:solidFill>
                  <a:srgbClr val="99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1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[1, 2, 4, 8, 16, 32, 64, 128, 256]</a:t>
            </a:r>
            <a:endParaRPr sz="1100" b="1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US" sz="1100" b="0" i="0" u="none" strike="noStrike" cap="none">
                <a:solidFill>
                  <a:srgbClr val="99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Device:</a:t>
            </a:r>
            <a:r>
              <a:rPr lang="en-US"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Nvidia A100 and MIG instances</a:t>
            </a:r>
            <a:endParaRPr sz="11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US" sz="1100" b="0" i="0" u="none" strike="noStrike" cap="none">
                <a:solidFill>
                  <a:srgbClr val="98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Task: </a:t>
            </a:r>
            <a:r>
              <a:rPr lang="en-US"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Classification</a:t>
            </a:r>
            <a:endParaRPr sz="11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US" sz="1100" b="0" i="0" u="none" strike="noStrike" cap="none">
                <a:solidFill>
                  <a:srgbClr val="98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Dataset: </a:t>
            </a:r>
            <a:r>
              <a:rPr lang="en-US"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the 1st batch of test set of amazon_reviews_multi</a:t>
            </a:r>
            <a:endParaRPr sz="11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100" b="0" i="0" u="none" strike="noStrike" cap="none">
                <a:solidFill>
                  <a:srgbClr val="98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experiment setting: </a:t>
            </a:r>
            <a:r>
              <a:rPr lang="en-US"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time fixed, every experiment run for </a:t>
            </a:r>
            <a:r>
              <a:rPr lang="en-US" sz="11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120s </a:t>
            </a:r>
            <a:endParaRPr sz="11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1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9" name="Google Shape;189;p9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sz="10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190" name="Google Shape;190;p9" descr="E:\InferFinetuneBenchmark\pictures\infer\bert-base\bert-base_gract_bsz_compare.svgbert-base_gract_bsz_compare"/>
          <p:cNvPicPr preferRelativeResize="0"/>
          <p:nvPr/>
        </p:nvPicPr>
        <p:blipFill rotWithShape="1"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p:blipFill>
        <p:spPr>
          <a:xfrm>
            <a:off x="251190" y="1443464"/>
            <a:ext cx="4371975" cy="3599815"/>
          </a:xfrm>
          <a:prstGeom prst="rect">
            <a:avLst/>
          </a:prstGeom>
          <a:noFill/>
        </p:spPr>
      </p:pic>
      <p:pic>
        <p:nvPicPr>
          <p:cNvPr id="191" name="Google Shape;191;p9" descr="E:\InferFinetuneBenchmark\pictures\infer\bert-base\bert-base_fbusd_bsz_compare.svgbert-base_fbusd_bsz_compare"/>
          <p:cNvPicPr preferRelativeResize="0"/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4791075" y="1443673"/>
            <a:ext cx="4339590" cy="357314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89c06731-3867-466e-86ad-98573c2dda67"/>
  <p:tag name="COMMONDATA" val="eyJoZGlkIjoiZGRmMGY0YTZkZmRmZjE3MTVmZTc4YzcyZjQzYjIzOWEifQ=="/>
</p:tagLst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10116</Words>
  <Application>WPS 演示</Application>
  <PresentationFormat/>
  <Paragraphs>466</Paragraphs>
  <Slides>37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37</vt:i4>
      </vt:variant>
    </vt:vector>
  </HeadingPairs>
  <TitlesOfParts>
    <vt:vector size="47" baseType="lpstr">
      <vt:lpstr>Arial</vt:lpstr>
      <vt:lpstr>宋体</vt:lpstr>
      <vt:lpstr>Wingdings</vt:lpstr>
      <vt:lpstr>Arial</vt:lpstr>
      <vt:lpstr>Times New Roman</vt:lpstr>
      <vt:lpstr>Bitter</vt:lpstr>
      <vt:lpstr>微软雅黑</vt:lpstr>
      <vt:lpstr>Arial Unicode MS</vt:lpstr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底兴</cp:lastModifiedBy>
  <cp:revision>1</cp:revision>
  <dcterms:created xsi:type="dcterms:W3CDTF">2022-07-09T09:37:44Z</dcterms:created>
  <dcterms:modified xsi:type="dcterms:W3CDTF">2022-07-09T09:37:47Z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18D5409976BC41C699ED97C4D5042421</vt:lpwstr>
  </property>
  <property fmtid="{D5CDD505-2E9C-101B-9397-08002B2CF9AE}" pid="3" name="KSOProductBuildVer">
    <vt:lpwstr>2052-11.1.0.11830</vt:lpwstr>
  </property>
</Properties>
</file>