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"Activity: Learning Action-Oriented Research with AI Assistance"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subtitle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"Class Activity Handout"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author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"M.K. Lau UHWO SCFS Program"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"2025-09-03"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output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pdf_document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toc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number_sections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false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highlight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tango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fontsize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11pt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geometry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margin=1in</a:t>
            </a:r>
            <a:br/>
            <a:r>
              <a:rPr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goals of action-oriented research.</a:t>
            </a:r>
          </a:p>
          <a:p>
            <a:pPr lvl="0"/>
            <a:r>
              <a:rPr/>
              <a:t>Review the structure of the oultine for the research paper assignment.</a:t>
            </a:r>
          </a:p>
          <a:p>
            <a:pPr lvl="0"/>
            <a:r>
              <a:rPr/>
              <a:t>Create an initial outline draft using AI assisted writing.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Purpose</a:t>
            </a:r>
          </a:p>
          <a:p>
            <a:pPr lvl="0" indent="0" marL="0">
              <a:buNone/>
            </a:pPr>
            <a:r>
              <a:rPr/>
              <a:t>Use Gemini AI in Google Docs to:</a:t>
            </a:r>
          </a:p>
          <a:p>
            <a:pPr lvl="0"/>
            <a:r>
              <a:rPr/>
              <a:t>plan</a:t>
            </a:r>
          </a:p>
          <a:p>
            <a:pPr lvl="0"/>
            <a:r>
              <a:rPr/>
              <a:t>research</a:t>
            </a:r>
          </a:p>
          <a:p>
            <a:pPr lvl="0"/>
            <a:r>
              <a:rPr/>
              <a:t>build a </a:t>
            </a:r>
            <a:r>
              <a:rPr i="1"/>
              <a:t>rigorous</a:t>
            </a:r>
            <a:r>
              <a:rPr/>
              <a:t> paper outline</a:t>
            </a:r>
          </a:p>
          <a:p>
            <a:pPr lvl="0"/>
            <a:r>
              <a:rPr/>
              <a:t>verifying sources and documenting AI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0"/>
            <a:r>
              <a:rPr/>
              <a:t>Craft a focused, researchable question.</a:t>
            </a:r>
          </a:p>
          <a:p>
            <a:pPr lvl="0"/>
            <a:r>
              <a:rPr/>
              <a:t>Plan search strategies and vet credible sources.</a:t>
            </a:r>
          </a:p>
          <a:p>
            <a:pPr lvl="0"/>
            <a:r>
              <a:rPr/>
              <a:t>Synthesize literature into a hierarchical outline with mapped evidence.</a:t>
            </a:r>
          </a:p>
          <a:p>
            <a:pPr lvl="0"/>
            <a:r>
              <a:rPr/>
              <a:t>Use Gemini in Docs responsibly for brainstorming, structuring, and revising.</a:t>
            </a:r>
          </a:p>
          <a:p>
            <a:pPr lvl="0"/>
            <a:r>
              <a:rPr/>
              <a:t>Track and reflect on AI contributions and verification steps.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</a:t>
            </a:r>
          </a:p>
          <a:p>
            <a:pPr lvl="0"/>
            <a:r>
              <a:rPr/>
              <a:t>Two 75-minute sessions plus homework.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Setup and Materials</a:t>
            </a:r>
          </a:p>
          <a:p>
            <a:pPr lvl="0"/>
            <a:r>
              <a:rPr/>
              <a:t>Google account with Gemini in Google Workspace enabled (Docs: Help me write or Ask Gemini side panel).</a:t>
            </a:r>
          </a:p>
          <a:p>
            <a:pPr lvl="0"/>
            <a:r>
              <a:rPr/>
              <a:t>Google Docs, Google Scholar, library databases; Zotero or a citation manager (optional).</a:t>
            </a:r>
          </a:p>
          <a:p>
            <a:pPr lvl="0"/>
            <a:r>
              <a:rPr/>
              <a:t>Handouts: AI guardrails, source verification checklist, synthesis matrix template.</a:t>
            </a:r>
          </a:p>
          <a:p>
            <a:pPr lvl="0"/>
            <a:r>
              <a:rPr/>
              <a:t>LMS dropboxes: proposal, annotated sources, outline Doc (shared link), AI log, reflection.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Gemini Guardrails (paste atop every prompt)</a:t>
            </a:r>
          </a:p>
          <a:p>
            <a:pPr lvl="0"/>
            <a:r>
              <a:rPr/>
              <a:t>You are an academic research coach. Do not invent sources or facts. If unsure, say “I’m not sure.”</a:t>
            </a:r>
          </a:p>
          <a:p>
            <a:pPr lvl="0"/>
            <a:r>
              <a:rPr/>
              <a:t>Use only sources I provide unless I ask for suggestions; label any suggestions as UNVERIFIED.</a:t>
            </a:r>
          </a:p>
          <a:p>
            <a:pPr lvl="0"/>
            <a:r>
              <a:rPr/>
              <a:t>When suggesting sources, give full citations with DOI/URL and a 1–2 sentence reason.</a:t>
            </a:r>
          </a:p>
          <a:p>
            <a:pPr lvl="0"/>
            <a:r>
              <a:rPr/>
              <a:t>Keep text original; preserve my citations; ask clarifying questions if needed.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Instructor Prep</a:t>
            </a:r>
          </a:p>
          <a:p>
            <a:pPr lvl="0"/>
            <a:r>
              <a:rPr/>
              <a:t>Ensure Gemini features are on in Docs; demo Help me write and the side panel.</a:t>
            </a:r>
          </a:p>
          <a:p>
            <a:pPr lvl="0"/>
            <a:r>
              <a:rPr/>
              <a:t>Clarify course AI policy, paraphrasing/quoting expectations, and privacy.</a:t>
            </a:r>
          </a:p>
          <a:p>
            <a:pPr lvl="0"/>
            <a:r>
              <a:rPr/>
              <a:t>Prepare an example of a hallucinated citation and how to verify it.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Session 1 (Discover, Plan, Collect) — 75 minutes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1) Ethics and Tools (10 min)</a:t>
            </a:r>
          </a:p>
          <a:p>
            <a:pPr lvl="0"/>
            <a:r>
              <a:rPr/>
              <a:t>Open Gemini in Docs: Tools → Help me write or the Ask Gemini side panel.</a:t>
            </a:r>
          </a:p>
          <a:p>
            <a:pPr lvl="0"/>
            <a:r>
              <a:rPr/>
              <a:t>Show where to keep the AI log (end of the Doc or a separate section).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2) Topic Narrowing with Gemini (15 min)</a:t>
            </a:r>
          </a:p>
          <a:p>
            <a:pPr lvl="0" indent="0" marL="0">
              <a:buNone/>
            </a:pPr>
            <a:r>
              <a:rPr/>
              <a:t>In a new Google Doc titled “[Name] – Research Outline,” run:</a:t>
            </a:r>
          </a:p>
          <a:p>
            <a:pPr lvl="0" indent="0">
              <a:buNone/>
            </a:pPr>
            <a:r>
              <a:rPr>
                <a:latin typeface="Courier"/>
              </a:rPr>
              <a:t>Act as a research coach. For the broad topic “[topic],” propose 5 focused, feasible research questions for an undergraduate paper. For each: why it matters, likely scope, and evidence types. Ask 2 clarifying questions.</a:t>
            </a:r>
          </a:p>
          <a:p>
            <a:pPr lvl="0"/>
            <a:r>
              <a:rPr/>
              <a:t>Choose one research question (RQ); paste the final RQ at the top of the Doc.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3) Key Terms and Search Strings (15 min)</a:t>
            </a:r>
          </a:p>
          <a:p>
            <a:pPr lvl="0" indent="0">
              <a:buNone/>
            </a:pPr>
            <a:r>
              <a:rPr>
                <a:latin typeface="Courier"/>
              </a:rPr>
              <a:t>For my research question “[paste],” list 6–10 key terms and synonyms. Draft 3 Google Scholar search strings with Boolean operators and filters (year range, peer-reviewed). State what each string is likely to retrieve.</a:t>
            </a:r>
          </a:p>
          <a:p>
            <a:pPr lvl="0"/>
            <a:r>
              <a:rPr/>
              <a:t>Run searches yourself in Scholar/databases (not via AI).</a:t>
            </a:r>
          </a:p>
          <a:p>
            <a:pPr lvl="0"/>
            <a:r>
              <a:rPr/>
              <a:t>Save links/DOIs in the Doc (use Cmd/Ctrl+K for smart links).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4) Source Vetting Drill (20 min)</a:t>
            </a:r>
          </a:p>
          <a:p>
            <a:pPr lvl="0" indent="0" marL="0">
              <a:buNone/>
            </a:pPr>
            <a:r>
              <a:rPr/>
              <a:t>For each candidate source (paste citation/abstract):</a:t>
            </a:r>
          </a:p>
          <a:p>
            <a:pPr lvl="0" indent="0">
              <a:buNone/>
            </a:pPr>
            <a:r>
              <a:rPr>
                <a:latin typeface="Courier"/>
              </a:rPr>
              <a:t>Here is a citation/abstract: [paste]. Evaluate relevance, credibility, method quality, and currency. Flag red flags (predatory outlets, weak methods, missing DOI). Suggest one better, recent source if needed and label it UNVERIFIED.</a:t>
            </a:r>
          </a:p>
          <a:p>
            <a:pPr lvl="0"/>
            <a:r>
              <a:rPr/>
              <a:t>Independently verify all items in Scholar/library. Keep only sources you can locate.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5) Start Annotated Notes (15 min; finish as homework)</a:t>
            </a:r>
          </a:p>
          <a:p>
            <a:pPr lvl="0" indent="0" marL="0">
              <a:buNone/>
            </a:pPr>
            <a:r>
              <a:rPr/>
              <a:t>Create a synthesis matrix (see template below) for 5 credible, verified sources.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Homework (Before Session 2)</a:t>
            </a:r>
          </a:p>
          <a:p>
            <a:pPr lvl="0"/>
            <a:r>
              <a:rPr/>
              <a:t>Complete 5 annotations in the synthesis matrix.</a:t>
            </a:r>
          </a:p>
          <a:p>
            <a:pPr lvl="0"/>
            <a:r>
              <a:rPr/>
              <a:t>Add sources in Tools → Citations (APA/MLA/Chicago). Include DOI/URL.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Session 2 (Synthesize and Outline in Docs) — 75 minutes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6) Theme Grouping with Gemini (15 min)</a:t>
            </a:r>
          </a:p>
          <a:p>
            <a:pPr lvl="0" indent="0" marL="0">
              <a:buNone/>
            </a:pPr>
            <a:r>
              <a:rPr/>
              <a:t>Paste only your verified summaries:</a:t>
            </a:r>
          </a:p>
          <a:p>
            <a:pPr lvl="0" indent="0">
              <a:buNone/>
            </a:pPr>
            <a:r>
              <a:rPr>
                <a:latin typeface="Courier"/>
              </a:rPr>
              <a:t>Using these verified source summaries [paste], group them into 2–4 themes. Note agreements, disagreements, and 2–3 gaps/tensions I can address. Do not add new sources.</a:t>
            </a:r>
          </a:p>
          <a:p>
            <a:pPr lvl="0"/>
            <a:r>
              <a:rPr/>
              <a:t>Add brief notes under each theme in the Doc.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7) Thesis and Outline Structure (30 min)</a:t>
            </a:r>
          </a:p>
          <a:p>
            <a:pPr lvl="0" indent="0" marL="0">
              <a:buNone/>
            </a:pPr>
            <a:r>
              <a:rPr/>
              <a:t>Turn on View → Show document outline. Use: - Heading 1: Paper title - Heading 2: Major sections - Heading 3: Subsections</a:t>
            </a:r>
          </a:p>
          <a:p>
            <a:pPr lvl="0" indent="0" marL="0">
              <a:buNone/>
            </a:pPr>
            <a:r>
              <a:rPr/>
              <a:t>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Based on my RQ, thesis aim, and these themes [paste], propose a clear, arguable thesis and a hierarchical outline using only my verified sources.
Use:
- H2: Introduction, Background, Thematic Sections (2–3), Counterargument, Conclusion
- H3: Subpoints under each H2
Map evidence to each subpoint with placeholders like [Author Year] and 1–2 bullet points per subpoint. Do not invent sources or stats.</a:t>
            </a:r>
          </a:p>
          <a:p>
            <a:pPr lvl="0"/>
            <a:r>
              <a:rPr/>
              <a:t>Insert the outline; apply Heading styles.</a:t>
            </a:r>
          </a:p>
          <a:p>
            <a:pPr lvl="0"/>
            <a:r>
              <a:rPr/>
              <a:t>Link each [Author Year] tag to its DOI/URL or to the Tools → Citations entry.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8) Evidence Check and Refinement (15 min)</a:t>
            </a:r>
          </a:p>
          <a:p>
            <a:pPr lvl="0"/>
            <a:r>
              <a:rPr/>
              <a:t>Ensure every H3 has at least one mapped source; mark “GAP” where thin.</a:t>
            </a:r>
          </a:p>
          <a:p>
            <a:pPr lvl="0"/>
            <a:r>
              <a:rPr/>
              <a:t>Then run:</a:t>
            </a:r>
          </a:p>
          <a:p>
            <a:pPr lvl="0" indent="0">
              <a:buNone/>
            </a:pPr>
            <a:r>
              <a:rPr>
                <a:latin typeface="Courier"/>
              </a:rPr>
              <a:t>Review this outline for logical flow, redundancy, and unsupported claims. Suggest concise revisions and identify any remaining GAPS. Keep my citations; no new sources.</a:t>
            </a:r>
          </a:p>
          <a:p>
            <a:pPr lvl="0"/>
            <a:r>
              <a:rPr/>
              <a:t>Use Suggesting mode to accept/reject edits and resolve comments.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9) Paraphrase Practice and Style Polish (15 min)</a:t>
            </a:r>
          </a:p>
          <a:p>
            <a:pPr lvl="0" indent="0" marL="0">
              <a:buNone/>
            </a:pPr>
            <a:r>
              <a:rPr/>
              <a:t>Pick one key passage from a source and paste it under the relevant H3.</a:t>
            </a:r>
          </a:p>
          <a:p>
            <a:pPr lvl="0" indent="0">
              <a:buNone/>
            </a:pPr>
            <a:r>
              <a:rPr>
                <a:latin typeface="Courier"/>
              </a:rPr>
              <a:t>Provide two distinctly worded paraphrases that avoid close structure/wording. Include a correct in‑text citation (APA/MLA). Briefly explain your lexical and syntactic changes.</a:t>
            </a:r>
          </a:p>
          <a:p>
            <a:pPr lvl="0" indent="0" marL="0">
              <a:buNone/>
            </a:pPr>
            <a:r>
              <a:rPr/>
              <a:t>Then:</a:t>
            </a:r>
          </a:p>
          <a:p>
            <a:pPr lvl="0" indent="0">
              <a:buNone/>
            </a:pPr>
            <a:r>
              <a:rPr>
                <a:latin typeface="Courier"/>
              </a:rPr>
              <a:t>Revise this subsection for clarity and concision in formal academic style; preserve meaning and citations; no new content.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Deliverables</a:t>
            </a:r>
          </a:p>
          <a:p>
            <a:pPr lvl="0"/>
            <a:r>
              <a:rPr/>
              <a:t>Google Doc outline containing:</a:t>
            </a:r>
          </a:p>
          <a:p>
            <a:pPr lvl="1"/>
            <a:r>
              <a:rPr/>
              <a:t>Research question and thesis at top.</a:t>
            </a:r>
          </a:p>
          <a:p>
            <a:pPr lvl="1"/>
            <a:r>
              <a:rPr/>
              <a:t>H2/H3 hierarchical outline with bullet points and mapped citations [Author Year].</a:t>
            </a:r>
          </a:p>
          <a:p>
            <a:pPr lvl="1"/>
            <a:r>
              <a:rPr/>
              <a:t>Linked DOIs/URLs; sources added in Tools → Citations.</a:t>
            </a:r>
          </a:p>
          <a:p>
            <a:pPr lvl="1"/>
            <a:r>
              <a:rPr/>
              <a:t>Synthesis matrix (end of Doc or appendix).</a:t>
            </a:r>
          </a:p>
          <a:p>
            <a:pPr lvl="1"/>
            <a:r>
              <a:rPr/>
              <a:t>AI interaction log (see below).</a:t>
            </a:r>
          </a:p>
          <a:p>
            <a:pPr lvl="0"/>
            <a:r>
              <a:rPr/>
              <a:t>Annotated bibliography (in the Doc or separate).</a:t>
            </a:r>
          </a:p>
          <a:p>
            <a:pPr lvl="0"/>
            <a:r>
              <a:rPr/>
              <a:t>Reflection (300–500 words) on Gemini’s usefulness and limits.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AI Interaction Log (keep at end of the Doc)</a:t>
            </a:r>
          </a:p>
          <a:p>
            <a:pPr lvl="0" indent="0" marL="0">
              <a:buNone/>
            </a:pPr>
            <a:r>
              <a:rPr/>
              <a:t>For each meaningful use of Gemini: - Paste your prompt and the response used. - Note what you kept/changed, any errors found (e.g., hallucinated citation), and how you verified facts/links.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Highlights</a:t>
            </a:r>
          </a:p>
          <a:p>
            <a:pPr lvl="0"/>
            <a:r>
              <a:rPr/>
              <a:t>Research question and thesis: focused, arguable, feasible.</a:t>
            </a:r>
          </a:p>
          <a:p>
            <a:pPr lvl="0"/>
            <a:r>
              <a:rPr/>
              <a:t>Source quality: peer‑reviewed, current as appropriate, verifiable; no unverified items.</a:t>
            </a:r>
          </a:p>
          <a:p>
            <a:pPr lvl="0"/>
            <a:r>
              <a:rPr/>
              <a:t>Synthesis and outline: coherent structure; themes/gaps identified; each claim mapped to evidence.</a:t>
            </a:r>
          </a:p>
          <a:p>
            <a:pPr lvl="0"/>
            <a:r>
              <a:rPr/>
              <a:t>Writing quality: clarity and academic tone in outline notes/paraphrases.</a:t>
            </a:r>
          </a:p>
          <a:p>
            <a:pPr lvl="0"/>
            <a:r>
              <a:rPr/>
              <a:t>Responsible AI use: good prompts, careful documentation, independent verification.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Quick Gemini Prompts (copy/paste)</a:t>
            </a:r>
          </a:p>
          <a:p>
            <a:pPr lvl="0"/>
            <a:r>
              <a:rPr/>
              <a:t>Research questions:</a:t>
            </a:r>
          </a:p>
          <a:p>
            <a:pPr lvl="1" indent="0">
              <a:buNone/>
            </a:pPr>
            <a:r>
              <a:rPr>
                <a:latin typeface="Courier"/>
              </a:rPr>
              <a:t>Act as a research coach. For “[topic],” propose 5 focused, feasible research questions with why they matter and likely evidence. Ask 2 clarifying questions.</a:t>
            </a:r>
          </a:p>
          <a:p>
            <a:pPr lvl="0"/>
            <a:r>
              <a:rPr/>
              <a:t>Terms and searches:</a:t>
            </a:r>
          </a:p>
          <a:p>
            <a:pPr lvl="1" indent="0">
              <a:buNone/>
            </a:pPr>
            <a:r>
              <a:rPr>
                <a:latin typeface="Courier"/>
              </a:rPr>
              <a:t>For my RQ “[paste],” list 6–10 key terms/synonyms and craft 3 Google Scholar search strings with filters and what each should retrieve.</a:t>
            </a:r>
          </a:p>
          <a:p>
            <a:pPr lvl="0"/>
            <a:r>
              <a:rPr/>
              <a:t>Vet a source:</a:t>
            </a:r>
          </a:p>
          <a:p>
            <a:pPr lvl="1" indent="0">
              <a:buNone/>
            </a:pPr>
            <a:r>
              <a:rPr>
                <a:latin typeface="Courier"/>
              </a:rPr>
              <a:t>Evaluate this citation/abstract for relevance, credibility, method quality, and currency. Flag red flags. Suggest one better, recent source if needed (label UNVERIFIED).
[paste]</a:t>
            </a:r>
          </a:p>
          <a:p>
            <a:pPr lvl="0"/>
            <a:r>
              <a:rPr/>
              <a:t>Theme synthesis:</a:t>
            </a:r>
          </a:p>
          <a:p>
            <a:pPr lvl="1" indent="0">
              <a:buNone/>
            </a:pPr>
            <a:r>
              <a:rPr>
                <a:latin typeface="Courier"/>
              </a:rPr>
              <a:t>Using these verified source summaries [paste], group into themes; note agreements, disagreements, and gaps. No new sources.</a:t>
            </a:r>
          </a:p>
          <a:p>
            <a:pPr lvl="0"/>
            <a:r>
              <a:rPr/>
              <a:t>Outline build:</a:t>
            </a:r>
          </a:p>
          <a:p>
            <a:pPr lvl="1" indent="0">
              <a:buNone/>
            </a:pPr>
            <a:r>
              <a:rPr>
                <a:latin typeface="Courier"/>
              </a:rPr>
              <a:t>Create a hierarchical outline (H2/H3) with a clear thesis and subpoints, mapping each claim to my verified sources with [Author Year] tags. No invented facts or sources.</a:t>
            </a:r>
          </a:p>
          <a:p>
            <a:pPr lvl="0"/>
            <a:r>
              <a:rPr/>
              <a:t>Flow check:</a:t>
            </a:r>
          </a:p>
          <a:p>
            <a:pPr lvl="1" indent="0">
              <a:buNone/>
            </a:pPr>
            <a:r>
              <a:rPr>
                <a:latin typeface="Courier"/>
              </a:rPr>
              <a:t>Review this outline for logic, redundancy, unsupported claims; suggest concise fixes; keep citations; no new sources.</a:t>
            </a:r>
          </a:p>
          <a:p>
            <a:pPr lvl="0"/>
            <a:r>
              <a:rPr/>
              <a:t>Paraphrase:</a:t>
            </a:r>
          </a:p>
          <a:p>
            <a:pPr lvl="1" indent="0">
              <a:buNone/>
            </a:pPr>
            <a:r>
              <a:rPr>
                <a:latin typeface="Courier"/>
              </a:rPr>
              <a:t>Provide two distinctly worded paraphrases of this passage with correct in‑text citation; explain the changes.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Reminders and Safety</a:t>
            </a:r>
          </a:p>
          <a:p>
            <a:pPr lvl="0"/>
            <a:r>
              <a:rPr/>
              <a:t>Verify every citation via Scholar/library; never accept AI‑generated citations without checking the DOI/URL.</a:t>
            </a:r>
          </a:p>
          <a:p>
            <a:pPr lvl="0"/>
            <a:r>
              <a:rPr/>
              <a:t>Do not upload proprietary or personal data to Gemini; summarize sensitive materials yourself.</a:t>
            </a:r>
          </a:p>
          <a:p>
            <a:pPr lvl="0"/>
            <a:r>
              <a:rPr/>
              <a:t>Use Suggesting mode and comments to separate AI suggestions from your own writing.</a:t>
            </a:r>
          </a:p>
          <a:p>
            <a:pPr lvl="0"/>
            <a:r>
              <a:rPr/>
              <a:t>The outline should reflect your synthesis—Gemini is a coach and editor, not an author.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Appendix: Synthesis Matrix Template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Method/Type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Key Findings (bullets)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Evidence Quality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How It Supports My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Author (Year). Title. Journal. DOI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e.g., RCT, systematic review, qualitative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• … • 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Sample, validity, limitations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Claim/section supported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Quotes/pages, figures, follow-ups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2025-09-03T23:54:04Z</dcterms:created>
  <dcterms:modified xsi:type="dcterms:W3CDTF">2025-09-03T23:54:04Z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