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2831912" y="3763823"/>
            <a:ext cx="5540991" cy="169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1596788" y="1508076"/>
            <a:ext cx="6701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04967" y="354842"/>
            <a:ext cx="712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JDBC</a:t>
            </a:r>
            <a:r>
              <a:rPr lang="en-US" altLang="zh-CN" smtClean="0">
                <a:sym typeface="Wingdings" panose="05000000000000000000" pitchFamily="2" charset="2"/>
              </a:rPr>
              <a:t>Dbutils(QueryRunner)JdbcTemplate</a:t>
            </a:r>
            <a:r>
              <a:rPr lang="zh-CN" altLang="en-US" smtClean="0">
                <a:sym typeface="Wingdings" panose="05000000000000000000" pitchFamily="2" charset="2"/>
              </a:rPr>
              <a:t>：工具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87403" y="354842"/>
            <a:ext cx="322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框架：整体解决方案</a:t>
            </a:r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361063" y="914401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编写</a:t>
            </a:r>
            <a:r>
              <a:rPr lang="en-US" altLang="zh-CN" smtClean="0"/>
              <a:t>sql</a:t>
            </a: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425589" y="914401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预编译</a:t>
            </a: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490116" y="914400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设置参数</a:t>
            </a: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554642" y="914399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执行</a:t>
            </a:r>
            <a:r>
              <a:rPr lang="en-US" altLang="zh-CN" smtClean="0"/>
              <a:t>sql</a:t>
            </a: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660110" y="914399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封装结果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620973" y="3260547"/>
            <a:ext cx="928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Hibernate</a:t>
            </a:r>
            <a:r>
              <a:rPr lang="zh-CN" altLang="en-US" smtClean="0"/>
              <a:t>：全自动全映射</a:t>
            </a:r>
            <a:r>
              <a:rPr lang="en-US" altLang="zh-CN" smtClean="0"/>
              <a:t>ORM</a:t>
            </a:r>
            <a:r>
              <a:rPr lang="zh-CN" altLang="en-US" smtClean="0"/>
              <a:t>（</a:t>
            </a:r>
            <a:r>
              <a:rPr lang="en-US" altLang="zh-CN" smtClean="0"/>
              <a:t>Object Relation Mapping</a:t>
            </a:r>
            <a:r>
              <a:rPr lang="zh-CN" altLang="en-US" smtClean="0"/>
              <a:t>）框架；旨在消除</a:t>
            </a:r>
            <a:r>
              <a:rPr lang="en-US" altLang="zh-CN" smtClean="0"/>
              <a:t>sql</a:t>
            </a:r>
            <a:r>
              <a:rPr lang="zh-CN" altLang="en-US" smtClean="0"/>
              <a:t>，</a:t>
            </a:r>
            <a:r>
              <a:rPr lang="en-US" altLang="zh-CN" b="1" smtClean="0"/>
              <a:t>HQL</a:t>
            </a:r>
            <a:endParaRPr lang="zh-CN" altLang="en-US" b="1"/>
          </a:p>
        </p:txBody>
      </p:sp>
      <p:sp>
        <p:nvSpPr>
          <p:cNvPr id="43" name="文本框 42"/>
          <p:cNvSpPr txBox="1"/>
          <p:nvPr/>
        </p:nvSpPr>
        <p:spPr>
          <a:xfrm>
            <a:off x="696036" y="2291979"/>
            <a:ext cx="750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、功能简单；</a:t>
            </a:r>
            <a:r>
              <a:rPr lang="en-US" altLang="zh-CN" smtClean="0"/>
              <a:t>sql</a:t>
            </a:r>
            <a:r>
              <a:rPr lang="zh-CN" altLang="en-US" smtClean="0"/>
              <a:t>语句编写在</a:t>
            </a:r>
            <a:r>
              <a:rPr lang="en-US" altLang="zh-CN" smtClean="0"/>
              <a:t>java</a:t>
            </a:r>
            <a:r>
              <a:rPr lang="zh-CN" altLang="en-US" smtClean="0"/>
              <a:t>代码里面；硬编码高耦合的方式</a:t>
            </a:r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87355" y="4303757"/>
            <a:ext cx="1392071" cy="668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javaBean</a:t>
            </a: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775511" y="4303757"/>
            <a:ext cx="1392071" cy="668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DbRecords</a:t>
            </a:r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374710" y="4609984"/>
            <a:ext cx="6701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138985" y="4016309"/>
            <a:ext cx="668740" cy="11873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编写</a:t>
            </a:r>
            <a:r>
              <a:rPr lang="en-US" altLang="zh-CN" smtClean="0"/>
              <a:t>sql</a:t>
            </a:r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203511" y="4016309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预编译</a:t>
            </a:r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268038" y="4016308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设置参数</a:t>
            </a:r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332564" y="4016307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执行</a:t>
            </a:r>
            <a:r>
              <a:rPr lang="en-US" altLang="zh-CN" smtClean="0"/>
              <a:t>sql</a:t>
            </a:r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7438032" y="4016307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封装结果</a:t>
            </a:r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504966" y="5813946"/>
            <a:ext cx="682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希望：</a:t>
            </a:r>
            <a:r>
              <a:rPr lang="en-US" altLang="zh-CN" smtClean="0"/>
              <a:t>sql</a:t>
            </a:r>
            <a:r>
              <a:rPr lang="zh-CN" altLang="en-US" smtClean="0"/>
              <a:t>语句交给我们开发人员编写，希望</a:t>
            </a:r>
            <a:r>
              <a:rPr lang="en-US" altLang="zh-CN" smtClean="0"/>
              <a:t>sql</a:t>
            </a:r>
            <a:r>
              <a:rPr lang="zh-CN" altLang="en-US" smtClean="0"/>
              <a:t>不失去灵活性；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421" y="1445809"/>
            <a:ext cx="9892424" cy="51043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52632" y="245660"/>
            <a:ext cx="5895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2</a:t>
            </a:r>
            <a:r>
              <a:rPr lang="zh-CN" altLang="en-US" b="1" smtClean="0"/>
              <a:t>、返回</a:t>
            </a:r>
            <a:r>
              <a:rPr lang="en-US" altLang="zh-CN" b="1" smtClean="0"/>
              <a:t>SqlSession</a:t>
            </a:r>
            <a:r>
              <a:rPr lang="zh-CN" altLang="en-US" b="1" smtClean="0"/>
              <a:t>的实现类</a:t>
            </a:r>
            <a:r>
              <a:rPr lang="en-US" altLang="zh-CN" b="1" smtClean="0"/>
              <a:t>DefaultSqlSession</a:t>
            </a:r>
            <a:r>
              <a:rPr lang="zh-CN" altLang="en-US" b="1" smtClean="0"/>
              <a:t>对象。</a:t>
            </a:r>
            <a:endParaRPr lang="en-US" altLang="zh-CN" b="1" smtClean="0"/>
          </a:p>
          <a:p>
            <a:r>
              <a:rPr lang="zh-CN" altLang="en-US" b="1" smtClean="0"/>
              <a:t>他里面包含了</a:t>
            </a:r>
            <a:r>
              <a:rPr lang="en-US" altLang="zh-CN" b="1" smtClean="0"/>
              <a:t>Executor</a:t>
            </a:r>
            <a:r>
              <a:rPr lang="zh-CN" altLang="en-US" b="1" smtClean="0"/>
              <a:t>和</a:t>
            </a:r>
            <a:r>
              <a:rPr lang="en-US" altLang="zh-CN" b="1" smtClean="0"/>
              <a:t>Configuration</a:t>
            </a:r>
            <a:r>
              <a:rPr lang="zh-CN" altLang="en-US" b="1" smtClean="0"/>
              <a:t>；</a:t>
            </a:r>
            <a:endParaRPr lang="en-US" altLang="zh-CN" b="1" smtClean="0"/>
          </a:p>
          <a:p>
            <a:r>
              <a:rPr lang="en-US" altLang="zh-CN" b="1" smtClean="0"/>
              <a:t>Executor</a:t>
            </a:r>
            <a:r>
              <a:rPr lang="zh-CN" altLang="en-US" b="1" smtClean="0"/>
              <a:t>会在这一步被创建</a:t>
            </a:r>
            <a:endParaRPr lang="zh-CN" alt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14902" y="837412"/>
            <a:ext cx="4490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3</a:t>
            </a:r>
            <a:r>
              <a:rPr lang="zh-CN" altLang="en-US" b="1" smtClean="0"/>
              <a:t>、</a:t>
            </a:r>
            <a:r>
              <a:rPr lang="en-US" altLang="zh-CN" b="1" smtClean="0"/>
              <a:t>getMapper</a:t>
            </a:r>
            <a:r>
              <a:rPr lang="zh-CN" altLang="en-US" b="1" smtClean="0"/>
              <a:t>返回接口的代理对象</a:t>
            </a:r>
            <a:endParaRPr lang="en-US" altLang="zh-CN" b="1" smtClean="0"/>
          </a:p>
          <a:p>
            <a:r>
              <a:rPr lang="zh-CN" altLang="en-US" b="1" smtClean="0"/>
              <a:t>包含了</a:t>
            </a:r>
            <a:r>
              <a:rPr lang="en-US" altLang="zh-CN" b="1" smtClean="0"/>
              <a:t>SqlSession</a:t>
            </a:r>
            <a:r>
              <a:rPr lang="zh-CN" altLang="en-US" b="1" smtClean="0"/>
              <a:t>对象</a:t>
            </a: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905" y="1639507"/>
            <a:ext cx="8744448" cy="49539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464" y="464866"/>
            <a:ext cx="5610225" cy="11144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188" y="0"/>
            <a:ext cx="8148998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1194" y="2251881"/>
            <a:ext cx="308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4</a:t>
            </a:r>
            <a:r>
              <a:rPr lang="zh-CN" altLang="en-US" smtClean="0"/>
              <a:t>、查询流程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箭头连接符 24"/>
          <p:cNvCxnSpPr/>
          <p:nvPr/>
        </p:nvCxnSpPr>
        <p:spPr>
          <a:xfrm>
            <a:off x="1289714" y="4271749"/>
            <a:ext cx="989462" cy="155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21" idx="0"/>
          </p:cNvCxnSpPr>
          <p:nvPr/>
        </p:nvCxnSpPr>
        <p:spPr>
          <a:xfrm flipH="1">
            <a:off x="2538484" y="4271749"/>
            <a:ext cx="1651379" cy="155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8" idx="0"/>
          </p:cNvCxnSpPr>
          <p:nvPr/>
        </p:nvCxnSpPr>
        <p:spPr>
          <a:xfrm>
            <a:off x="2286001" y="983481"/>
            <a:ext cx="6824" cy="1868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501254" y="163773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查询流程总结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2514" y="533105"/>
            <a:ext cx="2906973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代理对象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2514" y="1327202"/>
            <a:ext cx="2893325" cy="39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DefaultSqlSession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46162" y="2066708"/>
            <a:ext cx="2893325" cy="395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Executor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46162" y="2852382"/>
            <a:ext cx="2893325" cy="3821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StatementHandler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919415" y="368490"/>
            <a:ext cx="4326340" cy="4217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StatementHandler</a:t>
            </a:r>
            <a:r>
              <a:rPr lang="zh-CN" altLang="en-US" smtClean="0"/>
              <a:t>：处理</a:t>
            </a:r>
            <a:r>
              <a:rPr lang="en-US" altLang="zh-CN" smtClean="0"/>
              <a:t>sql</a:t>
            </a:r>
            <a:r>
              <a:rPr lang="zh-CN" altLang="en-US" smtClean="0"/>
              <a:t>语句预编译，设置参数等相关工作；</a:t>
            </a:r>
            <a:endParaRPr lang="en-US" altLang="zh-CN" smtClean="0"/>
          </a:p>
          <a:p>
            <a:pPr algn="ctr"/>
            <a:r>
              <a:rPr lang="en-US" altLang="zh-CN" smtClean="0"/>
              <a:t>ParameterHandler</a:t>
            </a:r>
            <a:r>
              <a:rPr lang="zh-CN" altLang="en-US" smtClean="0"/>
              <a:t>：设置预编译参数用的</a:t>
            </a:r>
            <a:endParaRPr lang="en-US" altLang="zh-CN" smtClean="0"/>
          </a:p>
          <a:p>
            <a:pPr algn="ctr"/>
            <a:r>
              <a:rPr lang="en-US" altLang="zh-CN" smtClean="0"/>
              <a:t>ResultHandler</a:t>
            </a:r>
            <a:r>
              <a:rPr lang="zh-CN" altLang="en-US" smtClean="0"/>
              <a:t>：处理结果集</a:t>
            </a:r>
            <a:endParaRPr lang="en-US" altLang="zh-CN" smtClean="0"/>
          </a:p>
          <a:p>
            <a:pPr algn="ctr"/>
            <a:r>
              <a:rPr lang="en-US" altLang="zh-CN" smtClean="0"/>
              <a:t>TypeHandler</a:t>
            </a:r>
            <a:r>
              <a:rPr lang="zh-CN" altLang="en-US" smtClean="0"/>
              <a:t>：在整个过程中，进行数据库类型和</a:t>
            </a:r>
            <a:r>
              <a:rPr lang="en-US" altLang="zh-CN" smtClean="0"/>
              <a:t>javaBean</a:t>
            </a:r>
            <a:r>
              <a:rPr lang="zh-CN" altLang="en-US" smtClean="0"/>
              <a:t>类型的映射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3648" y="3821373"/>
            <a:ext cx="2279176" cy="450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ParameterHandler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50275" y="3821373"/>
            <a:ext cx="2279176" cy="450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ResultSetHandler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8" idx="2"/>
            <a:endCxn id="12" idx="0"/>
          </p:cNvCxnSpPr>
          <p:nvPr/>
        </p:nvCxnSpPr>
        <p:spPr>
          <a:xfrm flipH="1">
            <a:off x="1153236" y="3234519"/>
            <a:ext cx="1139589" cy="58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16759" y="3431990"/>
            <a:ext cx="127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设置参数</a:t>
            </a:r>
            <a:endParaRPr lang="zh-CN" altLang="en-US"/>
          </a:p>
        </p:txBody>
      </p:sp>
      <p:cxnSp>
        <p:nvCxnSpPr>
          <p:cNvPr id="19" name="直接箭头连接符 18"/>
          <p:cNvCxnSpPr>
            <a:endCxn id="13" idx="0"/>
          </p:cNvCxnSpPr>
          <p:nvPr/>
        </p:nvCxnSpPr>
        <p:spPr>
          <a:xfrm>
            <a:off x="3275463" y="3275041"/>
            <a:ext cx="914400" cy="54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432412" y="3452461"/>
            <a:ext cx="135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处理结果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289714" y="5826834"/>
            <a:ext cx="2497540" cy="42308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TypeHandler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-95534" y="4423980"/>
            <a:ext cx="5950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DefaultParameterHandler</a:t>
            </a:r>
            <a:endParaRPr lang="en-US" altLang="zh-CN" smtClean="0"/>
          </a:p>
          <a:p>
            <a:r>
              <a:rPr lang="en-US" altLang="zh-CN" smtClean="0"/>
              <a:t> </a:t>
            </a:r>
            <a:r>
              <a:rPr lang="en-US" altLang="zh-CN"/>
              <a:t>typeHandler.setParameter(ps, i + 1, value, jdbcType);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-61414" y="5125407"/>
            <a:ext cx="495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DefaultResultSetHandler</a:t>
            </a:r>
            <a:endParaRPr lang="en-US" altLang="zh-CN" smtClean="0"/>
          </a:p>
          <a:p>
            <a:r>
              <a:rPr lang="en-US" altLang="zh-CN"/>
              <a:t>typeHandler.getResult(rs, column);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04716" y="6455391"/>
            <a:ext cx="5650173" cy="40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JDBC</a:t>
            </a:r>
            <a:r>
              <a:rPr lang="zh-CN" altLang="en-US" smtClean="0"/>
              <a:t>：</a:t>
            </a:r>
            <a:r>
              <a:rPr lang="en-US" altLang="zh-CN" smtClean="0"/>
              <a:t>Statement</a:t>
            </a:r>
            <a:r>
              <a:rPr lang="zh-CN" altLang="en-US" smtClean="0"/>
              <a:t>；</a:t>
            </a:r>
            <a:r>
              <a:rPr lang="en-US" altLang="zh-CN" smtClean="0"/>
              <a:t>PreparedStatement</a:t>
            </a:r>
            <a:r>
              <a:rPr lang="zh-CN" altLang="en-US" smtClean="0"/>
              <a:t>；</a:t>
            </a:r>
            <a:endParaRPr lang="zh-CN" altLang="en-US"/>
          </a:p>
        </p:txBody>
      </p:sp>
      <p:cxnSp>
        <p:nvCxnSpPr>
          <p:cNvPr id="30" name="直接箭头连接符 29"/>
          <p:cNvCxnSpPr>
            <a:stCxn id="21" idx="2"/>
          </p:cNvCxnSpPr>
          <p:nvPr/>
        </p:nvCxnSpPr>
        <p:spPr>
          <a:xfrm>
            <a:off x="2538484" y="6249915"/>
            <a:ext cx="0" cy="19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3650775" y="4251277"/>
            <a:ext cx="4121624" cy="221093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MySecondPlugin</a:t>
            </a:r>
            <a:endParaRPr lang="en-US" altLang="zh-CN" smtClean="0"/>
          </a:p>
          <a:p>
            <a:pPr algn="ctr"/>
            <a:endParaRPr lang="en-US" altLang="zh-CN"/>
          </a:p>
          <a:p>
            <a:pPr algn="ctr"/>
            <a:endParaRPr lang="en-US" altLang="zh-CN" smtClean="0"/>
          </a:p>
          <a:p>
            <a:pPr algn="ctr"/>
            <a:endParaRPr lang="en-US" altLang="zh-CN"/>
          </a:p>
          <a:p>
            <a:pPr algn="ctr"/>
            <a:endParaRPr lang="en-US" altLang="zh-CN" smtClean="0"/>
          </a:p>
          <a:p>
            <a:pPr algn="ctr"/>
            <a:endParaRPr lang="en-US" altLang="zh-CN"/>
          </a:p>
          <a:p>
            <a:pPr algn="ctr"/>
            <a:endParaRPr lang="en-US" altLang="zh-CN" smtClean="0"/>
          </a:p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019265" y="4601317"/>
            <a:ext cx="3384645" cy="151085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MyFirstPlugin</a:t>
            </a:r>
            <a:endParaRPr lang="en-US" altLang="zh-CN" smtClean="0"/>
          </a:p>
          <a:p>
            <a:pPr algn="ctr"/>
            <a:endParaRPr lang="en-US" altLang="zh-CN"/>
          </a:p>
          <a:p>
            <a:pPr algn="ctr"/>
            <a:endParaRPr lang="en-US" altLang="zh-CN" smtClean="0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5910" y="1637731"/>
            <a:ext cx="39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插件会产生目标对象的代理对象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530" y="189220"/>
            <a:ext cx="4143375" cy="1047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195" y="3122"/>
            <a:ext cx="5457825" cy="18192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34225" y="2117677"/>
            <a:ext cx="39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多个插件就会产生多层代理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96537" y="3016155"/>
            <a:ext cx="7779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创建动态代理的时候，是按照插件配置顺序创建层层代理对象。</a:t>
            </a:r>
            <a:endParaRPr lang="en-US" altLang="zh-CN" smtClean="0"/>
          </a:p>
          <a:p>
            <a:r>
              <a:rPr lang="zh-CN" altLang="en-US" smtClean="0"/>
              <a:t>执行目标方法的之后，按照逆向顺序执行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749421" y="4913194"/>
            <a:ext cx="1924334" cy="887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StatementHandler</a:t>
            </a:r>
            <a:endParaRPr lang="zh-CN" altLang="en-US"/>
          </a:p>
        </p:txBody>
      </p:sp>
      <p:cxnSp>
        <p:nvCxnSpPr>
          <p:cNvPr id="14" name="直接箭头连接符 13"/>
          <p:cNvCxnSpPr>
            <a:endCxn id="10" idx="2"/>
          </p:cNvCxnSpPr>
          <p:nvPr/>
        </p:nvCxnSpPr>
        <p:spPr>
          <a:xfrm>
            <a:off x="2647666" y="4053385"/>
            <a:ext cx="2101755" cy="130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6673755" y="4251277"/>
            <a:ext cx="2224585" cy="1053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5469" y="436728"/>
            <a:ext cx="2060812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StatementHandler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75963" y="436728"/>
            <a:ext cx="3152634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RoutingStatementHandler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792871" y="388961"/>
            <a:ext cx="3098042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PreparedStatementHandler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942997" y="1514901"/>
            <a:ext cx="2797791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ParameterHandler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6" idx="2"/>
            <a:endCxn id="7" idx="0"/>
          </p:cNvCxnSpPr>
          <p:nvPr/>
        </p:nvCxnSpPr>
        <p:spPr>
          <a:xfrm>
            <a:off x="9341892" y="825690"/>
            <a:ext cx="1" cy="68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8418" y="67396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BaseStatementHandler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5829" y="2606721"/>
            <a:ext cx="5886450" cy="1952625"/>
          </a:xfrm>
          <a:prstGeom prst="rect">
            <a:avLst/>
          </a:prstGeom>
        </p:spPr>
      </p:pic>
      <p:cxnSp>
        <p:nvCxnSpPr>
          <p:cNvPr id="13" name="直接箭头连接符 12"/>
          <p:cNvCxnSpPr>
            <a:stCxn id="7" idx="2"/>
          </p:cNvCxnSpPr>
          <p:nvPr/>
        </p:nvCxnSpPr>
        <p:spPr>
          <a:xfrm flipH="1">
            <a:off x="9341892" y="1965277"/>
            <a:ext cx="1" cy="64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634016" y="1122982"/>
            <a:ext cx="5936778" cy="2033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982638" y="1833513"/>
            <a:ext cx="1392071" cy="668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javaBean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871044" y="1833513"/>
            <a:ext cx="1392071" cy="668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DbRecords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169993" y="2139740"/>
            <a:ext cx="6701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934268" y="1546065"/>
            <a:ext cx="668740" cy="11873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编写</a:t>
            </a:r>
            <a:r>
              <a:rPr lang="en-US" altLang="zh-CN" smtClean="0"/>
              <a:t>sql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98794" y="1546065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预编译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63321" y="1546064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设置参数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27847" y="1546063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执行</a:t>
            </a:r>
            <a:r>
              <a:rPr lang="en-US" altLang="zh-CN" smtClean="0"/>
              <a:t>sql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3315" y="1546063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封装结果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570794" y="395785"/>
            <a:ext cx="2183642" cy="38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配置文件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7" idx="0"/>
            <a:endCxn id="13" idx="1"/>
          </p:cNvCxnSpPr>
          <p:nvPr/>
        </p:nvCxnSpPr>
        <p:spPr>
          <a:xfrm flipV="1">
            <a:off x="3268638" y="586854"/>
            <a:ext cx="5302156" cy="95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18866" y="3603009"/>
            <a:ext cx="470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Sql</a:t>
            </a:r>
            <a:r>
              <a:rPr lang="zh-CN" altLang="en-US" smtClean="0"/>
              <a:t>与</a:t>
            </a:r>
            <a:r>
              <a:rPr lang="en-US" altLang="zh-CN" smtClean="0"/>
              <a:t>java</a:t>
            </a:r>
            <a:r>
              <a:rPr lang="zh-CN" altLang="en-US" smtClean="0"/>
              <a:t>编码分离；</a:t>
            </a:r>
            <a:r>
              <a:rPr lang="en-US" altLang="zh-CN" smtClean="0"/>
              <a:t>sql</a:t>
            </a:r>
            <a:r>
              <a:rPr lang="zh-CN" altLang="en-US" smtClean="0"/>
              <a:t>是开发人员控制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333164" y="232012"/>
            <a:ext cx="4046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MyBatis</a:t>
            </a:r>
            <a:r>
              <a:rPr lang="zh-CN" altLang="en-US" smtClean="0"/>
              <a:t>：半自动，轻量级的框架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09684" y="4776716"/>
            <a:ext cx="4892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只需要掌握好</a:t>
            </a:r>
            <a:r>
              <a:rPr lang="en-US" altLang="zh-CN" smtClean="0"/>
              <a:t>sql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91314" y="2825087"/>
            <a:ext cx="1856096" cy="94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SqlSession</a:t>
            </a:r>
            <a:endParaRPr lang="en-US" altLang="zh-CN" smtClean="0"/>
          </a:p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636287" y="2825087"/>
            <a:ext cx="1856096" cy="94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SqlSession</a:t>
            </a:r>
            <a:endParaRPr lang="en-US" altLang="zh-CN" smtClean="0"/>
          </a:p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915463" y="2825087"/>
            <a:ext cx="1856096" cy="94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SqlSession</a:t>
            </a:r>
            <a:endParaRPr lang="en-US" altLang="zh-CN" smtClean="0"/>
          </a:p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194639" y="2825086"/>
            <a:ext cx="1856096" cy="94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SqlSession</a:t>
            </a:r>
            <a:endParaRPr lang="en-US" altLang="zh-CN" smtClean="0"/>
          </a:p>
          <a:p>
            <a:pPr algn="ctr"/>
            <a:endParaRPr lang="zh-CN" altLang="en-US"/>
          </a:p>
        </p:txBody>
      </p:sp>
      <p:sp>
        <p:nvSpPr>
          <p:cNvPr id="16" name="流程图: 磁盘 15"/>
          <p:cNvSpPr/>
          <p:nvPr/>
        </p:nvSpPr>
        <p:spPr>
          <a:xfrm>
            <a:off x="2404275" y="5281683"/>
            <a:ext cx="5022375" cy="12555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数据库</a:t>
            </a:r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189625" y="3800899"/>
            <a:ext cx="2101755" cy="152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2"/>
          </p:cNvCxnSpPr>
          <p:nvPr/>
        </p:nvCxnSpPr>
        <p:spPr>
          <a:xfrm>
            <a:off x="3564335" y="3766782"/>
            <a:ext cx="928048" cy="151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2"/>
          </p:cNvCxnSpPr>
          <p:nvPr/>
        </p:nvCxnSpPr>
        <p:spPr>
          <a:xfrm flipH="1">
            <a:off x="5313524" y="3766782"/>
            <a:ext cx="529987" cy="151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2"/>
          </p:cNvCxnSpPr>
          <p:nvPr/>
        </p:nvCxnSpPr>
        <p:spPr>
          <a:xfrm flipH="1">
            <a:off x="6032304" y="3766781"/>
            <a:ext cx="2090383" cy="151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189625" y="3295933"/>
            <a:ext cx="1050877" cy="4708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一级缓存</a:t>
            </a:r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502920" y="3295933"/>
            <a:ext cx="1050877" cy="4708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一级缓存</a:t>
            </a: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709308" y="3295933"/>
            <a:ext cx="1050877" cy="4708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一级缓存</a:t>
            </a: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020328" y="3295933"/>
            <a:ext cx="1050877" cy="4708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一级缓存</a:t>
            </a:r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1992567" y="3766781"/>
            <a:ext cx="1571768" cy="1514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4230800" y="3800899"/>
            <a:ext cx="504967" cy="1480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5420431" y="3800899"/>
            <a:ext cx="980363" cy="1528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255219" y="3800899"/>
            <a:ext cx="2288272" cy="1528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485186" y="2825086"/>
            <a:ext cx="1760561" cy="97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SqlSession</a:t>
            </a:r>
            <a:endParaRPr lang="en-US" altLang="zh-CN" smtClean="0"/>
          </a:p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733259" y="4462815"/>
            <a:ext cx="106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1-emp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622339" y="4380508"/>
            <a:ext cx="106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r>
              <a:rPr lang="en-US" altLang="zh-CN" smtClean="0"/>
              <a:t>-emp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136103" y="4339566"/>
            <a:ext cx="106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1-dept</a:t>
            </a: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0194870" y="3282284"/>
            <a:ext cx="1050877" cy="4708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一级缓存</a:t>
            </a:r>
            <a:endParaRPr lang="zh-CN" altLang="en-US"/>
          </a:p>
        </p:txBody>
      </p:sp>
      <p:cxnSp>
        <p:nvCxnSpPr>
          <p:cNvPr id="44" name="直接箭头连接符 43"/>
          <p:cNvCxnSpPr>
            <a:stCxn id="38" idx="2"/>
          </p:cNvCxnSpPr>
          <p:nvPr/>
        </p:nvCxnSpPr>
        <p:spPr>
          <a:xfrm flipH="1">
            <a:off x="6892113" y="3800899"/>
            <a:ext cx="3473354" cy="152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8339916" y="4373262"/>
            <a:ext cx="106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1-emp</a:t>
            </a:r>
            <a:endParaRPr lang="zh-CN" altLang="en-US"/>
          </a:p>
        </p:txBody>
      </p:sp>
      <p:cxnSp>
        <p:nvCxnSpPr>
          <p:cNvPr id="47" name="直接箭头连接符 46"/>
          <p:cNvCxnSpPr/>
          <p:nvPr/>
        </p:nvCxnSpPr>
        <p:spPr>
          <a:xfrm flipV="1">
            <a:off x="7235582" y="3814548"/>
            <a:ext cx="3484726" cy="156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404878" y="764275"/>
            <a:ext cx="10877266" cy="13511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602771" y="1002901"/>
            <a:ext cx="4533332" cy="945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r>
              <a:rPr lang="en-US" altLang="zh-CN" smtClean="0"/>
              <a:t>om.atguigu.mybatis.dao.</a:t>
            </a:r>
            <a:endParaRPr lang="en-US" altLang="zh-CN" smtClean="0"/>
          </a:p>
          <a:p>
            <a:pPr algn="ctr"/>
            <a:r>
              <a:rPr lang="en-US" altLang="zh-CN" smtClean="0"/>
              <a:t>EmployeeMapper</a:t>
            </a:r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6381462" y="958336"/>
            <a:ext cx="2920621" cy="948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r>
              <a:rPr lang="en-US" altLang="zh-CN" smtClean="0"/>
              <a:t>om.atguigu.mybatis.dao.</a:t>
            </a:r>
            <a:endParaRPr lang="en-US" altLang="zh-CN" smtClean="0"/>
          </a:p>
          <a:p>
            <a:pPr algn="ctr"/>
            <a:r>
              <a:rPr lang="en-US" altLang="zh-CN" smtClean="0"/>
              <a:t>DepartmentMapper</a:t>
            </a:r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077265" y="1277563"/>
            <a:ext cx="1552431" cy="76768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二</a:t>
            </a:r>
            <a:r>
              <a:rPr lang="zh-CN" altLang="en-US" smtClean="0"/>
              <a:t>级缓存</a:t>
            </a:r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8739682" y="1347941"/>
            <a:ext cx="1552431" cy="76768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二</a:t>
            </a:r>
            <a:r>
              <a:rPr lang="zh-CN" altLang="en-US" smtClean="0"/>
              <a:t>级缓存</a:t>
            </a:r>
            <a:endParaRPr lang="zh-CN" altLang="en-US"/>
          </a:p>
        </p:txBody>
      </p:sp>
      <p:cxnSp>
        <p:nvCxnSpPr>
          <p:cNvPr id="54" name="直接箭头连接符 53"/>
          <p:cNvCxnSpPr>
            <a:stCxn id="12" idx="0"/>
          </p:cNvCxnSpPr>
          <p:nvPr/>
        </p:nvCxnSpPr>
        <p:spPr>
          <a:xfrm flipV="1">
            <a:off x="1419362" y="1906854"/>
            <a:ext cx="0" cy="918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050874" y="2320119"/>
            <a:ext cx="118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会话关闭</a:t>
            </a:r>
            <a:endParaRPr lang="zh-CN" altLang="en-US"/>
          </a:p>
        </p:txBody>
      </p:sp>
      <p:cxnSp>
        <p:nvCxnSpPr>
          <p:cNvPr id="57" name="直接箭头连接符 56"/>
          <p:cNvCxnSpPr>
            <a:stCxn id="13" idx="0"/>
          </p:cNvCxnSpPr>
          <p:nvPr/>
        </p:nvCxnSpPr>
        <p:spPr>
          <a:xfrm flipV="1">
            <a:off x="3564335" y="1906854"/>
            <a:ext cx="10236" cy="918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4" idx="0"/>
          </p:cNvCxnSpPr>
          <p:nvPr/>
        </p:nvCxnSpPr>
        <p:spPr>
          <a:xfrm flipV="1">
            <a:off x="5843511" y="1906854"/>
            <a:ext cx="1853822" cy="918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5896958" y="143092"/>
            <a:ext cx="0" cy="85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313524" y="318078"/>
            <a:ext cx="570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新会话进入会先去查找二级缓存中是否有对应的数据</a:t>
            </a:r>
            <a:endParaRPr lang="zh-CN" altLang="en-US"/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5761" y="4933439"/>
            <a:ext cx="3126097" cy="1760989"/>
          </a:xfrm>
          <a:prstGeom prst="rect">
            <a:avLst/>
          </a:prstGeom>
        </p:spPr>
      </p:pic>
      <p:sp>
        <p:nvSpPr>
          <p:cNvPr id="65" name="文本框 64"/>
          <p:cNvSpPr txBox="1"/>
          <p:nvPr/>
        </p:nvSpPr>
        <p:spPr>
          <a:xfrm>
            <a:off x="150125" y="5377216"/>
            <a:ext cx="2254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缓存的顺序：</a:t>
            </a:r>
            <a:endParaRPr lang="en-US" altLang="zh-CN" smtClean="0"/>
          </a:p>
          <a:p>
            <a:r>
              <a:rPr lang="zh-CN" altLang="en-US"/>
              <a:t>二</a:t>
            </a:r>
            <a:r>
              <a:rPr lang="zh-CN" altLang="en-US" smtClean="0"/>
              <a:t>级缓存；</a:t>
            </a:r>
            <a:endParaRPr lang="en-US" altLang="zh-CN" smtClean="0"/>
          </a:p>
          <a:p>
            <a:r>
              <a:rPr lang="zh-CN" altLang="en-US" smtClean="0"/>
              <a:t>一级缓存：</a:t>
            </a:r>
            <a:endParaRPr lang="en-US" altLang="zh-CN" smtClean="0"/>
          </a:p>
          <a:p>
            <a:r>
              <a:rPr lang="zh-CN" altLang="en-US" smtClean="0"/>
              <a:t>数据库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35" y="-70408"/>
            <a:ext cx="9611865" cy="692840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6380" y="1932305"/>
            <a:ext cx="2098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FF0000"/>
                </a:solidFill>
              </a:rPr>
              <a:t>右边的图是 </a:t>
            </a:r>
            <a:r>
              <a:rPr lang="en-US" altLang="zh-CN" sz="1400" b="1">
                <a:solidFill>
                  <a:srgbClr val="FF0000"/>
                </a:solidFill>
              </a:rPr>
              <a:t>MyBatis   </a:t>
            </a:r>
            <a:r>
              <a:rPr lang="zh-CN" altLang="en-US" sz="1400" b="1">
                <a:solidFill>
                  <a:srgbClr val="FF0000"/>
                </a:solidFill>
              </a:rPr>
              <a:t>的架构？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705475" cy="1885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5701"/>
            <a:ext cx="7534275" cy="5295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53886" y="3720321"/>
            <a:ext cx="2470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一</a:t>
            </a:r>
            <a:r>
              <a:rPr lang="zh-CN" altLang="en-US" smtClean="0"/>
              <a:t>个</a:t>
            </a:r>
            <a:r>
              <a:rPr lang="en-US" altLang="zh-CN" smtClean="0"/>
              <a:t>MappedStatement</a:t>
            </a:r>
            <a:r>
              <a:rPr lang="zh-CN" altLang="en-US" smtClean="0"/>
              <a:t>代表一个增删改查标签的详细信息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326" y="869192"/>
            <a:ext cx="8372475" cy="5829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93074" y="300251"/>
            <a:ext cx="560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Configuration</a:t>
            </a:r>
            <a:r>
              <a:rPr lang="zh-CN" altLang="en-US" smtClean="0"/>
              <a:t>对象保存了所有配置文件的详细信息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12054"/>
            <a:ext cx="11039475" cy="2085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91116" y="1310185"/>
            <a:ext cx="2483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全局</a:t>
            </a:r>
            <a:r>
              <a:rPr lang="en-US" altLang="zh-CN" smtClean="0"/>
              <a:t>Configuration</a:t>
            </a:r>
            <a:r>
              <a:rPr lang="zh-CN" altLang="en-US" smtClean="0"/>
              <a:t>中的一个重要属性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8029"/>
            <a:ext cx="9763125" cy="2895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19737" y="3393211"/>
            <a:ext cx="2483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全局</a:t>
            </a:r>
            <a:r>
              <a:rPr lang="en-US" altLang="zh-CN" smtClean="0"/>
              <a:t>Configuration</a:t>
            </a:r>
            <a:r>
              <a:rPr lang="zh-CN" altLang="en-US" smtClean="0"/>
              <a:t>中的一个重要属性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6045"/>
            <a:ext cx="6429375" cy="1962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2" y="2937681"/>
            <a:ext cx="11068050" cy="1828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7421" y="2388358"/>
            <a:ext cx="458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缓存中保存的</a:t>
            </a:r>
            <a:r>
              <a:rPr lang="en-US" altLang="zh-CN" smtClean="0"/>
              <a:t>key</a:t>
            </a:r>
            <a:r>
              <a:rPr lang="zh-CN" altLang="en-US" smtClean="0"/>
              <a:t>：方法</a:t>
            </a:r>
            <a:r>
              <a:rPr lang="en-US" altLang="zh-CN" smtClean="0"/>
              <a:t>id+sql+</a:t>
            </a:r>
            <a:r>
              <a:rPr lang="zh-CN" altLang="en-US" smtClean="0"/>
              <a:t>参数</a:t>
            </a:r>
            <a:r>
              <a:rPr lang="en-US" altLang="zh-CN" smtClean="0"/>
              <a:t>xxx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391" y="769747"/>
            <a:ext cx="9465291" cy="59905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88859" y="191069"/>
            <a:ext cx="439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1</a:t>
            </a:r>
            <a:r>
              <a:rPr lang="zh-CN" altLang="en-US" b="1" smtClean="0"/>
              <a:t>、根据配置文件创建</a:t>
            </a:r>
            <a:r>
              <a:rPr lang="en-US" altLang="zh-CN" b="1" smtClean="0"/>
              <a:t>SQLSessionFactory</a:t>
            </a:r>
            <a:endParaRPr lang="zh-CN" altLang="en-US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032" y="137321"/>
            <a:ext cx="3543300" cy="485775"/>
          </a:xfrm>
          <a:prstGeom prst="rect">
            <a:avLst/>
          </a:prstGeom>
        </p:spPr>
      </p:pic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>
            <a:off x="7383438" y="375735"/>
            <a:ext cx="698594" cy="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871045" y="1719618"/>
            <a:ext cx="3061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Configuration</a:t>
            </a:r>
            <a:r>
              <a:rPr lang="zh-CN" altLang="en-US" smtClean="0"/>
              <a:t>封装了所有配置文件的详细信息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789158" y="3275463"/>
            <a:ext cx="3402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总结：把配置文件的信息解析并保存在</a:t>
            </a:r>
            <a:r>
              <a:rPr lang="en-US" altLang="zh-CN" b="1" smtClean="0"/>
              <a:t>Configuration</a:t>
            </a:r>
            <a:r>
              <a:rPr lang="zh-CN" altLang="en-US" b="1" smtClean="0"/>
              <a:t>对象中，返回包含了</a:t>
            </a:r>
            <a:r>
              <a:rPr lang="en-US" altLang="zh-CN" b="1" smtClean="0"/>
              <a:t>Configuration</a:t>
            </a:r>
            <a:r>
              <a:rPr lang="zh-CN" altLang="en-US" b="1" smtClean="0"/>
              <a:t>的</a:t>
            </a:r>
            <a:r>
              <a:rPr lang="en-US" altLang="zh-CN" b="1" smtClean="0"/>
              <a:t>DefaultSqlSession</a:t>
            </a:r>
            <a:r>
              <a:rPr lang="zh-CN" altLang="en-US" b="1" smtClean="0"/>
              <a:t>对象。</a:t>
            </a:r>
            <a:endParaRPr lang="zh-CN" alt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1557</Words>
  <Application>WPS 演示</Application>
  <PresentationFormat>宽屏</PresentationFormat>
  <Paragraphs>204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方正书宋_GBK</vt:lpstr>
      <vt:lpstr>Wingdings</vt:lpstr>
      <vt:lpstr>Consolas</vt:lpstr>
      <vt:lpstr>苹方-简</vt:lpstr>
      <vt:lpstr>Calibri</vt:lpstr>
      <vt:lpstr>Helvetica Neue</vt:lpstr>
      <vt:lpstr>宋体</vt:lpstr>
      <vt:lpstr>汉仪书宋二KW</vt:lpstr>
      <vt:lpstr>微软雅黑</vt:lpstr>
      <vt:lpstr>汉仪旗黑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雷丰阳</dc:creator>
  <cp:lastModifiedBy>ian</cp:lastModifiedBy>
  <cp:revision>58</cp:revision>
  <dcterms:created xsi:type="dcterms:W3CDTF">2021-03-28T02:03:08Z</dcterms:created>
  <dcterms:modified xsi:type="dcterms:W3CDTF">2021-03-28T02:03:08Z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2052-2.7.0.4445</vt:lpwstr>
  </property>
</Properties>
</file>