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92" r:id="rId3"/>
    <p:sldId id="393" r:id="rId4"/>
    <p:sldId id="363" r:id="rId5"/>
    <p:sldId id="387" r:id="rId6"/>
    <p:sldId id="364" r:id="rId7"/>
    <p:sldId id="368" r:id="rId8"/>
    <p:sldId id="366" r:id="rId9"/>
    <p:sldId id="389" r:id="rId10"/>
    <p:sldId id="384" r:id="rId11"/>
    <p:sldId id="388" r:id="rId12"/>
    <p:sldId id="385" r:id="rId13"/>
    <p:sldId id="386" r:id="rId14"/>
    <p:sldId id="390" r:id="rId15"/>
    <p:sldId id="374" r:id="rId16"/>
    <p:sldId id="341" r:id="rId17"/>
    <p:sldId id="394" r:id="rId18"/>
    <p:sldId id="395" r:id="rId19"/>
    <p:sldId id="391" r:id="rId20"/>
    <p:sldId id="345" r:id="rId21"/>
    <p:sldId id="347" r:id="rId22"/>
    <p:sldId id="362" r:id="rId23"/>
    <p:sldId id="348" r:id="rId24"/>
    <p:sldId id="349" r:id="rId25"/>
    <p:sldId id="279" r:id="rId26"/>
    <p:sldId id="309" r:id="rId27"/>
    <p:sldId id="358" r:id="rId28"/>
    <p:sldId id="367" r:id="rId29"/>
    <p:sldId id="376" r:id="rId30"/>
    <p:sldId id="378" r:id="rId31"/>
    <p:sldId id="380" r:id="rId32"/>
    <p:sldId id="381" r:id="rId33"/>
    <p:sldId id="3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5"/>
    <p:restoredTop sz="92058" autoAdjust="0"/>
  </p:normalViewPr>
  <p:slideViewPr>
    <p:cSldViewPr snapToGrid="0" snapToObjects="1">
      <p:cViewPr>
        <p:scale>
          <a:sx n="120" d="100"/>
          <a:sy n="120" d="100"/>
        </p:scale>
        <p:origin x="14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73777-A6A1-F74C-A0AA-841ECF5345A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130C-9FCF-BB4B-8FD1-0B1E0E74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3828-44F4-4210-8241-FC1B62A9654B}" type="datetimeFigureOut">
              <a:rPr lang="en-SG" smtClean="0"/>
              <a:t>2/1/17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70CE-29D6-4821-817C-B20B0AFAB6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99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92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59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04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about the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2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consensus-based computation (CBC) protocol</a:t>
            </a:r>
          </a:p>
          <a:p>
            <a:pPr lvl="1"/>
            <a:r>
              <a:rPr lang="en-US" sz="2400" dirty="0" smtClean="0"/>
              <a:t>G: Problem wants to compute for </a:t>
            </a:r>
            <a:r>
              <a:rPr lang="en-US" sz="2400" i="1" dirty="0" smtClean="0"/>
              <a:t>f() with input x</a:t>
            </a:r>
          </a:p>
          <a:p>
            <a:pPr lvl="1"/>
            <a:r>
              <a:rPr lang="en-US" sz="2400" dirty="0" smtClean="0"/>
              <a:t>P: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proves that he has </a:t>
            </a:r>
            <a:r>
              <a:rPr lang="en-US" sz="2400" i="1" dirty="0" smtClean="0"/>
              <a:t>s </a:t>
            </a:r>
            <a:r>
              <a:rPr lang="en-US" sz="2400" i="1" dirty="0" err="1" smtClean="0"/>
              <a:t>s.t.</a:t>
            </a:r>
            <a:r>
              <a:rPr lang="en-US" sz="2400" i="1" dirty="0" smtClean="0"/>
              <a:t> s=f(x)</a:t>
            </a:r>
          </a:p>
          <a:p>
            <a:pPr lvl="1"/>
            <a:r>
              <a:rPr lang="en-US" sz="2400" dirty="0" smtClean="0"/>
              <a:t>V: Verifier verifies if s=</a:t>
            </a:r>
            <a:r>
              <a:rPr lang="en-US" sz="2400" i="1" dirty="0" smtClean="0"/>
              <a:t>f(x) </a:t>
            </a:r>
            <a:r>
              <a:rPr lang="en-US" sz="2400" dirty="0" smtClean="0"/>
              <a:t>is correct </a:t>
            </a:r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blk</a:t>
            </a:r>
            <a:r>
              <a:rPr lang="en-US" sz="2400" dirty="0" smtClean="0"/>
              <a:t>: work that V always does to get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59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err="1" smtClean="0"/>
              <a:t>εvalue</a:t>
            </a:r>
            <a:r>
              <a:rPr lang="en-US" sz="24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Represents the acceptable “common good” work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Not straightforward to estimate, depends on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Net-worth of applications 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network properties 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The incentive mechanism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Individual miner’s beliefs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GCD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12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70CE-29D6-4821-817C-B20B0AFAB6A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44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2B5-A7F1-244C-8DC4-7BC097AC22B4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253A-8207-6945-A925-A4ABAB1A16DB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3F8E-B9B7-E34D-8758-46A850D58601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18193"/>
            <a:ext cx="8229600" cy="7978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326444"/>
            <a:ext cx="8229600" cy="524132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3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>
            <a:lvl1pPr marL="342900" indent="-342900">
              <a:buFont typeface="Wingdings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8FA8-33E5-964C-AC02-FDE1798C4403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 Hebrew Scholar"/>
                <a:cs typeface="Arial Hebrew Scho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9D11-9629-154A-8AFB-36EC7D0D5B59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7695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7667"/>
            <a:ext cx="4038600" cy="4898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A5E-32A8-C943-AF97-E292E7523AC9}" type="datetime1">
              <a:rPr lang="en-SG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4111"/>
            <a:ext cx="4040188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84111"/>
            <a:ext cx="4041775" cy="890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2FE-7EBD-4446-8A76-6840212CE8A8}" type="datetime1">
              <a:rPr lang="en-SG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2CD2-D2B4-C84A-AF24-E8DA29B44624}" type="datetime1">
              <a:rPr lang="en-SG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689-9FEB-B24A-A337-DE3F1D399C1A}" type="datetime1">
              <a:rPr lang="en-SG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C01F-DAFF-5946-9195-FB155B3C2BF7}" type="datetime1">
              <a:rPr lang="en-SG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E815-8393-7C44-AF4E-CC945E15F398}" type="datetime1">
              <a:rPr lang="en-SG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29600" cy="92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1779"/>
            <a:ext cx="8229600" cy="488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BABD-E585-1547-B599-BAC2A094AD2E}" type="datetime1">
              <a:rPr lang="en-SG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nvd.nist.gov/view/vuln/detail?vulnId=CVE-2013-229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nvd.nist.gov/view/vuln/detail?vulnId=CVE-2013-229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1395204"/>
            <a:ext cx="8115300" cy="1979431"/>
          </a:xfrm>
        </p:spPr>
        <p:txBody>
          <a:bodyPr>
            <a:normAutofit/>
          </a:bodyPr>
          <a:lstStyle/>
          <a:p>
            <a:r>
              <a:rPr lang="en-US" dirty="0" smtClean="0"/>
              <a:t>Demystifying incentives in the consensus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500" y="4056944"/>
            <a:ext cx="8459611" cy="1368777"/>
          </a:xfrm>
        </p:spPr>
        <p:txBody>
          <a:bodyPr>
            <a:normAutofit/>
          </a:bodyPr>
          <a:lstStyle/>
          <a:p>
            <a:r>
              <a:rPr lang="en-US" sz="2400" b="1" u="sng" dirty="0" err="1" smtClean="0"/>
              <a:t>Loi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Luu</a:t>
            </a:r>
            <a:r>
              <a:rPr lang="en-US" sz="2400" b="1" u="sng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smtClean="0"/>
              <a:t>Jason </a:t>
            </a:r>
            <a:r>
              <a:rPr lang="en-US" sz="2400" dirty="0" err="1"/>
              <a:t>Teutsch</a:t>
            </a:r>
            <a:r>
              <a:rPr lang="en-US" sz="2400" dirty="0"/>
              <a:t>, </a:t>
            </a:r>
            <a:r>
              <a:rPr lang="en-US" sz="2400" dirty="0" err="1"/>
              <a:t>Raghav</a:t>
            </a:r>
            <a:r>
              <a:rPr lang="en-US" sz="2400" dirty="0"/>
              <a:t> </a:t>
            </a:r>
            <a:r>
              <a:rPr lang="en-US" sz="2400" dirty="0" err="1" smtClean="0"/>
              <a:t>Kulkarni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Prateek</a:t>
            </a:r>
            <a:r>
              <a:rPr lang="en-US" sz="2400" dirty="0" smtClean="0"/>
              <a:t> </a:t>
            </a:r>
            <a:r>
              <a:rPr lang="en-US" sz="2400" dirty="0" err="1"/>
              <a:t>Saxena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exhaustion </a:t>
            </a:r>
            <a:r>
              <a:rPr lang="en-US" dirty="0" smtClean="0"/>
              <a:t>attack on verifiers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sz="2400" dirty="0" smtClean="0"/>
              <a:t>Create expensive TXs which require more resources &amp; time to verify</a:t>
            </a:r>
          </a:p>
          <a:p>
            <a:r>
              <a:rPr lang="en-US" dirty="0" smtClean="0"/>
              <a:t>Damages</a:t>
            </a:r>
          </a:p>
          <a:p>
            <a:pPr lvl="1"/>
            <a:r>
              <a:rPr lang="en-US" sz="2400" dirty="0" smtClean="0"/>
              <a:t>Waste other resources</a:t>
            </a:r>
          </a:p>
          <a:p>
            <a:pPr lvl="1"/>
            <a:r>
              <a:rPr lang="en-US" sz="2400" dirty="0" smtClean="0"/>
              <a:t>Gain advantage in finding next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exhaustion attack in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Protection mechanism </a:t>
            </a:r>
          </a:p>
          <a:p>
            <a:pPr lvl="1"/>
            <a:r>
              <a:rPr lang="en-US" sz="2400" dirty="0" smtClean="0"/>
              <a:t>Only allow basic arithmetic &amp; crypto </a:t>
            </a:r>
            <a:r>
              <a:rPr lang="en-US" sz="2400" dirty="0" err="1" smtClean="0"/>
              <a:t>opcodes</a:t>
            </a:r>
            <a:endParaRPr lang="en-US" sz="2400" dirty="0" smtClean="0"/>
          </a:p>
          <a:p>
            <a:pPr lvl="1"/>
            <a:r>
              <a:rPr lang="en-US" sz="2400" dirty="0" smtClean="0"/>
              <a:t>Block size limit</a:t>
            </a:r>
          </a:p>
          <a:p>
            <a:r>
              <a:rPr lang="en-US" dirty="0" smtClean="0"/>
              <a:t>Attacks in Bitcoin</a:t>
            </a:r>
          </a:p>
          <a:p>
            <a:pPr lvl="1"/>
            <a:r>
              <a:rPr lang="en-US" dirty="0" smtClean="0">
                <a:hlinkClick r:id="rId3"/>
              </a:rPr>
              <a:t>CVE-2013-2292</a:t>
            </a:r>
            <a:endParaRPr lang="en-US" dirty="0" smtClean="0"/>
          </a:p>
          <a:p>
            <a:pPr lvl="2"/>
            <a:r>
              <a:rPr lang="en-US" dirty="0"/>
              <a:t>Attacker includes multiple </a:t>
            </a:r>
            <a:r>
              <a:rPr lang="en-US" dirty="0" err="1"/>
              <a:t>OP_Checksig</a:t>
            </a:r>
            <a:r>
              <a:rPr lang="en-US" dirty="0"/>
              <a:t> in a block-size </a:t>
            </a:r>
            <a:r>
              <a:rPr lang="en-US" dirty="0" smtClean="0"/>
              <a:t>TX</a:t>
            </a:r>
          </a:p>
          <a:p>
            <a:pPr lvl="2"/>
            <a:r>
              <a:rPr lang="en-US" dirty="0"/>
              <a:t>Miners have to hash 19.1 GB of data to verify</a:t>
            </a:r>
          </a:p>
          <a:p>
            <a:pPr lvl="3"/>
            <a:r>
              <a:rPr lang="en-US" dirty="0"/>
              <a:t>Take relatively 190 seconds CPU-time</a:t>
            </a:r>
          </a:p>
          <a:p>
            <a:pPr lvl="3"/>
            <a:r>
              <a:rPr lang="en-US" dirty="0"/>
              <a:t>Expected time to find a block is only 10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Include as many TXs as possible</a:t>
            </a:r>
          </a:p>
          <a:p>
            <a:pPr lvl="2"/>
            <a:r>
              <a:rPr lang="en-US" dirty="0" smtClean="0"/>
              <a:t>Verification time is increased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105306"/>
            <a:ext cx="8701494" cy="769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exhaustion attack in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8667"/>
          </a:xfrm>
        </p:spPr>
        <p:txBody>
          <a:bodyPr>
            <a:normAutofit/>
          </a:bodyPr>
          <a:lstStyle/>
          <a:p>
            <a:r>
              <a:rPr lang="en-US" dirty="0" smtClean="0"/>
              <a:t>Protection mechanism </a:t>
            </a:r>
          </a:p>
          <a:p>
            <a:pPr lvl="1"/>
            <a:r>
              <a:rPr lang="en-US" sz="2400" dirty="0"/>
              <a:t>Pay </a:t>
            </a:r>
            <a:r>
              <a:rPr lang="en-US" sz="2400" i="1" dirty="0"/>
              <a:t>gas </a:t>
            </a:r>
            <a:r>
              <a:rPr lang="en-US" sz="2400" dirty="0"/>
              <a:t>as transaction </a:t>
            </a:r>
            <a:r>
              <a:rPr lang="en-US" sz="2400" dirty="0" smtClean="0"/>
              <a:t>fee</a:t>
            </a:r>
            <a:endParaRPr lang="en-US" sz="2400" dirty="0"/>
          </a:p>
          <a:p>
            <a:pPr lvl="2"/>
            <a:r>
              <a:rPr lang="en-US" sz="2000" dirty="0"/>
              <a:t>Gas depends on </a:t>
            </a:r>
            <a:r>
              <a:rPr lang="en-US" sz="2000" dirty="0" err="1"/>
              <a:t>opcodes</a:t>
            </a:r>
            <a:endParaRPr lang="en-US" sz="2000" dirty="0"/>
          </a:p>
          <a:p>
            <a:r>
              <a:rPr lang="en-US" dirty="0" smtClean="0"/>
              <a:t>Attack observation</a:t>
            </a:r>
          </a:p>
          <a:p>
            <a:pPr lvl="1"/>
            <a:r>
              <a:rPr lang="en-US" sz="2400" dirty="0"/>
              <a:t>gas fee is credited to the block founder</a:t>
            </a:r>
          </a:p>
          <a:p>
            <a:pPr lvl="2"/>
            <a:r>
              <a:rPr lang="en-US" sz="2000" dirty="0"/>
              <a:t>Attacker = block founder</a:t>
            </a:r>
            <a:r>
              <a:rPr lang="en-US" sz="2000" dirty="0" smtClean="0"/>
              <a:t>?</a:t>
            </a:r>
          </a:p>
          <a:p>
            <a:pPr lvl="2"/>
            <a:r>
              <a:rPr lang="en-US" sz="2000" dirty="0"/>
              <a:t>Attack with 0-</a:t>
            </a:r>
            <a:r>
              <a:rPr lang="en-US" sz="2000" dirty="0" smtClean="0"/>
              <a:t>fee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smtClean="0"/>
              <a:t>Include</a:t>
            </a:r>
            <a:r>
              <a:rPr lang="en-US" sz="2400" dirty="0"/>
              <a:t> </a:t>
            </a:r>
            <a:r>
              <a:rPr lang="en-US" sz="2400" dirty="0" smtClean="0"/>
              <a:t>expensive TXs </a:t>
            </a:r>
          </a:p>
          <a:p>
            <a:pPr marL="457200" lvl="1" indent="0">
              <a:buNone/>
            </a:pPr>
            <a:r>
              <a:rPr lang="en-US" sz="2400" dirty="0" smtClean="0"/>
              <a:t>in its block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1636" y="3704137"/>
            <a:ext cx="34995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    if</a:t>
            </a:r>
            <a:r>
              <a:rPr lang="en-US" dirty="0" smtClean="0"/>
              <a:t> (C == A * B) </a:t>
            </a:r>
            <a:r>
              <a:rPr lang="en-US" dirty="0" smtClean="0">
                <a:solidFill>
                  <a:srgbClr val="FF0000"/>
                </a:solidFill>
              </a:rPr>
              <a:t>//run O(N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sendReward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Users’ ill-fated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1299"/>
            <a:ext cx="4038600" cy="2259706"/>
          </a:xfrm>
        </p:spPr>
        <p:txBody>
          <a:bodyPr>
            <a:normAutofit lnSpcReduction="10000"/>
          </a:bodyPr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Mine valid blocks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Less advantage in next blocks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Others start ahead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Waste resource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931300"/>
            <a:ext cx="4038600" cy="2259705"/>
          </a:xfrm>
        </p:spPr>
        <p:txBody>
          <a:bodyPr>
            <a:normAutofit lnSpcReduction="10000"/>
          </a:bodyPr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More advantage in finding next blocks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Mine invalid blocks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Waste all efforts on invalid 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791" y="1273100"/>
            <a:ext cx="2877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Verify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4210" y="1273100"/>
            <a:ext cx="2877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Verify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6872" y="1273100"/>
            <a:ext cx="0" cy="2917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4530" y="4509692"/>
            <a:ext cx="8102514" cy="18466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Verifier’s </a:t>
            </a:r>
            <a:r>
              <a:rPr lang="en-US" sz="2400" dirty="0" smtClean="0"/>
              <a:t>dilemma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do not know to do or skip the </a:t>
            </a:r>
            <a:r>
              <a:rPr lang="en-US" sz="2400" dirty="0" smtClean="0"/>
              <a:t>verification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have incentive to skip verification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TXs </a:t>
            </a:r>
            <a:r>
              <a:rPr lang="en-US" sz="2400" dirty="0" smtClean="0"/>
              <a:t>and </a:t>
            </a:r>
            <a:r>
              <a:rPr lang="en-US" sz="2400" dirty="0"/>
              <a:t>computation on </a:t>
            </a:r>
            <a:r>
              <a:rPr lang="en-US" sz="2400" dirty="0" err="1"/>
              <a:t>blockchain</a:t>
            </a:r>
            <a:r>
              <a:rPr lang="en-US" sz="2400" dirty="0"/>
              <a:t> may be incorrect</a:t>
            </a:r>
            <a:r>
              <a:rPr lang="en-US" sz="2400" dirty="0" smtClean="0"/>
              <a:t>!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Consensus computer may produce incorrect results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 smtClean="0"/>
              <a:t>Classes </a:t>
            </a:r>
            <a:r>
              <a:rPr lang="en-US" dirty="0"/>
              <a:t>of computations can be performed </a:t>
            </a:r>
            <a:r>
              <a:rPr lang="en-US" dirty="0" smtClean="0"/>
              <a:t>correctly</a:t>
            </a:r>
            <a:endParaRPr lang="en-US" sz="3200" dirty="0" smtClean="0"/>
          </a:p>
          <a:p>
            <a:pPr lvl="1"/>
            <a:r>
              <a:rPr lang="en-US" sz="2400" dirty="0" smtClean="0"/>
              <a:t>Formalize the protocol used by consensus computers</a:t>
            </a:r>
          </a:p>
          <a:p>
            <a:pPr lvl="1"/>
            <a:r>
              <a:rPr lang="en-US" sz="2400" dirty="0" smtClean="0"/>
              <a:t>Understand the incentive structure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Techniques to support more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  <a:p>
            <a:pPr lvl="1"/>
            <a:r>
              <a:rPr lang="en-US" dirty="0"/>
              <a:t>Determine classes of computations can be performed </a:t>
            </a:r>
            <a:r>
              <a:rPr lang="en-US" dirty="0" smtClean="0"/>
              <a:t>correctly</a:t>
            </a:r>
          </a:p>
          <a:p>
            <a:r>
              <a:rPr lang="en-US" dirty="0" smtClean="0"/>
              <a:t>Intuition</a:t>
            </a:r>
            <a:endParaRPr lang="en-US" dirty="0"/>
          </a:p>
          <a:p>
            <a:pPr lvl="1"/>
            <a:r>
              <a:rPr lang="en-US" dirty="0"/>
              <a:t>Limit advantage of skipping </a:t>
            </a:r>
            <a:r>
              <a:rPr lang="en-US" dirty="0" smtClean="0"/>
              <a:t>verification</a:t>
            </a:r>
          </a:p>
          <a:p>
            <a:pPr lvl="2"/>
            <a:r>
              <a:rPr lang="en-US" dirty="0" smtClean="0"/>
              <a:t>Formulate </a:t>
            </a:r>
            <a:r>
              <a:rPr lang="en-US" dirty="0"/>
              <a:t>the underlying protocol of consensus </a:t>
            </a:r>
            <a:r>
              <a:rPr lang="en-US" dirty="0" smtClean="0"/>
              <a:t>computers</a:t>
            </a:r>
          </a:p>
          <a:p>
            <a:pPr lvl="2"/>
            <a:r>
              <a:rPr lang="en-US" dirty="0" smtClean="0"/>
              <a:t>Understand incentive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Consensus-based computation (CBC)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</a:t>
            </a:r>
          </a:p>
          <a:p>
            <a:pPr algn="ctr"/>
            <a:r>
              <a:rPr lang="en-US" sz="2400" dirty="0" smtClean="0"/>
              <a:t>Computer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70025" y="2095196"/>
            <a:ext cx="171597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f(x)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2067023"/>
            <a:ext cx="148838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f(x)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0189" y="3535040"/>
            <a:ext cx="1956203" cy="4188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y = f(x)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205" y="3313847"/>
            <a:ext cx="1917563" cy="8647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 work</a:t>
            </a:r>
          </a:p>
          <a:p>
            <a:pPr algn="ctr"/>
            <a:r>
              <a:rPr lang="en-US" dirty="0" smtClean="0"/>
              <a:t>to </a:t>
            </a:r>
            <a:r>
              <a:rPr lang="en-US" dirty="0" smtClean="0"/>
              <a:t>mine a block and get </a:t>
            </a:r>
            <a:r>
              <a:rPr lang="en-US" dirty="0" smtClean="0"/>
              <a:t>reward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118" y="1139311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Employed by consensus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6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rational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143001"/>
            <a:ext cx="7848600" cy="2342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1</a:t>
            </a:r>
            <a:r>
              <a:rPr lang="en-US" sz="2800" i="1" dirty="0" smtClean="0"/>
              <a:t>: </a:t>
            </a:r>
            <a:r>
              <a:rPr lang="en-US" sz="2800" dirty="0" smtClean="0"/>
              <a:t>Advantage of rational users </a:t>
            </a:r>
            <a:r>
              <a:rPr lang="en-US" sz="2800" dirty="0" err="1" smtClean="0"/>
              <a:t>w.r.t</a:t>
            </a:r>
            <a:r>
              <a:rPr lang="en-US" sz="2800" dirty="0" smtClean="0"/>
              <a:t> a TX: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</a:t>
            </a:r>
            <a:r>
              <a:rPr lang="en-US" sz="2800" i="1" dirty="0" err="1" smtClean="0"/>
              <a:t>adv</a:t>
            </a:r>
            <a:r>
              <a:rPr lang="en-US" sz="2800" i="1" dirty="0" smtClean="0"/>
              <a:t>(f)</a:t>
            </a:r>
            <a:r>
              <a:rPr lang="en-US" sz="2800" dirty="0" smtClean="0"/>
              <a:t> = </a:t>
            </a:r>
            <a:r>
              <a:rPr lang="en-US" sz="2800" dirty="0" err="1" smtClean="0"/>
              <a:t>W</a:t>
            </a:r>
            <a:r>
              <a:rPr lang="en-US" sz="2800" baseline="-25000" dirty="0" err="1"/>
              <a:t>f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-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df</a:t>
            </a:r>
            <a:endParaRPr lang="en-US" sz="2800" baseline="-25000" dirty="0" smtClean="0"/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: amount of work to verify </a:t>
            </a:r>
            <a:r>
              <a:rPr lang="en-US" sz="2400" i="1" dirty="0" smtClean="0"/>
              <a:t>f</a:t>
            </a:r>
            <a:endParaRPr lang="en-US" sz="2400" dirty="0" smtClean="0"/>
          </a:p>
          <a:p>
            <a:pPr lvl="1"/>
            <a:r>
              <a:rPr lang="en-US" sz="2400" dirty="0" err="1" smtClean="0"/>
              <a:t>W</a:t>
            </a:r>
            <a:r>
              <a:rPr lang="en-US" sz="2400" baseline="-25000" dirty="0" err="1" smtClean="0"/>
              <a:t>df</a:t>
            </a:r>
            <a:r>
              <a:rPr lang="en-US" sz="2400" dirty="0" smtClean="0"/>
              <a:t>: amount of work in deviated protocol</a:t>
            </a:r>
          </a:p>
          <a:p>
            <a:pPr lvl="1"/>
            <a:r>
              <a:rPr lang="en-US" sz="2400" dirty="0" smtClean="0"/>
              <a:t>Generally </a:t>
            </a:r>
            <a:r>
              <a:rPr lang="en-US" sz="2400" i="1" dirty="0" err="1"/>
              <a:t>adv</a:t>
            </a:r>
            <a:r>
              <a:rPr lang="en-US" sz="2400" i="1" dirty="0"/>
              <a:t>(f</a:t>
            </a:r>
            <a:r>
              <a:rPr lang="en-US" sz="2400" i="1" dirty="0" smtClean="0"/>
              <a:t>) =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– O(1)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1934" y="3594177"/>
            <a:ext cx="7848600" cy="1261884"/>
            <a:chOff x="457200" y="5449688"/>
            <a:chExt cx="7755467" cy="1261884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5449688"/>
              <a:ext cx="7755467" cy="1261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i="1" u="sng" dirty="0" err="1" smtClean="0"/>
                <a:t>Def</a:t>
              </a:r>
              <a:r>
                <a:rPr lang="en-US" sz="2800" i="1" u="sng" dirty="0" smtClean="0"/>
                <a:t> 2:</a:t>
              </a:r>
              <a:r>
                <a:rPr lang="en-US" sz="2800" dirty="0" smtClean="0"/>
                <a:t> Advantage </a:t>
              </a:r>
              <a:r>
                <a:rPr lang="en-US" sz="2800" dirty="0"/>
                <a:t>to skip block verification</a:t>
              </a:r>
            </a:p>
            <a:p>
              <a:pPr lvl="1"/>
              <a:r>
                <a:rPr lang="en-US" sz="2400" i="1" dirty="0" err="1"/>
                <a:t>adv</a:t>
              </a:r>
              <a:r>
                <a:rPr lang="en-US" sz="2400" i="1" dirty="0"/>
                <a:t>(</a:t>
              </a:r>
              <a:r>
                <a:rPr lang="en-US" sz="2400" i="1" dirty="0" err="1"/>
                <a:t>blk</a:t>
              </a:r>
              <a:r>
                <a:rPr lang="en-US" sz="2400" i="1" dirty="0"/>
                <a:t>) =                              </a:t>
              </a:r>
              <a:r>
                <a:rPr lang="en-US" sz="2400" i="1" dirty="0" smtClean="0"/>
                <a:t>=</a:t>
              </a:r>
            </a:p>
            <a:p>
              <a:pPr lvl="1"/>
              <a:endParaRPr lang="en-US" sz="2400" i="1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413352" y="5846167"/>
            <a:ext cx="2059871" cy="662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5" name="Equation" r:id="rId3" imgW="1041400" imgH="368300" progId="Equation.3">
                    <p:embed/>
                  </p:oleObj>
                </mc:Choice>
                <mc:Fallback>
                  <p:oleObj name="Equation" r:id="rId3" imgW="10414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3352" y="5846167"/>
                          <a:ext cx="2059871" cy="662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092171" y="5846167"/>
            <a:ext cx="1850495" cy="703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6" name="Equation" r:id="rId5" imgW="800100" imgH="368300" progId="Equation.3">
                    <p:embed/>
                  </p:oleObj>
                </mc:Choice>
                <mc:Fallback>
                  <p:oleObj name="Equation" r:id="rId5" imgW="800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92171" y="5846167"/>
                          <a:ext cx="1850495" cy="7038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51934" y="5024119"/>
            <a:ext cx="784860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Threat </a:t>
            </a:r>
            <a:r>
              <a:rPr lang="en-US" sz="2800" dirty="0" err="1" smtClean="0"/>
              <a:t>model:</a:t>
            </a:r>
            <a:r>
              <a:rPr lang="en-US" sz="2800" dirty="0" err="1"/>
              <a:t>ε</a:t>
            </a:r>
            <a:r>
              <a:rPr lang="en-US" sz="2800" dirty="0"/>
              <a:t>-</a:t>
            </a:r>
            <a:r>
              <a:rPr lang="en-US" sz="2800" dirty="0" smtClean="0"/>
              <a:t> rational users</a:t>
            </a:r>
          </a:p>
          <a:p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3:</a:t>
            </a:r>
            <a:r>
              <a:rPr lang="en-US" sz="2800" dirty="0" smtClean="0"/>
              <a:t>ε</a:t>
            </a:r>
            <a:r>
              <a:rPr lang="en-US" sz="2800" dirty="0"/>
              <a:t>- rational </a:t>
            </a:r>
            <a:r>
              <a:rPr lang="en-US" sz="2800" dirty="0" smtClean="0"/>
              <a:t>users are </a:t>
            </a:r>
            <a:r>
              <a:rPr lang="en-US" sz="2800" dirty="0"/>
              <a:t>honest if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i="1" dirty="0" err="1"/>
              <a:t>adv</a:t>
            </a:r>
            <a:r>
              <a:rPr lang="en-US" sz="2400" i="1" dirty="0"/>
              <a:t>(</a:t>
            </a:r>
            <a:r>
              <a:rPr lang="en-US" sz="2400" i="1" dirty="0" err="1"/>
              <a:t>blk</a:t>
            </a:r>
            <a:r>
              <a:rPr lang="en-US" sz="2400" i="1" dirty="0"/>
              <a:t>) ≤</a:t>
            </a:r>
            <a:r>
              <a:rPr lang="en-US" sz="2400" dirty="0" err="1" smtClean="0"/>
              <a:t>εW</a:t>
            </a:r>
            <a:r>
              <a:rPr lang="en-US" sz="2400" baseline="-25000" dirty="0" err="1" smtClean="0"/>
              <a:t>b</a:t>
            </a:r>
            <a:endParaRPr lang="en-US" sz="2400" baseline="-250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deviate </a:t>
            </a:r>
            <a:r>
              <a:rPr lang="en-US" sz="2400" dirty="0" smtClean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5953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44" y="105306"/>
            <a:ext cx="8249356" cy="88247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Incentivize correct consensus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8120"/>
            <a:ext cx="8229600" cy="21276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err="1" smtClean="0"/>
              <a:t>Def</a:t>
            </a:r>
            <a:r>
              <a:rPr lang="en-US" sz="2800" i="1" u="sng" dirty="0" smtClean="0"/>
              <a:t> 4:</a:t>
            </a:r>
            <a:r>
              <a:rPr lang="en-US" sz="2800" dirty="0" smtClean="0"/>
              <a:t>ε</a:t>
            </a:r>
            <a:r>
              <a:rPr lang="en-US" sz="2800" dirty="0"/>
              <a:t>- Consensus computer requires at most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 </a:t>
            </a:r>
            <a:r>
              <a:rPr lang="en-US" sz="2800" dirty="0"/>
              <a:t>in verifying a block</a:t>
            </a:r>
            <a:endParaRPr lang="en-US" sz="2800" dirty="0" smtClean="0">
              <a:sym typeface="Wingdings"/>
            </a:endParaRPr>
          </a:p>
          <a:p>
            <a:r>
              <a:rPr lang="en-US" sz="2800" dirty="0" err="1"/>
              <a:t>ε</a:t>
            </a:r>
            <a:r>
              <a:rPr lang="en-US" sz="2800" dirty="0"/>
              <a:t>- consensus computer produces correct </a:t>
            </a:r>
            <a:r>
              <a:rPr lang="en-US" sz="2800" dirty="0" smtClean="0"/>
              <a:t>results </a:t>
            </a:r>
            <a:r>
              <a:rPr lang="en-US" sz="2800" dirty="0" err="1" smtClean="0"/>
              <a:t>w.r.t</a:t>
            </a:r>
            <a:r>
              <a:rPr lang="en-US" sz="2800" dirty="0" smtClean="0"/>
              <a:t> </a:t>
            </a:r>
            <a:r>
              <a:rPr lang="en-US" sz="2800" dirty="0" err="1"/>
              <a:t>ε</a:t>
            </a:r>
            <a:r>
              <a:rPr lang="en-US" sz="2800" dirty="0"/>
              <a:t>- rational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87777"/>
            <a:ext cx="8229600" cy="167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u="sng" dirty="0" smtClean="0"/>
              <a:t>Lemma: </a:t>
            </a:r>
            <a:r>
              <a:rPr lang="en-US" sz="2800" dirty="0" smtClean="0"/>
              <a:t>Computation that requires less </a:t>
            </a:r>
            <a:r>
              <a:rPr lang="en-US" sz="2800" dirty="0"/>
              <a:t>than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 is computed correctly by consensus computers of </a:t>
            </a:r>
            <a:r>
              <a:rPr lang="en-US" sz="2800" dirty="0" err="1" smtClean="0"/>
              <a:t>ε</a:t>
            </a:r>
            <a:r>
              <a:rPr lang="en-US" sz="2800" dirty="0" smtClean="0"/>
              <a:t>- rational users</a:t>
            </a:r>
            <a:endParaRPr lang="en-US" sz="2800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18357" y="5907990"/>
            <a:ext cx="735188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pplications that require more than </a:t>
            </a:r>
            <a:r>
              <a:rPr lang="en-US" sz="2400" dirty="0" err="1" smtClean="0">
                <a:solidFill>
                  <a:srgbClr val="000000"/>
                </a:solidFill>
              </a:rPr>
              <a:t>εW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work?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Consensus computer may produce incorrect results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computations can be performed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correctly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Formalize the protocol used by consensus computers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Understand the incentive structure</a:t>
            </a:r>
          </a:p>
          <a:p>
            <a:r>
              <a:rPr lang="en-US" sz="2800" dirty="0" smtClean="0"/>
              <a:t>Techniques to support more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Consensus-based computation (CBC)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</a:t>
            </a:r>
          </a:p>
          <a:p>
            <a:pPr algn="ctr"/>
            <a:r>
              <a:rPr lang="en-US" sz="2400" dirty="0" smtClean="0"/>
              <a:t>Computer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70025" y="2095196"/>
            <a:ext cx="171597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 = 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2067023"/>
            <a:ext cx="1488388" cy="41880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 = 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0189" y="3535040"/>
            <a:ext cx="1956203" cy="4188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y = f(x)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50777" y="3526502"/>
            <a:ext cx="1917563" cy="4216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 blocks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118" y="1139311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Employed by consensus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9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359306"/>
            <a:ext cx="8229600" cy="76958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Run more applications on </a:t>
            </a:r>
            <a:r>
              <a:rPr lang="en-US" sz="3200" dirty="0" err="1" smtClean="0"/>
              <a:t>ε</a:t>
            </a:r>
            <a:r>
              <a:rPr lang="en-US" sz="3200" dirty="0" smtClean="0"/>
              <a:t>-consensus computer:</a:t>
            </a:r>
            <a:r>
              <a:rPr lang="en-US" sz="3200" dirty="0"/>
              <a:t> </a:t>
            </a:r>
            <a:r>
              <a:rPr lang="en-US" sz="3200" dirty="0" smtClean="0"/>
              <a:t>Correct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 verification work into multiple TXs across multiple blocks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/>
              <a:t>Each TX is correctly run by </a:t>
            </a:r>
            <a:r>
              <a:rPr lang="en-US" sz="2400" dirty="0" err="1" smtClean="0"/>
              <a:t>aε</a:t>
            </a:r>
            <a:r>
              <a:rPr lang="en-US" sz="2400" dirty="0" smtClean="0"/>
              <a:t>- Consensus computer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/>
              <a:t>Advantage of rational miners is bounded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sym typeface="Wingdings"/>
              </a:rPr>
              <a:t>Correctness guaranteed</a:t>
            </a:r>
            <a:endParaRPr lang="en-US" sz="2400" dirty="0" smtClean="0"/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sz="2400" dirty="0" smtClean="0"/>
              <a:t>Latency is high </a:t>
            </a: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66" y="4244435"/>
            <a:ext cx="67168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&gt;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get_index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[0])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check_if</a:t>
            </a:r>
            <a:r>
              <a:rPr lang="en-US" dirty="0"/>
              <a:t> </a:t>
            </a:r>
            <a:r>
              <a:rPr lang="en-US" dirty="0" smtClean="0"/>
              <a:t>(C[</a:t>
            </a:r>
            <a:r>
              <a:rPr lang="en-US" dirty="0" err="1" smtClean="0"/>
              <a:t>i</a:t>
            </a:r>
            <a:r>
              <a:rPr lang="en-US" dirty="0" smtClean="0"/>
              <a:t>][j] == A[</a:t>
            </a:r>
            <a:r>
              <a:rPr lang="en-US" dirty="0" err="1" smtClean="0"/>
              <a:t>i</a:t>
            </a:r>
            <a:r>
              <a:rPr lang="en-US" dirty="0" smtClean="0"/>
              <a:t>][] * B[][j]) 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//require to run O(N)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62311" y="5079997"/>
            <a:ext cx="1744133" cy="747890"/>
          </a:xfrm>
          <a:prstGeom prst="wedgeRectCallout">
            <a:avLst>
              <a:gd name="adj1" fmla="val -84780"/>
              <a:gd name="adj2" fmla="val 76602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Each TX checks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element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2" y="599195"/>
            <a:ext cx="8664222" cy="769583"/>
          </a:xfrm>
        </p:spPr>
        <p:txBody>
          <a:bodyPr>
            <a:noAutofit/>
          </a:bodyPr>
          <a:lstStyle/>
          <a:p>
            <a:r>
              <a:rPr lang="en-US" sz="3200" dirty="0"/>
              <a:t>Run more applications on </a:t>
            </a:r>
            <a:r>
              <a:rPr lang="en-US" sz="3200" dirty="0" err="1"/>
              <a:t>ε</a:t>
            </a:r>
            <a:r>
              <a:rPr lang="en-US" sz="3200" dirty="0"/>
              <a:t>-consensus </a:t>
            </a:r>
            <a:r>
              <a:rPr lang="en-US" sz="3200" dirty="0" smtClean="0"/>
              <a:t>computer: Approximate computation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889"/>
            <a:ext cx="8229600" cy="4983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Probabilistic checking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sym typeface="Wingdings"/>
              </a:rPr>
              <a:t>Reduce TXs and latency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sz="2400" dirty="0" smtClean="0">
                <a:sym typeface="Wingdings"/>
              </a:rPr>
              <a:t>guarantee probabilistic correctness</a:t>
            </a:r>
          </a:p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nsure y differs from f(x) by at most </a:t>
            </a:r>
            <a:r>
              <a:rPr lang="en-US" sz="2400" dirty="0" err="1" smtClean="0"/>
              <a:t>δ</a:t>
            </a:r>
            <a:r>
              <a:rPr lang="en-US" sz="2400" dirty="0" smtClean="0"/>
              <a:t> elements with at least probability </a:t>
            </a:r>
            <a:r>
              <a:rPr lang="en-US" sz="2400" dirty="0"/>
              <a:t>o</a:t>
            </a:r>
            <a:r>
              <a:rPr lang="en-US" sz="2400" dirty="0" smtClean="0"/>
              <a:t>f, say, 99%</a:t>
            </a:r>
          </a:p>
          <a:p>
            <a:r>
              <a:rPr lang="en-US" sz="2800" dirty="0">
                <a:sym typeface="Wingdings"/>
              </a:rPr>
              <a:t>Intuition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a solution </a:t>
            </a:r>
            <a:r>
              <a:rPr lang="en-US" sz="2400" dirty="0"/>
              <a:t>is </a:t>
            </a:r>
            <a:r>
              <a:rPr lang="en-US" sz="2400" dirty="0" smtClean="0"/>
              <a:t>incorrect, a random check will detect with some probability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Approximate computation in </a:t>
            </a:r>
            <a:r>
              <a:rPr lang="en-US" sz="3200" dirty="0" err="1" smtClean="0"/>
              <a:t>Ethereum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randomly sample?</a:t>
            </a:r>
          </a:p>
          <a:p>
            <a:pPr lvl="1"/>
            <a:r>
              <a:rPr lang="en-US" sz="2400" dirty="0" smtClean="0"/>
              <a:t>Use next block hash as a random seed</a:t>
            </a:r>
          </a:p>
          <a:p>
            <a:pPr lvl="2"/>
            <a:r>
              <a:rPr lang="en-US" sz="2000" dirty="0" smtClean="0"/>
              <a:t>Hard to control</a:t>
            </a:r>
          </a:p>
          <a:p>
            <a:pPr lvl="2"/>
            <a:r>
              <a:rPr lang="en-US" sz="2000" dirty="0" smtClean="0"/>
              <a:t>High guarantee of randomness and fairness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666" y="2784710"/>
            <a:ext cx="671688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dirty="0"/>
              <a:t>c</a:t>
            </a:r>
            <a:r>
              <a:rPr lang="en-US" dirty="0" smtClean="0"/>
              <a:t>ounter = 0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&gt;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blkHash</a:t>
            </a:r>
            <a:r>
              <a:rPr lang="en-US" dirty="0" smtClean="0"/>
              <a:t>= </a:t>
            </a:r>
            <a:r>
              <a:rPr lang="en-US" dirty="0" err="1" smtClean="0"/>
              <a:t>get_current_block_hash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get_index</a:t>
            </a:r>
            <a:r>
              <a:rPr lang="en-US" dirty="0"/>
              <a:t>(</a:t>
            </a:r>
            <a:r>
              <a:rPr lang="en-US" dirty="0" err="1"/>
              <a:t>blkHash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smtClean="0"/>
              <a:t>   if</a:t>
            </a:r>
            <a:r>
              <a:rPr lang="en-US" dirty="0" smtClean="0"/>
              <a:t> (C[</a:t>
            </a:r>
            <a:r>
              <a:rPr lang="en-US" dirty="0" err="1" smtClean="0"/>
              <a:t>i</a:t>
            </a:r>
            <a:r>
              <a:rPr lang="en-US" dirty="0" smtClean="0"/>
              <a:t>][j] == A[</a:t>
            </a:r>
            <a:r>
              <a:rPr lang="en-US" dirty="0" err="1" smtClean="0"/>
              <a:t>i</a:t>
            </a:r>
            <a:r>
              <a:rPr lang="en-US" dirty="0" smtClean="0"/>
              <a:t>][] * B[][j])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if ++counter &gt; THRESHOLD: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return OK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Else return WRONG-SOLUTION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34088" y="3749916"/>
            <a:ext cx="2026355" cy="779751"/>
          </a:xfrm>
          <a:prstGeom prst="wedgeRectCallout">
            <a:avLst>
              <a:gd name="adj1" fmla="val -70389"/>
              <a:gd name="adj2" fmla="val 85265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element to check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97257" y="4807484"/>
            <a:ext cx="2090934" cy="974784"/>
          </a:xfrm>
          <a:prstGeom prst="wedgeRectCallout">
            <a:avLst>
              <a:gd name="adj1" fmla="val -77984"/>
              <a:gd name="adj2" fmla="val 47150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Accept solution if check enough samples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Other case studies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consensus computation</a:t>
            </a:r>
          </a:p>
          <a:p>
            <a:pPr lvl="1"/>
            <a:r>
              <a:rPr lang="en-US" dirty="0" smtClean="0"/>
              <a:t>GCD computation of large numbers</a:t>
            </a:r>
          </a:p>
          <a:p>
            <a:pPr lvl="1"/>
            <a:r>
              <a:rPr lang="en-US" dirty="0" smtClean="0"/>
              <a:t>Dot product</a:t>
            </a:r>
          </a:p>
          <a:p>
            <a:r>
              <a:rPr lang="en-US" dirty="0" smtClean="0"/>
              <a:t>Approximate consensus </a:t>
            </a:r>
            <a:r>
              <a:rPr lang="en-US" dirty="0"/>
              <a:t>computation</a:t>
            </a:r>
            <a:endParaRPr lang="en-US" dirty="0" smtClean="0"/>
          </a:p>
          <a:p>
            <a:pPr lvl="1"/>
            <a:r>
              <a:rPr lang="en-US" dirty="0" smtClean="0"/>
              <a:t>Matrix multiplication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-coloring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 done by consensus computer is not guaranteed!</a:t>
            </a:r>
          </a:p>
          <a:p>
            <a:pPr lvl="1"/>
            <a:r>
              <a:rPr lang="en-US" sz="2600" dirty="0" smtClean="0"/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/>
              <a:t>Determine </a:t>
            </a:r>
            <a:r>
              <a:rPr lang="en-US" dirty="0" smtClean="0"/>
              <a:t>classes </a:t>
            </a:r>
            <a:r>
              <a:rPr lang="en-US" dirty="0"/>
              <a:t>of computations can be executed </a:t>
            </a:r>
            <a:r>
              <a:rPr lang="en-US" dirty="0" smtClean="0"/>
              <a:t>correctly</a:t>
            </a:r>
            <a:endParaRPr lang="en-US" sz="3200" dirty="0" smtClean="0"/>
          </a:p>
          <a:p>
            <a:pPr lvl="1"/>
            <a:r>
              <a:rPr lang="en-US" sz="2400" dirty="0" smtClean="0"/>
              <a:t>Formalize </a:t>
            </a:r>
            <a:r>
              <a:rPr lang="en-US" sz="2400" dirty="0"/>
              <a:t>the </a:t>
            </a:r>
            <a:r>
              <a:rPr lang="en-US" sz="2400" dirty="0" smtClean="0"/>
              <a:t>consensus computer </a:t>
            </a:r>
            <a:r>
              <a:rPr lang="en-US" sz="2400" dirty="0"/>
              <a:t>protocol</a:t>
            </a:r>
          </a:p>
          <a:p>
            <a:pPr lvl="1"/>
            <a:r>
              <a:rPr lang="en-US" sz="2400" dirty="0"/>
              <a:t>Understand the incentive structure</a:t>
            </a:r>
          </a:p>
          <a:p>
            <a:r>
              <a:rPr lang="en-US" sz="2800" dirty="0" smtClean="0"/>
              <a:t>Techniques </a:t>
            </a:r>
            <a:r>
              <a:rPr lang="en-US" sz="2800" dirty="0"/>
              <a:t>to </a:t>
            </a:r>
            <a:r>
              <a:rPr lang="en-US" sz="2800" dirty="0" smtClean="0"/>
              <a:t>deploy large applications</a:t>
            </a:r>
          </a:p>
          <a:p>
            <a:pPr lvl="1"/>
            <a:r>
              <a:rPr lang="en-US" sz="2400" dirty="0" smtClean="0"/>
              <a:t>Tradeoff between correctness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Incentive incompatible in </a:t>
            </a:r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lvl="1"/>
            <a:r>
              <a:rPr lang="en-US" dirty="0" smtClean="0"/>
              <a:t>[LSPSB 15</a:t>
            </a:r>
            <a:r>
              <a:rPr lang="en-US" dirty="0"/>
              <a:t>] On Power Splitting Games in Distributed Computation: The Case of </a:t>
            </a:r>
            <a:r>
              <a:rPr lang="en-US" dirty="0" err="1"/>
              <a:t>Bitcoin</a:t>
            </a:r>
            <a:r>
              <a:rPr lang="en-US" dirty="0"/>
              <a:t> Pooled Mining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Eyal</a:t>
            </a:r>
            <a:r>
              <a:rPr lang="en-US" dirty="0" smtClean="0"/>
              <a:t> 15] The miner’s dilemma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Bitcoin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[Rosen 11</a:t>
            </a:r>
            <a:r>
              <a:rPr lang="en-US" dirty="0"/>
              <a:t>] Analysis of </a:t>
            </a:r>
            <a:r>
              <a:rPr lang="en-US" dirty="0" err="1"/>
              <a:t>Bitcoin</a:t>
            </a:r>
            <a:r>
              <a:rPr lang="en-US" dirty="0"/>
              <a:t> Pooled Mining Reward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Pool hopping, Lie in wait attack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EyalSi</a:t>
            </a:r>
            <a:r>
              <a:rPr lang="en-US" dirty="0" smtClean="0"/>
              <a:t> 13] Majority is not enough: </a:t>
            </a:r>
            <a:r>
              <a:rPr lang="en-US" dirty="0" err="1" smtClean="0"/>
              <a:t>Bitcoin</a:t>
            </a:r>
            <a:r>
              <a:rPr lang="en-US" dirty="0" smtClean="0"/>
              <a:t> mining is vulnerable</a:t>
            </a:r>
          </a:p>
          <a:p>
            <a:pPr lvl="2"/>
            <a:r>
              <a:rPr lang="en-US" dirty="0" smtClean="0"/>
              <a:t>Selfish mining attack</a:t>
            </a:r>
          </a:p>
          <a:p>
            <a:pPr lvl="1"/>
            <a:r>
              <a:rPr lang="en-US" dirty="0" smtClean="0"/>
              <a:t>[HKZG 15] </a:t>
            </a:r>
            <a:r>
              <a:rPr lang="en-US" dirty="0"/>
              <a:t>Eclipse Attacks on </a:t>
            </a:r>
            <a:r>
              <a:rPr lang="en-US" dirty="0" err="1"/>
              <a:t>Bitcoin’s</a:t>
            </a:r>
            <a:r>
              <a:rPr lang="en-US" dirty="0"/>
              <a:t> Peer-to-Peer Network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system overview</a:t>
            </a:r>
            <a:endParaRPr lang="en-US" dirty="0"/>
          </a:p>
        </p:txBody>
      </p:sp>
      <p:pic>
        <p:nvPicPr>
          <p:cNvPr id="4" name="Picture 3" descr="bitcoin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1" y="1562100"/>
            <a:ext cx="8412649" cy="40541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73667" y="4106333"/>
            <a:ext cx="451555" cy="677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844" y="2794000"/>
            <a:ext cx="553156" cy="62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152" y="4486112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485" y="2794000"/>
            <a:ext cx="6571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7333" y="5616222"/>
            <a:ext cx="1481667" cy="592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5263444" y="2794000"/>
            <a:ext cx="493889" cy="3556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7831667" y="2794000"/>
            <a:ext cx="409222" cy="35560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1961444" y="5390444"/>
            <a:ext cx="3795889" cy="522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3441" y="5793180"/>
            <a:ext cx="69951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verify a block in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7534"/>
            <a:ext cx="7896579" cy="3459821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block hash meets difficulty</a:t>
            </a:r>
          </a:p>
          <a:p>
            <a:pPr lvl="1"/>
            <a:r>
              <a:rPr lang="en-US" sz="2400" dirty="0" smtClean="0"/>
              <a:t>One SHA256 computation</a:t>
            </a:r>
          </a:p>
          <a:p>
            <a:r>
              <a:rPr lang="en-US" sz="2800" dirty="0" err="1" smtClean="0"/>
              <a:t>Merkle</a:t>
            </a:r>
            <a:r>
              <a:rPr lang="en-US" sz="2800" dirty="0" smtClean="0"/>
              <a:t> tree of N TXs is correctly constructed</a:t>
            </a:r>
          </a:p>
          <a:p>
            <a:pPr lvl="1"/>
            <a:r>
              <a:rPr lang="en-US" sz="2400" dirty="0" smtClean="0"/>
              <a:t>O(</a:t>
            </a:r>
            <a:r>
              <a:rPr lang="en-US" sz="2400" dirty="0"/>
              <a:t>N</a:t>
            </a:r>
            <a:r>
              <a:rPr lang="en-US" sz="2400" dirty="0" smtClean="0"/>
              <a:t>) SHA256 computations</a:t>
            </a:r>
          </a:p>
          <a:p>
            <a:r>
              <a:rPr lang="en-US" sz="2800" dirty="0" smtClean="0"/>
              <a:t>If </a:t>
            </a:r>
            <a:r>
              <a:rPr lang="en-US" sz="2800" b="1" i="1" dirty="0" smtClean="0"/>
              <a:t>all</a:t>
            </a:r>
            <a:r>
              <a:rPr lang="en-US" sz="2800" dirty="0" smtClean="0"/>
              <a:t>  TXs are </a:t>
            </a:r>
            <a:r>
              <a:rPr lang="en-US" sz="2800" dirty="0"/>
              <a:t>valid: Depends on </a:t>
            </a:r>
            <a:endParaRPr lang="en-US" sz="2800" dirty="0" smtClean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umber of TXs</a:t>
            </a:r>
          </a:p>
          <a:p>
            <a:pPr lvl="1"/>
            <a:r>
              <a:rPr lang="en-US" sz="2400" dirty="0" smtClean="0"/>
              <a:t>Logic in each TX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311" y="4467355"/>
            <a:ext cx="81844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Currently in a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block: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N=500-700 TXs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Verifying a normal TX requires 2 signatures, 2 SHA256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Verifying a 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 is relatively cheap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7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</a:t>
            </a:r>
            <a:r>
              <a:rPr lang="en-US" dirty="0" err="1" smtClean="0"/>
              <a:t>Bitcoin’s</a:t>
            </a:r>
            <a:r>
              <a:rPr lang="en-US" dirty="0" smtClean="0"/>
              <a:t> </a:t>
            </a:r>
            <a:r>
              <a:rPr lang="en-US" dirty="0" err="1" smtClean="0"/>
              <a:t>verfiers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Intuition: </a:t>
            </a:r>
            <a:r>
              <a:rPr lang="en-US" dirty="0" err="1" smtClean="0"/>
              <a:t>Bitcoin</a:t>
            </a:r>
            <a:r>
              <a:rPr lang="en-US" dirty="0" smtClean="0"/>
              <a:t> limits the TX size, but not the number of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r>
              <a:rPr lang="en-US" dirty="0" smtClean="0"/>
              <a:t>Expensive </a:t>
            </a:r>
            <a:r>
              <a:rPr lang="en-US" dirty="0" err="1" smtClean="0"/>
              <a:t>opcode</a:t>
            </a:r>
            <a:r>
              <a:rPr lang="en-US" dirty="0" smtClean="0"/>
              <a:t> ~ easy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2"/>
            <a:r>
              <a:rPr lang="en-US" dirty="0" smtClean="0"/>
              <a:t>SHA256, </a:t>
            </a:r>
            <a:r>
              <a:rPr lang="en-US" dirty="0" err="1" smtClean="0"/>
              <a:t>CheckSig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What if a TX requires 10000 signatures verification?</a:t>
            </a:r>
          </a:p>
          <a:p>
            <a:r>
              <a:rPr lang="en-US" dirty="0" smtClean="0"/>
              <a:t>The attack: </a:t>
            </a:r>
            <a:r>
              <a:rPr lang="en-US" dirty="0">
                <a:hlinkClick r:id="rId3"/>
              </a:rPr>
              <a:t>CVE-2013-</a:t>
            </a:r>
            <a:r>
              <a:rPr lang="en-US" dirty="0" smtClean="0">
                <a:hlinkClick r:id="rId3"/>
              </a:rPr>
              <a:t>2292</a:t>
            </a:r>
            <a:endParaRPr lang="en-US" dirty="0" smtClean="0"/>
          </a:p>
          <a:p>
            <a:pPr lvl="1"/>
            <a:r>
              <a:rPr lang="en-US" dirty="0" smtClean="0"/>
              <a:t>Attacker includes multiple </a:t>
            </a:r>
            <a:r>
              <a:rPr lang="en-US" dirty="0" err="1" smtClean="0"/>
              <a:t>OP_Checksig</a:t>
            </a:r>
            <a:r>
              <a:rPr lang="en-US" dirty="0" smtClean="0"/>
              <a:t> in a block-size TX</a:t>
            </a:r>
          </a:p>
          <a:p>
            <a:pPr lvl="1"/>
            <a:r>
              <a:rPr lang="en-US" dirty="0" smtClean="0"/>
              <a:t>Miners have to hash 19.1 GB of data to verify</a:t>
            </a:r>
          </a:p>
          <a:p>
            <a:pPr lvl="2"/>
            <a:r>
              <a:rPr lang="en-US" dirty="0" smtClean="0"/>
              <a:t>Take relatively 190 seconds CPU-time</a:t>
            </a:r>
          </a:p>
          <a:p>
            <a:pPr lvl="2"/>
            <a:r>
              <a:rPr lang="en-US" dirty="0" smtClean="0"/>
              <a:t>Expected time to find a </a:t>
            </a:r>
            <a:r>
              <a:rPr lang="en-US" dirty="0"/>
              <a:t>b</a:t>
            </a:r>
            <a:r>
              <a:rPr lang="en-US" dirty="0" smtClean="0"/>
              <a:t>lock is only 10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CBC in </a:t>
            </a:r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Blockchain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42932" y="1679222"/>
            <a:ext cx="2127737" cy="83478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f: provide a correct signature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1679223"/>
            <a:ext cx="1488388" cy="80661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: correct signature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7111" y="3414890"/>
            <a:ext cx="2069281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signature is correct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205" y="3414890"/>
            <a:ext cx="1727995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</a:t>
            </a:r>
            <a:r>
              <a:rPr lang="en-US" dirty="0" err="1" smtClean="0"/>
              <a:t>PoW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2462" y="1016000"/>
            <a:ext cx="1100667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</a:t>
            </a:r>
            <a:r>
              <a:rPr lang="en-US" dirty="0"/>
              <a:t>of a TX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628546" y="4522850"/>
            <a:ext cx="1100667" cy="982371"/>
          </a:xfrm>
          <a:prstGeom prst="wedgeRoundRectCallout">
            <a:avLst>
              <a:gd name="adj1" fmla="val 86859"/>
              <a:gd name="adj2" fmla="val -179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Miner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330713" y="874889"/>
            <a:ext cx="1308535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of </a:t>
            </a:r>
            <a:r>
              <a:rPr lang="en-US" dirty="0"/>
              <a:t>a TX</a:t>
            </a:r>
          </a:p>
        </p:txBody>
      </p:sp>
    </p:spTree>
    <p:extLst>
      <p:ext uri="{BB962C8B-B14F-4D97-AF65-F5344CB8AC3E}">
        <p14:creationId xmlns:p14="http://schemas.microsoft.com/office/powerpoint/2010/main" val="8438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 in existing cryptocurrencies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sz="2800" dirty="0" err="1"/>
              <a:t>Bitcoin</a:t>
            </a:r>
            <a:endParaRPr lang="en-US" sz="2800" dirty="0"/>
          </a:p>
          <a:p>
            <a:pPr lvl="1"/>
            <a:r>
              <a:rPr lang="en-US" sz="2400" dirty="0" smtClean="0"/>
              <a:t>G: sender of a TX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: decides </a:t>
            </a:r>
            <a:r>
              <a:rPr lang="en-US" sz="2000" dirty="0"/>
              <a:t>what </a:t>
            </a:r>
            <a:r>
              <a:rPr lang="en-US" sz="2000" dirty="0" smtClean="0"/>
              <a:t>a receiver </a:t>
            </a:r>
            <a:r>
              <a:rPr lang="en-US" sz="2000" dirty="0"/>
              <a:t>has to </a:t>
            </a:r>
            <a:r>
              <a:rPr lang="en-US" sz="2000" dirty="0" smtClean="0"/>
              <a:t>do</a:t>
            </a:r>
            <a:endParaRPr lang="en-US" sz="2000" dirty="0"/>
          </a:p>
          <a:p>
            <a:pPr lvl="1"/>
            <a:r>
              <a:rPr lang="en-US" sz="2400" dirty="0"/>
              <a:t>P: </a:t>
            </a:r>
            <a:r>
              <a:rPr lang="en-US" sz="2400" dirty="0" smtClean="0"/>
              <a:t>receiver of a TX</a:t>
            </a:r>
          </a:p>
          <a:p>
            <a:pPr lvl="2"/>
            <a:r>
              <a:rPr lang="en-US" sz="2000" dirty="0" smtClean="0"/>
              <a:t>proves </a:t>
            </a:r>
            <a:r>
              <a:rPr lang="en-US" sz="2000" dirty="0"/>
              <a:t>the ownership of the address</a:t>
            </a:r>
          </a:p>
          <a:p>
            <a:pPr lvl="1"/>
            <a:r>
              <a:rPr lang="en-US" sz="2400" dirty="0"/>
              <a:t>V: </a:t>
            </a:r>
            <a:r>
              <a:rPr lang="en-US" sz="2400" dirty="0" smtClean="0"/>
              <a:t>miners</a:t>
            </a:r>
          </a:p>
          <a:p>
            <a:pPr lvl="2"/>
            <a:r>
              <a:rPr lang="en-US" sz="2000" dirty="0" smtClean="0"/>
              <a:t>verify </a:t>
            </a:r>
            <a:r>
              <a:rPr lang="en-US" sz="2000" dirty="0"/>
              <a:t>if receiver’s signature is </a:t>
            </a:r>
            <a:r>
              <a:rPr lang="en-US" sz="2000" dirty="0" smtClean="0"/>
              <a:t>valid</a:t>
            </a:r>
          </a:p>
          <a:p>
            <a:pPr lvl="2"/>
            <a:r>
              <a:rPr lang="en-US" sz="2000" dirty="0" err="1" smtClean="0"/>
              <a:t>W</a:t>
            </a:r>
            <a:r>
              <a:rPr lang="en-US" sz="2000" baseline="-25000" dirty="0" err="1" smtClean="0"/>
              <a:t>blk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: solve </a:t>
            </a:r>
            <a:r>
              <a:rPr lang="en-US" sz="2000" dirty="0" err="1" smtClean="0"/>
              <a:t>PoW</a:t>
            </a:r>
            <a:endParaRPr lang="en-US" sz="2000" dirty="0"/>
          </a:p>
          <a:p>
            <a:r>
              <a:rPr lang="en-US" sz="2600" dirty="0" smtClean="0"/>
              <a:t>In </a:t>
            </a:r>
            <a:r>
              <a:rPr lang="en-US" sz="2600" dirty="0" err="1" smtClean="0"/>
              <a:t>Ethereum</a:t>
            </a:r>
            <a:endParaRPr lang="en-US" sz="2600" dirty="0" smtClean="0"/>
          </a:p>
          <a:p>
            <a:pPr lvl="1"/>
            <a:r>
              <a:rPr lang="en-US" sz="2200" dirty="0" smtClean="0"/>
              <a:t>G can define more expressive problem </a:t>
            </a:r>
            <a:r>
              <a:rPr lang="en-US" sz="2200" i="1" dirty="0" smtClean="0"/>
              <a:t>f()</a:t>
            </a:r>
          </a:p>
          <a:p>
            <a:pPr lvl="1"/>
            <a:r>
              <a:rPr lang="en-US" sz="2200" dirty="0" smtClean="0"/>
              <a:t>V may have to do more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CBC in existing cryptocurrencies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2462" y="2175103"/>
            <a:ext cx="1351853" cy="1569342"/>
            <a:chOff x="870192" y="2719944"/>
            <a:chExt cx="1351853" cy="1569342"/>
          </a:xfrm>
        </p:grpSpPr>
        <p:pic>
          <p:nvPicPr>
            <p:cNvPr id="6" name="Picture 4" descr="https://encrypted-tbn1.gstatic.com/images?q=tbn:ANd9GcRZbks_VBsZiJI93-Be_iMelAaJ68Jbn4koUVC0SmBgUZOmwFTyh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360" y="2719944"/>
              <a:ext cx="871636" cy="87163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0192" y="3581400"/>
              <a:ext cx="1351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Problem</a:t>
              </a:r>
            </a:p>
            <a:p>
              <a:pPr algn="ctr"/>
              <a:r>
                <a:rPr lang="en-US" sz="2000" b="1" dirty="0" smtClean="0"/>
                <a:t>Giver (G)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3461" y="1998371"/>
            <a:ext cx="1244600" cy="1775586"/>
            <a:chOff x="6720112" y="3857561"/>
            <a:chExt cx="1244600" cy="1775586"/>
          </a:xfrm>
        </p:grpSpPr>
        <p:sp>
          <p:nvSpPr>
            <p:cNvPr id="10" name="TextBox 9"/>
            <p:cNvSpPr txBox="1"/>
            <p:nvPr/>
          </p:nvSpPr>
          <p:spPr>
            <a:xfrm>
              <a:off x="6787672" y="4925261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Prover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(P)</a:t>
              </a:r>
              <a:endParaRPr lang="en-US" sz="2000" b="1" dirty="0"/>
            </a:p>
          </p:txBody>
        </p:sp>
        <p:pic>
          <p:nvPicPr>
            <p:cNvPr id="12" name="Picture 11" descr="Screen Shot 2015-10-04 at 13.36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12" y="3857561"/>
              <a:ext cx="1244600" cy="11049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729213" y="2068177"/>
            <a:ext cx="1770024" cy="106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Blockchain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1358266" y="2602027"/>
            <a:ext cx="2370947" cy="8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>
            <a:off x="5499237" y="2550821"/>
            <a:ext cx="2054224" cy="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42932" y="1679222"/>
            <a:ext cx="2127737" cy="83478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f: provide a correct signature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03307" y="1679223"/>
            <a:ext cx="1488388" cy="80661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: correct signature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23797" y="4174580"/>
            <a:ext cx="1661931" cy="2107598"/>
            <a:chOff x="3688677" y="5025710"/>
            <a:chExt cx="1661931" cy="21075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810282" y="5025710"/>
              <a:ext cx="1351164" cy="13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88677" y="6302311"/>
              <a:ext cx="1661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Verifier</a:t>
              </a:r>
            </a:p>
            <a:p>
              <a:pPr algn="ctr"/>
              <a:r>
                <a:rPr lang="en-US" sz="2400" b="1" dirty="0"/>
                <a:t>(</a:t>
              </a:r>
              <a:r>
                <a:rPr lang="en-US" sz="2400" b="1" dirty="0" smtClean="0"/>
                <a:t>V)</a:t>
              </a:r>
              <a:endParaRPr lang="en-US" sz="2400" b="1" dirty="0"/>
            </a:p>
          </p:txBody>
        </p:sp>
      </p:grpSp>
      <p:cxnSp>
        <p:nvCxnSpPr>
          <p:cNvPr id="22" name="Straight Arrow Connector 21"/>
          <p:cNvCxnSpPr>
            <a:stCxn id="17" idx="0"/>
            <a:endCxn id="14" idx="2"/>
          </p:cNvCxnSpPr>
          <p:nvPr/>
        </p:nvCxnSpPr>
        <p:spPr>
          <a:xfrm flipH="1" flipV="1">
            <a:off x="4614225" y="3135877"/>
            <a:ext cx="6759" cy="103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7111" y="3414890"/>
            <a:ext cx="2069281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if signature is correct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205" y="3414890"/>
            <a:ext cx="1727995" cy="538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</a:t>
            </a:r>
            <a:r>
              <a:rPr lang="en-US" dirty="0" err="1" smtClean="0"/>
              <a:t>PoW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2462" y="1016000"/>
            <a:ext cx="1100667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</a:t>
            </a:r>
            <a:r>
              <a:rPr lang="en-US" dirty="0"/>
              <a:t>of a TX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628546" y="4522850"/>
            <a:ext cx="1100667" cy="982371"/>
          </a:xfrm>
          <a:prstGeom prst="wedgeRoundRectCallout">
            <a:avLst>
              <a:gd name="adj1" fmla="val 86859"/>
              <a:gd name="adj2" fmla="val -179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Miner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330713" y="874889"/>
            <a:ext cx="1308535" cy="982371"/>
          </a:xfrm>
          <a:prstGeom prst="wedgeRoundRectCallout">
            <a:avLst>
              <a:gd name="adj1" fmla="val -320"/>
              <a:gd name="adj2" fmla="val 711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of </a:t>
            </a:r>
            <a:r>
              <a:rPr lang="en-US" dirty="0"/>
              <a:t>a TX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8900" y="4325948"/>
            <a:ext cx="3720434" cy="1508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600" dirty="0" err="1" smtClean="0"/>
              <a:t>Ethereum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G defines more expressive problems </a:t>
            </a:r>
            <a:r>
              <a:rPr lang="en-US" sz="2200" i="1" dirty="0" smtClean="0"/>
              <a:t>f()</a:t>
            </a:r>
            <a:endParaRPr lang="en-US" sz="2200" i="1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V </a:t>
            </a:r>
            <a:r>
              <a:rPr lang="en-US" sz="2200" dirty="0" smtClean="0"/>
              <a:t>has </a:t>
            </a:r>
            <a:r>
              <a:rPr lang="en-US" sz="2200" dirty="0"/>
              <a:t>to do more work</a:t>
            </a:r>
          </a:p>
        </p:txBody>
      </p:sp>
    </p:spTree>
    <p:extLst>
      <p:ext uri="{BB962C8B-B14F-4D97-AF65-F5344CB8AC3E}">
        <p14:creationId xmlns:p14="http://schemas.microsoft.com/office/powerpoint/2010/main" val="2995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105306"/>
            <a:ext cx="8593666" cy="76958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ε</a:t>
            </a:r>
            <a:r>
              <a:rPr lang="en-US" sz="3200" dirty="0" smtClean="0"/>
              <a:t>-Consensus computer in existing cryptocurrencies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04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Goal: limiting </a:t>
            </a:r>
            <a:r>
              <a:rPr lang="en-US" sz="2800" dirty="0" err="1" smtClean="0"/>
              <a:t>εW</a:t>
            </a:r>
            <a:r>
              <a:rPr lang="en-US" sz="2800" baseline="-25000" dirty="0" err="1" smtClean="0"/>
              <a:t>b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work in verifying a block</a:t>
            </a:r>
          </a:p>
          <a:p>
            <a:r>
              <a:rPr lang="en-US" sz="2800" dirty="0" smtClean="0"/>
              <a:t>Method: </a:t>
            </a:r>
            <a:r>
              <a:rPr lang="en-US" sz="2400" dirty="0" smtClean="0"/>
              <a:t>Limiting work in each TX to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pPr lvl="2"/>
            <a:r>
              <a:rPr lang="en-US" dirty="0" smtClean="0"/>
              <a:t>Leveraging the gas mechanism</a:t>
            </a:r>
            <a:endParaRPr lang="en-US" i="1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Bitcoin</a:t>
            </a:r>
            <a:endParaRPr lang="en-US" sz="2400" dirty="0" smtClean="0"/>
          </a:p>
          <a:p>
            <a:pPr lvl="2"/>
            <a:r>
              <a:rPr lang="en-US" dirty="0"/>
              <a:t>Introduce TX </a:t>
            </a: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Bound number of expensive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2"/>
            <a:r>
              <a:rPr lang="en-US" dirty="0" smtClean="0"/>
              <a:t>Only allow predefined standard TXs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98129"/>
              </p:ext>
            </p:extLst>
          </p:nvPr>
        </p:nvGraphicFramePr>
        <p:xfrm>
          <a:off x="6232525" y="1574800"/>
          <a:ext cx="14874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4" name="Equation" r:id="rId3" imgW="635000" imgH="431800" progId="Equation.3">
                  <p:embed/>
                </p:oleObj>
              </mc:Choice>
              <mc:Fallback>
                <p:oleObj name="Equation" r:id="rId3" imgW="635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2525" y="1574800"/>
                        <a:ext cx="148748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1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gas_limit</a:t>
            </a:r>
            <a:r>
              <a:rPr lang="en-US" dirty="0" smtClean="0"/>
              <a:t> in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gas in a block</a:t>
            </a:r>
          </a:p>
          <a:p>
            <a:r>
              <a:rPr lang="en-US" dirty="0" smtClean="0"/>
              <a:t>Can be adjusted by miners</a:t>
            </a:r>
          </a:p>
          <a:p>
            <a:pPr lvl="1"/>
            <a:r>
              <a:rPr lang="en-US" dirty="0" smtClean="0"/>
              <a:t>Let the “consensus” decide the </a:t>
            </a:r>
            <a:r>
              <a:rPr lang="en-US" dirty="0" err="1" smtClean="0"/>
              <a:t>gas_limit</a:t>
            </a:r>
            <a:endParaRPr lang="en-US" dirty="0" smtClean="0"/>
          </a:p>
          <a:p>
            <a:r>
              <a:rPr lang="en-US" dirty="0" smtClean="0"/>
              <a:t>Different miners have different thresholds for </a:t>
            </a:r>
            <a:r>
              <a:rPr lang="en-US" dirty="0" err="1" smtClean="0"/>
              <a:t>gas_limit</a:t>
            </a:r>
            <a:endParaRPr lang="en-US" dirty="0" smtClean="0"/>
          </a:p>
          <a:p>
            <a:pPr lvl="1"/>
            <a:r>
              <a:rPr lang="en-US" dirty="0" smtClean="0"/>
              <a:t>Raise </a:t>
            </a:r>
            <a:r>
              <a:rPr lang="en-US" dirty="0" err="1" smtClean="0"/>
              <a:t>gas_limit</a:t>
            </a:r>
            <a:r>
              <a:rPr lang="en-US" dirty="0" smtClean="0"/>
              <a:t> to above the gas required in the attack</a:t>
            </a:r>
          </a:p>
          <a:p>
            <a:pPr lvl="1"/>
            <a:r>
              <a:rPr lang="en-US" dirty="0" smtClean="0"/>
              <a:t>Some miners are vulnerable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Cryptocurrencies as consensus computers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68" y="1143000"/>
            <a:ext cx="4721578" cy="4983165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Bitcoin</a:t>
            </a:r>
            <a:endParaRPr lang="en-US" sz="2800" dirty="0" smtClean="0"/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: </a:t>
            </a:r>
            <a:r>
              <a:rPr lang="en-US" sz="2400" dirty="0"/>
              <a:t>provide a correct signature</a:t>
            </a:r>
            <a:endParaRPr lang="en-US" sz="2400" dirty="0" smtClean="0"/>
          </a:p>
          <a:p>
            <a:r>
              <a:rPr lang="en-US" sz="2600" dirty="0" smtClean="0"/>
              <a:t>Anyone </a:t>
            </a:r>
            <a:r>
              <a:rPr lang="en-US" sz="2600" dirty="0"/>
              <a:t>can produce </a:t>
            </a:r>
            <a:r>
              <a:rPr lang="en-US" sz="2600" dirty="0" smtClean="0"/>
              <a:t>f via </a:t>
            </a:r>
            <a:r>
              <a:rPr lang="en-US" sz="2600" dirty="0"/>
              <a:t>transaction </a:t>
            </a:r>
            <a:r>
              <a:rPr lang="en-US" sz="2600" dirty="0" smtClean="0"/>
              <a:t>script</a:t>
            </a:r>
          </a:p>
          <a:p>
            <a:pPr lvl="1"/>
            <a:r>
              <a:rPr lang="en-US" sz="2200" dirty="0" smtClean="0"/>
              <a:t>Determines applications of </a:t>
            </a:r>
            <a:r>
              <a:rPr lang="en-US" sz="2200" dirty="0" err="1" smtClean="0"/>
              <a:t>cryptocurrencies</a:t>
            </a:r>
            <a:endParaRPr lang="en-US" sz="2200" dirty="0" smtClean="0"/>
          </a:p>
          <a:p>
            <a:pPr lvl="1"/>
            <a:r>
              <a:rPr lang="en-US" sz="2200" dirty="0" smtClean="0"/>
              <a:t>Lack of Turing-Completeness</a:t>
            </a:r>
            <a:endParaRPr lang="en-US" sz="2200" dirty="0" smtClean="0"/>
          </a:p>
          <a:p>
            <a:endParaRPr lang="en-US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36443" y="1381841"/>
            <a:ext cx="396522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1600" dirty="0"/>
              <a:t>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err="1" smtClean="0"/>
              <a:t>PreviousTX</a:t>
            </a:r>
            <a:r>
              <a:rPr lang="en-US" sz="1600" dirty="0"/>
              <a:t>: ID of previous </a:t>
            </a:r>
            <a:r>
              <a:rPr lang="en-US" sz="1600" dirty="0" smtClean="0"/>
              <a:t>IX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b="1" dirty="0" smtClean="0"/>
              <a:t>Index</a:t>
            </a:r>
            <a:r>
              <a:rPr lang="en-US" sz="1600" dirty="0"/>
              <a:t>: 0 </a:t>
            </a:r>
          </a:p>
          <a:p>
            <a:r>
              <a:rPr lang="en-US" sz="1600" dirty="0" smtClean="0"/>
              <a:t>   </a:t>
            </a:r>
            <a:r>
              <a:rPr lang="en-US" sz="1600" b="1" dirty="0" err="1" smtClean="0"/>
              <a:t>scriptSig</a:t>
            </a:r>
            <a:r>
              <a:rPr lang="en-US" sz="1600" dirty="0"/>
              <a:t>: Sign(</a:t>
            </a:r>
            <a:r>
              <a:rPr lang="en-US" sz="1600" dirty="0" err="1"/>
              <a:t>PubKey</a:t>
            </a:r>
            <a:r>
              <a:rPr lang="en-US" sz="1600" dirty="0"/>
              <a:t>), </a:t>
            </a:r>
            <a:r>
              <a:rPr lang="en-US" sz="1600" dirty="0" err="1"/>
              <a:t>PubKey</a:t>
            </a:r>
            <a:endParaRPr lang="en-US" sz="1600" dirty="0"/>
          </a:p>
          <a:p>
            <a:endParaRPr lang="en-US" sz="1600" dirty="0"/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   </a:t>
            </a:r>
            <a:r>
              <a:rPr lang="en-US" sz="1600" b="1" dirty="0" smtClean="0"/>
              <a:t>Value</a:t>
            </a:r>
            <a:r>
              <a:rPr lang="en-US" sz="1600" dirty="0"/>
              <a:t>: </a:t>
            </a:r>
            <a:r>
              <a:rPr lang="en-US" sz="1600" dirty="0" smtClean="0"/>
              <a:t>1.0</a:t>
            </a:r>
            <a:endParaRPr lang="en-US" sz="1600" dirty="0"/>
          </a:p>
          <a:p>
            <a:r>
              <a:rPr lang="en-US" sz="1600" dirty="0" smtClean="0"/>
              <a:t>   </a:t>
            </a:r>
            <a:r>
              <a:rPr lang="en-US" sz="1600" b="1" dirty="0" err="1" smtClean="0"/>
              <a:t>scriptPubKey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US" sz="1600" i="1" dirty="0"/>
              <a:t> </a:t>
            </a:r>
            <a:r>
              <a:rPr lang="en-US" sz="1600" i="1" dirty="0" smtClean="0"/>
              <a:t> </a:t>
            </a:r>
            <a:r>
              <a:rPr lang="en-US" sz="1600" i="1" dirty="0" smtClean="0"/>
              <a:t>%</a:t>
            </a:r>
            <a:r>
              <a:rPr lang="en-US" sz="1600" i="1" dirty="0"/>
              <a:t>take Signature and </a:t>
            </a:r>
            <a:r>
              <a:rPr lang="en-US" sz="1600" i="1" dirty="0" err="1" smtClean="0"/>
              <a:t>PubKey</a:t>
            </a:r>
            <a:r>
              <a:rPr lang="en-US" sz="1600" i="1" dirty="0" smtClean="0"/>
              <a:t> </a:t>
            </a:r>
            <a:r>
              <a:rPr lang="en-US" sz="1600" i="1" dirty="0"/>
              <a:t>as </a:t>
            </a:r>
            <a:r>
              <a:rPr lang="en-US" sz="1600" i="1" dirty="0" err="1"/>
              <a:t>params</a:t>
            </a:r>
            <a:endParaRPr lang="en-US" sz="1600" i="1" dirty="0"/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checkif</a:t>
            </a:r>
            <a:r>
              <a:rPr lang="en-US" sz="1600" dirty="0" smtClean="0"/>
              <a:t> </a:t>
            </a:r>
            <a:r>
              <a:rPr lang="en-US" sz="1600" dirty="0"/>
              <a:t>Hash(</a:t>
            </a:r>
            <a:r>
              <a:rPr lang="en-US" sz="1600" dirty="0" err="1"/>
              <a:t>PubKey</a:t>
            </a:r>
            <a:r>
              <a:rPr lang="en-US" sz="1600" dirty="0"/>
              <a:t>) = Payee's ID,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checkif</a:t>
            </a:r>
            <a:r>
              <a:rPr lang="en-US" sz="1600" dirty="0" smtClean="0"/>
              <a:t> </a:t>
            </a:r>
            <a:r>
              <a:rPr lang="en-US" sz="1600" dirty="0"/>
              <a:t>Sign(</a:t>
            </a:r>
            <a:r>
              <a:rPr lang="en-US" sz="1600" dirty="0" err="1"/>
              <a:t>PubKey</a:t>
            </a:r>
            <a:r>
              <a:rPr lang="en-US" sz="1600" dirty="0"/>
              <a:t>) is valid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349708" y="4307495"/>
            <a:ext cx="1930399" cy="852712"/>
          </a:xfrm>
          <a:prstGeom prst="wedgeRectCallout">
            <a:avLst>
              <a:gd name="adj1" fmla="val 75521"/>
              <a:gd name="adj2" fmla="val -590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Specify the puzzle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4" descr="https://encrypted-tbn1.gstatic.com/images?q=tbn:ANd9GcRZbks_VBsZiJI93-Be_iMelAaJ68Jbn4koUVC0SmBgUZOmwFTy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270" y="4507725"/>
            <a:ext cx="871636" cy="871636"/>
          </a:xfrm>
          <a:prstGeom prst="rect">
            <a:avLst/>
          </a:prstGeom>
          <a:noFill/>
        </p:spPr>
      </p:pic>
      <p:pic>
        <p:nvPicPr>
          <p:cNvPr id="8" name="Picture 7" descr="Screen Shot 2015-10-04 at 13.3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41" y="4391093"/>
            <a:ext cx="1244600" cy="1104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1375906" y="4943543"/>
            <a:ext cx="2591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969" y="4507725"/>
            <a:ext cx="874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BTC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Ethereum</a:t>
            </a:r>
            <a:r>
              <a:rPr lang="en-US" sz="3200" dirty="0" smtClean="0"/>
              <a:t>: Consensus computer with Turing complete language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009468" cy="4983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Support </a:t>
            </a:r>
            <a:r>
              <a:rPr lang="en-US" sz="2800" dirty="0"/>
              <a:t>T</a:t>
            </a:r>
            <a:r>
              <a:rPr lang="en-US" sz="2800" dirty="0" smtClean="0"/>
              <a:t>uring </a:t>
            </a:r>
            <a:r>
              <a:rPr lang="en-US" sz="2800" dirty="0"/>
              <a:t>complete script</a:t>
            </a:r>
          </a:p>
          <a:p>
            <a:r>
              <a:rPr lang="en-US" sz="2800" dirty="0"/>
              <a:t>Can run arbitrary </a:t>
            </a:r>
            <a:r>
              <a:rPr lang="en-US" sz="2800" dirty="0" smtClean="0"/>
              <a:t>applications</a:t>
            </a:r>
          </a:p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Computation of matrix </a:t>
            </a:r>
            <a:r>
              <a:rPr lang="en-US" sz="2400" dirty="0"/>
              <a:t>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1636" y="3353266"/>
            <a:ext cx="34995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matrix_size</a:t>
            </a:r>
            <a:endParaRPr lang="en-US" dirty="0" smtClean="0"/>
          </a:p>
          <a:p>
            <a:r>
              <a:rPr lang="en-US" dirty="0" smtClean="0"/>
              <a:t>A = N*N input matrix</a:t>
            </a:r>
          </a:p>
          <a:p>
            <a:r>
              <a:rPr lang="en-US" dirty="0" smtClean="0"/>
              <a:t>B = N*N input matrix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msg.data</a:t>
            </a:r>
            <a:r>
              <a:rPr lang="en-US" dirty="0" smtClean="0"/>
              <a:t>[0] = 1:</a:t>
            </a:r>
          </a:p>
          <a:p>
            <a:r>
              <a:rPr lang="en-US" dirty="0" smtClean="0"/>
              <a:t>    C = </a:t>
            </a:r>
            <a:r>
              <a:rPr lang="en-US" dirty="0" err="1" smtClean="0"/>
              <a:t>get_matrix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[1])</a:t>
            </a:r>
          </a:p>
          <a:p>
            <a:r>
              <a:rPr lang="en-US" b="1" dirty="0" smtClean="0"/>
              <a:t>    if</a:t>
            </a:r>
            <a:r>
              <a:rPr lang="en-US" dirty="0" smtClean="0"/>
              <a:t> (C == A * B) </a:t>
            </a:r>
            <a:r>
              <a:rPr lang="en-US" dirty="0" smtClean="0">
                <a:solidFill>
                  <a:srgbClr val="FF0000"/>
                </a:solidFill>
              </a:rPr>
              <a:t>//run O(N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sendReward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correctness of computation?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Assumption: Users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always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verify and accept only correct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solutions</a:t>
            </a:r>
          </a:p>
          <a:p>
            <a:r>
              <a:rPr lang="en-US" dirty="0"/>
              <a:t>There is no reward for verifiers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The verification assumption is shaky!</a:t>
            </a:r>
          </a:p>
          <a:p>
            <a:pPr lvl="1"/>
            <a:r>
              <a:rPr lang="en-US" dirty="0"/>
              <a:t>Users are vulnerable to attacks</a:t>
            </a:r>
          </a:p>
          <a:p>
            <a:pPr lvl="1"/>
            <a:r>
              <a:rPr lang="en-US" dirty="0"/>
              <a:t>Rational users have incentive to skip verifications</a:t>
            </a:r>
          </a:p>
          <a:p>
            <a:pPr lvl="1"/>
            <a:r>
              <a:rPr lang="en-US" dirty="0"/>
              <a:t>Computation may be incorrect!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pic>
        <p:nvPicPr>
          <p:cNvPr id="5" name="Content Placeholder 4" descr="Screen Shot 2015-07-28 at 14.30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98" b="-17698"/>
          <a:stretch>
            <a:fillRect/>
          </a:stretch>
        </p:blipFill>
        <p:spPr>
          <a:xfrm>
            <a:off x="0" y="663222"/>
            <a:ext cx="8686800" cy="4983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556" y="4861557"/>
            <a:ext cx="834248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5% miners mined an invalid block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Half </a:t>
            </a:r>
            <a:r>
              <a:rPr lang="en-US" sz="2400" dirty="0">
                <a:solidFill>
                  <a:schemeClr val="tx1"/>
                </a:solidFill>
              </a:rPr>
              <a:t>the network hash rate was mining without fully validating blocks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Build </a:t>
            </a:r>
            <a:r>
              <a:rPr lang="en-US" sz="2400" dirty="0">
                <a:solidFill>
                  <a:schemeClr val="tx1"/>
                </a:solidFill>
              </a:rPr>
              <a:t>new blocks on top of that invalid block.</a:t>
            </a:r>
          </a:p>
        </p:txBody>
      </p:sp>
    </p:spTree>
    <p:extLst>
      <p:ext uri="{BB962C8B-B14F-4D97-AF65-F5344CB8AC3E}">
        <p14:creationId xmlns:p14="http://schemas.microsoft.com/office/powerpoint/2010/main" val="26353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Consensus computer may produce incorrect results</a:t>
            </a:r>
          </a:p>
          <a:p>
            <a:pPr lvl="1"/>
            <a:r>
              <a:rPr lang="en-US" sz="2400" dirty="0" smtClean="0"/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 smtClean="0"/>
              <a:t>Classes </a:t>
            </a:r>
            <a:r>
              <a:rPr lang="en-US" dirty="0"/>
              <a:t>of computations can be performed </a:t>
            </a:r>
            <a:r>
              <a:rPr lang="en-US" dirty="0" smtClean="0"/>
              <a:t>correctly</a:t>
            </a:r>
            <a:endParaRPr lang="en-US" sz="3200" dirty="0" smtClean="0"/>
          </a:p>
          <a:p>
            <a:pPr lvl="1"/>
            <a:r>
              <a:rPr lang="en-US" sz="2400" dirty="0" smtClean="0"/>
              <a:t>Formalize the protocol used by consensus computers</a:t>
            </a:r>
          </a:p>
          <a:p>
            <a:pPr lvl="1"/>
            <a:r>
              <a:rPr lang="en-US" sz="2400" dirty="0" smtClean="0"/>
              <a:t>Understand the incentive structure</a:t>
            </a:r>
          </a:p>
          <a:p>
            <a:r>
              <a:rPr lang="en-US" sz="2800" dirty="0" smtClean="0"/>
              <a:t>Techniques to support more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Consensus computer may produce incorrect results</a:t>
            </a:r>
          </a:p>
          <a:p>
            <a:pPr lvl="1"/>
            <a:r>
              <a:rPr lang="en-US" sz="2400" dirty="0" smtClean="0"/>
              <a:t>Verifier’s dilemma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computations can be performed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correctly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Formalize the protocol used by consensus computers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Understand the incentive structure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Techniques to support more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9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23201</TotalTime>
  <Words>1902</Words>
  <Application>Microsoft Macintosh PowerPoint</Application>
  <PresentationFormat>On-screen Show (4:3)</PresentationFormat>
  <Paragraphs>408</Paragraphs>
  <Slides>33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Hebrew Scholar</vt:lpstr>
      <vt:lpstr>Calibri</vt:lpstr>
      <vt:lpstr>Lucida Grande</vt:lpstr>
      <vt:lpstr>Rockwell</vt:lpstr>
      <vt:lpstr>Wingdings</vt:lpstr>
      <vt:lpstr>Arial</vt:lpstr>
      <vt:lpstr>Office Theme</vt:lpstr>
      <vt:lpstr>Equation</vt:lpstr>
      <vt:lpstr>Demystifying incentives in the consensus computer</vt:lpstr>
      <vt:lpstr>Consensus-based computation (CBC)</vt:lpstr>
      <vt:lpstr>CBC in Bitcoin</vt:lpstr>
      <vt:lpstr>Cryptocurrencies as consensus computers</vt:lpstr>
      <vt:lpstr>Ethereum: Consensus computer with Turing complete language </vt:lpstr>
      <vt:lpstr>Problem: correctness of computation? </vt:lpstr>
      <vt:lpstr>Oops!</vt:lpstr>
      <vt:lpstr>Contributions</vt:lpstr>
      <vt:lpstr>Contributions</vt:lpstr>
      <vt:lpstr>Resource exhaustion attack on verifiers</vt:lpstr>
      <vt:lpstr>Resource exhaustion attack in Bitcoin</vt:lpstr>
      <vt:lpstr>Resource exhaustion attack in Ethereum</vt:lpstr>
      <vt:lpstr>Users’ ill-fated choices</vt:lpstr>
      <vt:lpstr>Contributions</vt:lpstr>
      <vt:lpstr>Approach overview</vt:lpstr>
      <vt:lpstr>Consensus-based computation (CBC)</vt:lpstr>
      <vt:lpstr>Advantage of rational users</vt:lpstr>
      <vt:lpstr>Incentivize correct consensus computation</vt:lpstr>
      <vt:lpstr>Contributions</vt:lpstr>
      <vt:lpstr>Run more applications on ε-consensus computer: Correct computation</vt:lpstr>
      <vt:lpstr>Run more applications on ε-consensus computer: Approximate computation </vt:lpstr>
      <vt:lpstr>Approximate computation in Ethereum</vt:lpstr>
      <vt:lpstr>Other case studies</vt:lpstr>
      <vt:lpstr>Conclusion</vt:lpstr>
      <vt:lpstr>The end</vt:lpstr>
      <vt:lpstr>Related work</vt:lpstr>
      <vt:lpstr>Ethereum system overview</vt:lpstr>
      <vt:lpstr>Steps to verify a block in Bitcoin</vt:lpstr>
      <vt:lpstr>Attack Bitcoin’s verfiers</vt:lpstr>
      <vt:lpstr>CBC in existing cryptocurrencies</vt:lpstr>
      <vt:lpstr>CBC in existing cryptocurrencies</vt:lpstr>
      <vt:lpstr>ε-Consensus computer in existing cryptocurrencies</vt:lpstr>
      <vt:lpstr>gas_limit in Ethereum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Power Splitting Games in Distributed Computations:  The case of Bitcoin Pooled Mining</dc:title>
  <dc:creator>NUS</dc:creator>
  <cp:lastModifiedBy>Microsoft Office User</cp:lastModifiedBy>
  <cp:revision>3021</cp:revision>
  <dcterms:created xsi:type="dcterms:W3CDTF">2015-06-24T15:35:48Z</dcterms:created>
  <dcterms:modified xsi:type="dcterms:W3CDTF">2017-01-03T06:50:38Z</dcterms:modified>
</cp:coreProperties>
</file>