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5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0.xml" ContentType="application/vnd.openxmlformats-officedocument.presentationml.notesSlide+xml"/>
  <Override PartName="/ppt/tags/tag77.xml" ContentType="application/vnd.openxmlformats-officedocument.presentationml.tags+xml"/>
  <Override PartName="/ppt/notesSlides/notesSlide2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5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6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86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90" r:id="rId14"/>
    <p:sldId id="291" r:id="rId15"/>
    <p:sldId id="272" r:id="rId16"/>
    <p:sldId id="289" r:id="rId17"/>
    <p:sldId id="292" r:id="rId18"/>
    <p:sldId id="29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39" autoAdjust="0"/>
    <p:restoredTop sz="92593" autoAdjust="0"/>
  </p:normalViewPr>
  <p:slideViewPr>
    <p:cSldViewPr>
      <p:cViewPr varScale="1">
        <p:scale>
          <a:sx n="95" d="100"/>
          <a:sy n="95" d="100"/>
        </p:scale>
        <p:origin x="-648" y="-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0A31-96DE-0D49-A201-547659488F0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to </a:t>
            </a:r>
            <a:r>
              <a:rPr lang="en-US" altLang="en-US"/>
              <a:t>check </a:t>
            </a:r>
            <a:r>
              <a:rPr lang="en-US" altLang="zh-CN"/>
              <a:t>both </a:t>
            </a:r>
            <a:r>
              <a:rPr lang="en-US" altLang="en-US"/>
              <a:t>the effectiveness and efficiency of our </a:t>
            </a:r>
            <a:r>
              <a:rPr lang="en-US" altLang="zh-CN"/>
              <a:t>DAP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1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6.xml"/><Relationship Id="rId7" Type="http://schemas.openxmlformats.org/officeDocument/2006/relationships/image" Target="../media/image24.emf"/><Relationship Id="rId2" Type="http://schemas.openxmlformats.org/officeDocument/2006/relationships/tags" Target="../tags/tag2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31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7.emf"/><Relationship Id="rId17" Type="http://schemas.openxmlformats.org/officeDocument/2006/relationships/image" Target="../media/image30.png"/><Relationship Id="rId2" Type="http://schemas.openxmlformats.org/officeDocument/2006/relationships/tags" Target="../tags/tag27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2.vml"/><Relationship Id="rId6" Type="http://schemas.openxmlformats.org/officeDocument/2006/relationships/tags" Target="../tags/tag31.xml"/><Relationship Id="rId11" Type="http://schemas.openxmlformats.org/officeDocument/2006/relationships/oleObject" Target="../embeddings/oleObject3.bin"/><Relationship Id="rId5" Type="http://schemas.openxmlformats.org/officeDocument/2006/relationships/tags" Target="../tags/tag30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6.emf"/><Relationship Id="rId19" Type="http://schemas.openxmlformats.org/officeDocument/2006/relationships/image" Target="../media/image32.png"/><Relationship Id="rId4" Type="http://schemas.openxmlformats.org/officeDocument/2006/relationships/tags" Target="../tags/tag29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tags" Target="../tags/tag33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6.png"/><Relationship Id="rId2" Type="http://schemas.openxmlformats.org/officeDocument/2006/relationships/tags" Target="../tags/tag32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4.emf"/><Relationship Id="rId4" Type="http://schemas.openxmlformats.org/officeDocument/2006/relationships/tags" Target="../tags/tag34.xml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39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tags" Target="../tags/tag36.xml"/><Relationship Id="rId16" Type="http://schemas.openxmlformats.org/officeDocument/2006/relationships/image" Target="../media/image42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37.png"/><Relationship Id="rId5" Type="http://schemas.openxmlformats.org/officeDocument/2006/relationships/tags" Target="../tags/tag39.xml"/><Relationship Id="rId15" Type="http://schemas.openxmlformats.org/officeDocument/2006/relationships/image" Target="../media/image41.png"/><Relationship Id="rId10" Type="http://schemas.openxmlformats.org/officeDocument/2006/relationships/notesSlide" Target="../notesSlides/notesSlide12.xml"/><Relationship Id="rId4" Type="http://schemas.openxmlformats.org/officeDocument/2006/relationships/tags" Target="../tags/tag3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tags" Target="../tags/tag45.xml"/><Relationship Id="rId21" Type="http://schemas.openxmlformats.org/officeDocument/2006/relationships/image" Target="../media/image52.png"/><Relationship Id="rId7" Type="http://schemas.openxmlformats.org/officeDocument/2006/relationships/tags" Target="../tags/tag49.xml"/><Relationship Id="rId12" Type="http://schemas.openxmlformats.org/officeDocument/2006/relationships/notesSlide" Target="../notesSlides/notesSlide13.xml"/><Relationship Id="rId17" Type="http://schemas.openxmlformats.org/officeDocument/2006/relationships/image" Target="../media/image48.png"/><Relationship Id="rId2" Type="http://schemas.openxmlformats.org/officeDocument/2006/relationships/tags" Target="../tags/tag44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15" Type="http://schemas.openxmlformats.org/officeDocument/2006/relationships/image" Target="../media/image46.png"/><Relationship Id="rId10" Type="http://schemas.openxmlformats.org/officeDocument/2006/relationships/tags" Target="../tags/tag52.xml"/><Relationship Id="rId19" Type="http://schemas.openxmlformats.org/officeDocument/2006/relationships/image" Target="../media/image50.png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55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6.png"/><Relationship Id="rId5" Type="http://schemas.openxmlformats.org/officeDocument/2006/relationships/tags" Target="../tags/tag57.xml"/><Relationship Id="rId10" Type="http://schemas.openxmlformats.org/officeDocument/2006/relationships/image" Target="../media/image55.png"/><Relationship Id="rId4" Type="http://schemas.openxmlformats.org/officeDocument/2006/relationships/tags" Target="../tags/tag56.xml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60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5" Type="http://schemas.openxmlformats.org/officeDocument/2006/relationships/tags" Target="../tags/tag62.xml"/><Relationship Id="rId10" Type="http://schemas.openxmlformats.org/officeDocument/2006/relationships/image" Target="../media/image58.png"/><Relationship Id="rId4" Type="http://schemas.openxmlformats.org/officeDocument/2006/relationships/tags" Target="../tags/tag61.xml"/><Relationship Id="rId9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65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5" Type="http://schemas.openxmlformats.org/officeDocument/2006/relationships/tags" Target="../tags/tag67.xml"/><Relationship Id="rId10" Type="http://schemas.openxmlformats.org/officeDocument/2006/relationships/image" Target="../media/image60.png"/><Relationship Id="rId4" Type="http://schemas.openxmlformats.org/officeDocument/2006/relationships/tags" Target="../tags/tag66.xml"/><Relationship Id="rId9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13" Type="http://schemas.openxmlformats.org/officeDocument/2006/relationships/image" Target="../media/image59.png"/><Relationship Id="rId3" Type="http://schemas.openxmlformats.org/officeDocument/2006/relationships/tags" Target="../tags/tag7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0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../media/image58.png"/><Relationship Id="rId5" Type="http://schemas.openxmlformats.org/officeDocument/2006/relationships/tags" Target="../tags/tag72.xml"/><Relationship Id="rId10" Type="http://schemas.openxmlformats.org/officeDocument/2006/relationships/image" Target="../media/image57.png"/><Relationship Id="rId4" Type="http://schemas.openxmlformats.org/officeDocument/2006/relationships/tags" Target="../tags/tag71.xml"/><Relationship Id="rId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76.xml"/><Relationship Id="rId7" Type="http://schemas.openxmlformats.org/officeDocument/2006/relationships/image" Target="../media/image62.emf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61.emf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80.xml"/><Relationship Id="rId7" Type="http://schemas.openxmlformats.org/officeDocument/2006/relationships/image" Target="../media/image65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8.png"/><Relationship Id="rId4" Type="http://schemas.openxmlformats.org/officeDocument/2006/relationships/tags" Target="../tags/tag81.xml"/><Relationship Id="rId9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tags" Target="../tags/tag84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4.png"/><Relationship Id="rId5" Type="http://schemas.openxmlformats.org/officeDocument/2006/relationships/tags" Target="../tags/tag86.xml"/><Relationship Id="rId10" Type="http://schemas.openxmlformats.org/officeDocument/2006/relationships/image" Target="../media/image73.png"/><Relationship Id="rId4" Type="http://schemas.openxmlformats.org/officeDocument/2006/relationships/tags" Target="../tags/tag85.xml"/><Relationship Id="rId9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8.png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image" Target="../media/image77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image" Target="../media/image76.png"/><Relationship Id="rId5" Type="http://schemas.openxmlformats.org/officeDocument/2006/relationships/tags" Target="../tags/tag91.xml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tags" Target="../tags/tag90.xml"/><Relationship Id="rId9" Type="http://schemas.openxmlformats.org/officeDocument/2006/relationships/notesSlide" Target="../notesSlides/notesSlide26.xml"/><Relationship Id="rId1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96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4.png"/><Relationship Id="rId5" Type="http://schemas.openxmlformats.org/officeDocument/2006/relationships/tags" Target="../tags/tag98.xml"/><Relationship Id="rId10" Type="http://schemas.openxmlformats.org/officeDocument/2006/relationships/image" Target="../media/image83.png"/><Relationship Id="rId4" Type="http://schemas.openxmlformats.org/officeDocument/2006/relationships/tags" Target="../tags/tag97.xml"/><Relationship Id="rId9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8.xml"/><Relationship Id="rId10" Type="http://schemas.openxmlformats.org/officeDocument/2006/relationships/image" Target="../media/image8.png"/><Relationship Id="rId4" Type="http://schemas.openxmlformats.org/officeDocument/2006/relationships/tags" Target="../tags/tag7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13.xml"/><Relationship Id="rId10" Type="http://schemas.openxmlformats.org/officeDocument/2006/relationships/image" Target="../media/image12.png"/><Relationship Id="rId4" Type="http://schemas.openxmlformats.org/officeDocument/2006/relationships/tags" Target="../tags/tag12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5.png"/><Relationship Id="rId5" Type="http://schemas.openxmlformats.org/officeDocument/2006/relationships/tags" Target="../tags/tag18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17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300" y="4167188"/>
            <a:ext cx="7124700" cy="1752600"/>
          </a:xfrm>
        </p:spPr>
        <p:txBody>
          <a:bodyPr/>
          <a:lstStyle/>
          <a:p>
            <a:r>
              <a:rPr lang="en-US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Speaker:</a:t>
            </a:r>
            <a:r>
              <a:rPr lang="en-US" altLang="en-US" b="1" dirty="0" smtClean="0">
                <a:latin typeface="Garamond" pitchFamily="18" charset="0"/>
              </a:rPr>
              <a:t>  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WenQuanYi Micro Hei" panose="020B0606030804020204" pitchFamily="34" charset="-128"/>
              </a:rPr>
              <a:t>李 寰</a:t>
            </a:r>
            <a:endParaRPr lang="en-US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WenQuanYi Micro Hei" panose="020B0606030804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 advTm="200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9" name="Visio" r:id="rId6" imgW="5289194" imgH="2914802" progId="Visio.Drawing.11">
                  <p:embed/>
                </p:oleObj>
              </mc:Choice>
              <mc:Fallback>
                <p:oleObj name="Visio" r:id="rId6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3" y="5591601"/>
            <a:ext cx="6193067" cy="3519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 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Visio" r:id="rId9" imgW="5289194" imgH="1988515" progId="Visio.Drawing.11">
                  <p:embed/>
                </p:oleObj>
              </mc:Choice>
              <mc:Fallback>
                <p:oleObj name="Visio" r:id="rId9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Visio" r:id="rId11" imgW="5289194" imgH="2888590" progId="Visio.Drawing.11">
                  <p:embed/>
                </p:oleObj>
              </mc:Choice>
              <mc:Fallback>
                <p:oleObj name="Visio" r:id="rId11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Visio" r:id="rId13" imgW="5186172" imgH="754685" progId="Visio.Drawing.11">
                  <p:embed/>
                </p:oleObj>
              </mc:Choice>
              <mc:Fallback>
                <p:oleObj name="Visio" r:id="rId13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Visio" r:id="rId15" imgW="5186172" imgH="1870558" progId="Visio.Drawing.11">
                  <p:embed/>
                </p:oleObj>
              </mc:Choice>
              <mc:Fallback>
                <p:oleObj name="Visio" r:id="rId15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975"/>
            <a:ext cx="8229600" cy="1139825"/>
          </a:xfrm>
        </p:spPr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 2"/>
          <p:cNvSpPr txBox="1">
            <a:spLocks noChangeArrowheads="1"/>
          </p:cNvSpPr>
          <p:nvPr/>
        </p:nvSpPr>
        <p:spPr bwMode="auto">
          <a:xfrm>
            <a:off x="4419600" y="986664"/>
            <a:ext cx="4732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an absorbing node</a:t>
            </a: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10" y="2667000"/>
            <a:ext cx="1676190" cy="251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63571"/>
            <a:ext cx="1676190" cy="25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4" y="3209195"/>
            <a:ext cx="199923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1200"/>
            <a:ext cx="2012952" cy="2514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2" name="Visio" r:id="rId7" imgW="5038954" imgH="751637" progId="Visio.Drawing.11">
                  <p:embed/>
                </p:oleObj>
              </mc:Choice>
              <mc:Fallback>
                <p:oleObj name="Visio" r:id="rId7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3" name="Visio" r:id="rId9" imgW="5038954" imgH="1130503" progId="Visio.Drawing.11">
                  <p:embed/>
                </p:oleObj>
              </mc:Choice>
              <mc:Fallback>
                <p:oleObj name="Visio" r:id="rId9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609600" y="3352800"/>
            <a:ext cx="3581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symmetry</a:t>
            </a:r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7" y="2667000"/>
            <a:ext cx="3913143" cy="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8800"/>
            <a:ext cx="6153143" cy="3017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787525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7925"/>
          </a:xfrm>
        </p:spPr>
        <p:txBody>
          <a:bodyPr/>
          <a:lstStyle/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entry (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i,j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of 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zh-CN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row    of 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zh-CN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zh-CN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baseline="30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 removed</a:t>
            </a:r>
          </a:p>
          <a:p>
            <a:pPr lvl="1"/>
            <a:r>
              <a:rPr lang="en-US" altLang="zh-CN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zh-CN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column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altLang="zh-CN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</a:t>
            </a:r>
            <a:r>
              <a:rPr lang="en-US" altLang="zh-CN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zh-CN" sz="2000" baseline="30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zh-CN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zh-CN" sz="2000" baseline="30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removed</a:t>
            </a:r>
          </a:p>
          <a:p>
            <a:pPr lvl="1"/>
            <a:r>
              <a:rPr lang="en-US" altLang="zh-CN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</a:t>
            </a:r>
            <a:r>
              <a:rPr lang="en-US" altLang="zh-CN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zh-CN" sz="2000" baseline="30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zh-CN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zh-CN" sz="2000" baseline="30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rows and columns removed  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all </a:t>
            </a:r>
            <a:r>
              <a:rPr lang="en-US" altLang="zh-C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</a:t>
            </a:r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 -&gt; j)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requires            matrix inversions</a:t>
            </a:r>
            <a:endParaRPr lang="en-US" altLang="zh-C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time need to invert a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submatrix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a lot of redundancy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relation between inverses of matrix and its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submatrices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accelerate</a:t>
            </a: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 -&gt; j)</a:t>
            </a:r>
            <a:endParaRPr lang="zh-CN" altLang="en-US" sz="3200" dirty="0"/>
          </a:p>
        </p:txBody>
      </p:sp>
      <p:pic>
        <p:nvPicPr>
          <p:cNvPr id="45" name="图片 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50" y="1787524"/>
            <a:ext cx="4751238" cy="303238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625725"/>
            <a:ext cx="466285" cy="25295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06725"/>
            <a:ext cx="480000" cy="25295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10" y="3375563"/>
            <a:ext cx="204190" cy="2407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44725"/>
            <a:ext cx="626286" cy="251429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149725"/>
            <a:ext cx="744228" cy="32731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48" y="4584096"/>
            <a:ext cx="938666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5296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ep(</a:t>
            </a:r>
            <a:r>
              <a:rPr lang="en-US" altLang="en-US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-&gt; j)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generalized 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Calculating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,               ,</a:t>
            </a: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         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57" y="3428997"/>
            <a:ext cx="5459810" cy="926476"/>
          </a:xfrm>
          <a:prstGeom prst="rect">
            <a:avLst/>
          </a:prstGeom>
        </p:spPr>
      </p:pic>
      <p:pic>
        <p:nvPicPr>
          <p:cNvPr id="28" name="Picture 27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00599"/>
            <a:ext cx="4324572" cy="303238"/>
          </a:xfrm>
          <a:prstGeom prst="rect">
            <a:avLst/>
          </a:prstGeom>
        </p:spPr>
      </p:pic>
      <p:sp>
        <p:nvSpPr>
          <p:cNvPr id="15" name="Rectangular Callout 17"/>
          <p:cNvSpPr/>
          <p:nvPr/>
        </p:nvSpPr>
        <p:spPr>
          <a:xfrm>
            <a:off x="5562600" y="4191000"/>
            <a:ext cx="3429000" cy="843514"/>
          </a:xfrm>
          <a:prstGeom prst="wedgeRectCallout">
            <a:avLst>
              <a:gd name="adj1" fmla="val -50544"/>
              <a:gd name="adj2" fmla="val 105918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 -&gt; j) requires   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matrix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inversions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9"/>
          <p:cNvSpPr/>
          <p:nvPr/>
        </p:nvSpPr>
        <p:spPr>
          <a:xfrm>
            <a:off x="4876800" y="5562600"/>
            <a:ext cx="1219200" cy="4571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7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29" y="4648200"/>
            <a:ext cx="558171" cy="24548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2" y="2188515"/>
            <a:ext cx="3679238" cy="4022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20371"/>
            <a:ext cx="864000" cy="25142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20371"/>
            <a:ext cx="885334" cy="25142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31" y="2702105"/>
            <a:ext cx="3428569" cy="422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9" y="5625143"/>
            <a:ext cx="6549334" cy="47085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48419"/>
            <a:ext cx="4449524" cy="280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1612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22018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Proved by Block Matrix Inversion Lemma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proximities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pairs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nodes, compute 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75110"/>
            <a:ext cx="1775238" cy="271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134" y="4876800"/>
            <a:ext cx="3466666" cy="38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57" y="5684548"/>
            <a:ext cx="4002743" cy="327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one-pair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3"/>
            <a:ext cx="5496380" cy="2864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091971"/>
            <a:ext cx="2243048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5120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one-pair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3"/>
            <a:ext cx="5496380" cy="286476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766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578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954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162800" y="1219200"/>
            <a:ext cx="30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 rot="5400000">
            <a:off x="6362700" y="1790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0"/>
          <p:cNvSpPr>
            <a:spLocks/>
          </p:cNvSpPr>
          <p:nvPr/>
        </p:nvSpPr>
        <p:spPr bwMode="auto">
          <a:xfrm rot="5400000">
            <a:off x="5600700" y="11811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 rot="5400000">
            <a:off x="4495800" y="228600"/>
            <a:ext cx="228600" cy="52578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724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7056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….</a:t>
            </a:r>
          </a:p>
        </p:txBody>
      </p:sp>
      <p:sp>
        <p:nvSpPr>
          <p:cNvPr id="19" name="Rectangular Callout 7"/>
          <p:cNvSpPr/>
          <p:nvPr/>
        </p:nvSpPr>
        <p:spPr>
          <a:xfrm>
            <a:off x="6646628" y="3196423"/>
            <a:ext cx="2268772" cy="765977"/>
          </a:xfrm>
          <a:prstGeom prst="wedgeRectCallout">
            <a:avLst>
              <a:gd name="adj1" fmla="val -136361"/>
              <a:gd name="adj2" fmla="val -7636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6" y="3659914"/>
            <a:ext cx="1232914" cy="226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091971"/>
            <a:ext cx="2243048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9281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one-pair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3"/>
            <a:ext cx="5496380" cy="286476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766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578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954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162800" y="1219200"/>
            <a:ext cx="30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 rot="5400000">
            <a:off x="6362700" y="1790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0"/>
          <p:cNvSpPr>
            <a:spLocks/>
          </p:cNvSpPr>
          <p:nvPr/>
        </p:nvSpPr>
        <p:spPr bwMode="auto">
          <a:xfrm rot="5400000">
            <a:off x="5600700" y="11811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 rot="5400000">
            <a:off x="4495800" y="228600"/>
            <a:ext cx="228600" cy="52578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724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7056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….</a:t>
            </a:r>
          </a:p>
        </p:txBody>
      </p:sp>
      <p:sp>
        <p:nvSpPr>
          <p:cNvPr id="19" name="Rectangular Callout 7"/>
          <p:cNvSpPr/>
          <p:nvPr/>
        </p:nvSpPr>
        <p:spPr>
          <a:xfrm>
            <a:off x="6646628" y="3196423"/>
            <a:ext cx="2268772" cy="765977"/>
          </a:xfrm>
          <a:prstGeom prst="wedgeRectCallout">
            <a:avLst>
              <a:gd name="adj1" fmla="val -136361"/>
              <a:gd name="adj2" fmla="val -7636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6" y="3659914"/>
            <a:ext cx="1232914" cy="226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091971"/>
            <a:ext cx="2243048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6083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Experimental results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Effectiveness</a:t>
            </a:r>
          </a:p>
          <a:p>
            <a:pPr lvl="1"/>
            <a:r>
              <a:rPr lang="en-US" altLang="en-US" sz="2400" dirty="0"/>
              <a:t>Link Prediction</a:t>
            </a:r>
          </a:p>
          <a:p>
            <a:pPr lvl="2"/>
            <a:r>
              <a:rPr lang="en-US" altLang="en-US" sz="2400" dirty="0"/>
              <a:t>Existence</a:t>
            </a:r>
          </a:p>
          <a:p>
            <a:pPr lvl="2"/>
            <a:r>
              <a:rPr lang="en-US" altLang="en-US" sz="2400" dirty="0" smtClean="0"/>
              <a:t>Direction</a:t>
            </a:r>
          </a:p>
          <a:p>
            <a:pPr lvl="2"/>
            <a:endParaRPr lang="en-US" altLang="en-US" sz="2400" dirty="0"/>
          </a:p>
          <a:p>
            <a:r>
              <a:rPr lang="en-US" altLang="en-US" sz="2400" dirty="0"/>
              <a:t>Efficiency</a:t>
            </a:r>
          </a:p>
          <a:p>
            <a:pPr lvl="1"/>
            <a:r>
              <a:rPr lang="en-US" altLang="en-US" sz="2400" dirty="0" smtClean="0"/>
              <a:t>Fast all-pair proximities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Fast one-pair proximity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93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360"/>
              </p:ext>
            </p:extLst>
          </p:nvPr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 2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2850742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0"/>
            <a:ext cx="2850742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12109"/>
              </p:ext>
            </p:extLst>
          </p:nvPr>
        </p:nvGraphicFramePr>
        <p:xfrm>
          <a:off x="457200" y="2438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10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Q: Given a pair of nodes </a:t>
            </a:r>
            <a:r>
              <a:rPr lang="en-US" altLang="en-US" sz="2200" i="1" kern="0" dirty="0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200" i="1" kern="0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is there a link between them?</a:t>
            </a:r>
          </a:p>
          <a:p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A: Yes </a:t>
            </a:r>
            <a:r>
              <a:rPr lang="en-US" altLang="en-US" sz="2200" kern="0" dirty="0" err="1" smtClean="0">
                <a:latin typeface="Open Sans" charset="0"/>
                <a:ea typeface="Open Sans" charset="0"/>
                <a:cs typeface="Open Sans" charset="0"/>
              </a:rPr>
              <a:t>iff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kern="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                                  reaches a given threshold</a:t>
            </a:r>
          </a:p>
          <a:p>
            <a:endParaRPr lang="en-US" altLang="en-US" sz="22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28428"/>
            <a:ext cx="2613181" cy="2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fld id="{6DBCEC19-E40B-474C-ACEF-DFDD24DF8AA9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Q: Given the existence of the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link between </a:t>
            </a:r>
            <a:r>
              <a:rPr lang="en-US" altLang="en-US" sz="2200" i="1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what is the direction of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it?</a:t>
            </a:r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           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and              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, pick the greater one</a:t>
            </a:r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 1" descr="hist_dirli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296862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A50021"/>
                </a:solidFill>
              </a:rPr>
              <a:t>density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05" y="1981200"/>
            <a:ext cx="1119695" cy="2765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1119695" cy="2765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57" y="5794286"/>
            <a:ext cx="2850743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990600" y="3962400"/>
            <a:ext cx="19127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FF3300"/>
                </a:solidFill>
                <a:ea typeface="宋体" charset="0"/>
              </a:rPr>
              <a:t>FastAllProxs</a:t>
            </a:r>
            <a:endParaRPr lang="en-US" altLang="en-US" sz="2400" dirty="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 dirty="0" smtClean="0">
                <a:solidFill>
                  <a:srgbClr val="FF3300"/>
                </a:solidFill>
                <a:ea typeface="宋体" charset="0"/>
              </a:rPr>
              <a:t>faster</a:t>
            </a:r>
            <a:endParaRPr lang="en-US" altLang="en-US" sz="2800" dirty="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97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FF3300"/>
                </a:solidFill>
                <a:ea typeface="宋体" charset="0"/>
              </a:rPr>
              <a:t>FastOneProx</a:t>
            </a:r>
            <a:endParaRPr lang="en-US" altLang="en-US" sz="2400" dirty="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 dirty="0" smtClean="0">
                <a:solidFill>
                  <a:srgbClr val="FF3300"/>
                </a:solidFill>
                <a:ea typeface="宋体" charset="0"/>
              </a:rPr>
              <a:t>faster</a:t>
            </a:r>
            <a:endParaRPr lang="en-US" altLang="en-US" sz="32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Intuitively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long walk always ends up in stationary distribution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Suppose the walk length is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the expected number it visits 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is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average time between two visits is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Rigorously pro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ved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Law of Large Numbers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L. Lovász. Random walks on graphs: A survey. </a:t>
            </a:r>
            <a:r>
              <a:rPr lang="en-US" altLang="en-US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 smtClean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zh-CN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9" y="1219200"/>
            <a:ext cx="7835681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76" y="3543314"/>
            <a:ext cx="161524" cy="1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38" y="4133114"/>
            <a:ext cx="400762" cy="210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33" y="4466886"/>
            <a:ext cx="1002667" cy="333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7196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Proof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random walk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starting at </a:t>
            </a:r>
            <a:r>
              <a:rPr 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random variables</a:t>
            </a: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returns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returns to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visiting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definition                    and 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Cleary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≤ Y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</a:t>
            </a:r>
          </a:p>
          <a:p>
            <a:pPr lvl="2"/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76" y="4468410"/>
            <a:ext cx="1185524" cy="332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95800"/>
            <a:ext cx="1528381" cy="2514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76" y="4825019"/>
            <a:ext cx="3058286" cy="280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57" y="5181600"/>
            <a:ext cx="4908343" cy="226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5" y="5486400"/>
            <a:ext cx="4505905" cy="3321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7822430" cy="17023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784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26670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sz="22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Recall that             is small whenever     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  <a:endParaRPr lang="en-US" altLang="zh-CN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Bad for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personalization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18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alleviate this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Sarkar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restrict the length of random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</a:t>
            </a:r>
            <a:r>
              <a:rPr 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Tong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the dependence on stationary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</a:t>
            </a:r>
            <a:r>
              <a:rPr lang="en-US" altLang="en-US" sz="20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4855924" cy="501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14" y="3962400"/>
            <a:ext cx="683886" cy="276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066057"/>
            <a:ext cx="238019" cy="201143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Sarkar, A. Moore, &amp; A. Prakash. Fast Incremental Proximity Search in Large Graphs.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1"/>
            <a:ext cx="7822431" cy="17237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180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971800"/>
            <a:ext cx="3733800" cy="914400"/>
          </a:xfrm>
        </p:spPr>
        <p:txBody>
          <a:bodyPr anchor="ctr"/>
          <a:lstStyle/>
          <a:p>
            <a:pPr algn="ctr"/>
            <a:r>
              <a:rPr lang="en-US" alt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End</a:t>
            </a:r>
            <a:endParaRPr lang="en-US" altLang="en-US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5389563" y="3290887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828800"/>
            <a:ext cx="5062538" cy="4821237"/>
          </a:xfrm>
        </p:spPr>
        <p:txBody>
          <a:bodyPr/>
          <a:lstStyle/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Starts </a:t>
            </a:r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at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i</a:t>
            </a:r>
            <a:endParaRPr lang="en-US" altLang="en-US" sz="22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Moves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to a neighbor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randomly</a:t>
            </a:r>
            <a:endParaRPr lang="en-US" altLang="en-US" sz="22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Continues</a:t>
            </a: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Transition matrix</a:t>
            </a:r>
            <a:r>
              <a:rPr lang="en-US" altLang="en-US" sz="20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pPr lvl="1"/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              </a:t>
            </a:r>
          </a:p>
          <a:p>
            <a:pPr lvl="1"/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       </a:t>
            </a:r>
            <a:endParaRPr lang="en-US" altLang="en-US" sz="20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lvl="1"/>
            <a:r>
              <a:rPr lang="en-US" alt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endParaRPr lang="en-US" altLang="en-US" sz="28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zh-CN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57" y="4724400"/>
            <a:ext cx="2724572" cy="280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22648"/>
            <a:ext cx="2325333" cy="182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43400"/>
            <a:ext cx="1434819" cy="276572"/>
          </a:xfrm>
          <a:prstGeom prst="rect">
            <a:avLst/>
          </a:prstGeom>
        </p:spPr>
      </p:pic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6096000" y="1250952"/>
            <a:ext cx="1843088" cy="2001838"/>
            <a:chOff x="1512" y="2053"/>
            <a:chExt cx="1161" cy="1261"/>
          </a:xfrm>
        </p:grpSpPr>
        <p:sp>
          <p:nvSpPr>
            <p:cNvPr id="33" name="Oval 6 1"/>
            <p:cNvSpPr>
              <a:spLocks noChangeArrowheads="1"/>
            </p:cNvSpPr>
            <p:nvPr/>
          </p:nvSpPr>
          <p:spPr bwMode="auto">
            <a:xfrm>
              <a:off x="1813" y="2053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2</a:t>
              </a:r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1512" y="2519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3</a:t>
              </a:r>
            </a:p>
          </p:txBody>
        </p:sp>
        <p:sp>
          <p:nvSpPr>
            <p:cNvPr id="35" name="Oval 8 1"/>
            <p:cNvSpPr>
              <a:spLocks noChangeArrowheads="1"/>
            </p:cNvSpPr>
            <p:nvPr/>
          </p:nvSpPr>
          <p:spPr bwMode="auto">
            <a:xfrm>
              <a:off x="2006" y="3067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4</a:t>
              </a:r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2426" y="2335"/>
              <a:ext cx="247" cy="2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1</a:t>
              </a: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2056" y="2213"/>
              <a:ext cx="36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 flipV="1">
              <a:off x="2175" y="2560"/>
              <a:ext cx="284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1691" y="2743"/>
              <a:ext cx="33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 flipV="1">
              <a:off x="1673" y="2282"/>
              <a:ext cx="199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8"/>
            <p:cNvSpPr>
              <a:spLocks noChangeShapeType="1"/>
            </p:cNvSpPr>
            <p:nvPr/>
          </p:nvSpPr>
          <p:spPr bwMode="auto">
            <a:xfrm>
              <a:off x="1961" y="2308"/>
              <a:ext cx="188" cy="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H="1">
              <a:off x="1746" y="2478"/>
              <a:ext cx="677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Oval 6 2"/>
          <p:cNvSpPr>
            <a:spLocks noChangeArrowheads="1"/>
          </p:cNvSpPr>
          <p:nvPr/>
        </p:nvSpPr>
        <p:spPr bwMode="auto">
          <a:xfrm>
            <a:off x="6553199" y="1233487"/>
            <a:ext cx="412751" cy="4222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2</a:t>
            </a:r>
          </a:p>
        </p:txBody>
      </p:sp>
      <p:sp>
        <p:nvSpPr>
          <p:cNvPr id="57" name="Text Box 37"/>
          <p:cNvSpPr txBox="1">
            <a:spLocks noChangeArrowheads="1"/>
          </p:cNvSpPr>
          <p:nvPr/>
        </p:nvSpPr>
        <p:spPr bwMode="auto">
          <a:xfrm>
            <a:off x="6477000" y="914400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t=1</a:t>
            </a:r>
          </a:p>
        </p:txBody>
      </p:sp>
      <p:sp>
        <p:nvSpPr>
          <p:cNvPr id="58" name="Oval 8 2"/>
          <p:cNvSpPr>
            <a:spLocks noChangeArrowheads="1"/>
          </p:cNvSpPr>
          <p:nvPr/>
        </p:nvSpPr>
        <p:spPr bwMode="auto">
          <a:xfrm>
            <a:off x="6880226" y="2860677"/>
            <a:ext cx="407988" cy="41116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sp>
        <p:nvSpPr>
          <p:cNvPr id="59" name="Text Box 38 1"/>
          <p:cNvSpPr txBox="1">
            <a:spLocks noChangeArrowheads="1"/>
          </p:cNvSpPr>
          <p:nvPr/>
        </p:nvSpPr>
        <p:spPr bwMode="auto">
          <a:xfrm>
            <a:off x="6858000" y="3276600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t=2</a:t>
            </a:r>
          </a:p>
        </p:txBody>
      </p:sp>
      <p:sp>
        <p:nvSpPr>
          <p:cNvPr id="60" name="Text Box 38 2"/>
          <p:cNvSpPr txBox="1">
            <a:spLocks noChangeArrowheads="1"/>
          </p:cNvSpPr>
          <p:nvPr/>
        </p:nvSpPr>
        <p:spPr bwMode="auto">
          <a:xfrm>
            <a:off x="7772400" y="1385888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 smtClean="0"/>
              <a:t>t=0</a:t>
            </a:r>
            <a:endParaRPr lang="en-US" altLang="en-US" b="1" dirty="0"/>
          </a:p>
        </p:txBody>
      </p:sp>
      <p:sp>
        <p:nvSpPr>
          <p:cNvPr id="61" name="右箭头 60"/>
          <p:cNvSpPr/>
          <p:nvPr/>
        </p:nvSpPr>
        <p:spPr>
          <a:xfrm rot="12539993">
            <a:off x="7004242" y="1448012"/>
            <a:ext cx="613965" cy="166178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 rot="4512805">
            <a:off x="6563725" y="2074398"/>
            <a:ext cx="1005967" cy="166178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105400"/>
            <a:ext cx="3850668" cy="280382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562599"/>
            <a:ext cx="2006857" cy="2529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99363" y="2643983"/>
            <a:ext cx="1392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Open Sans"/>
              </a:rPr>
              <a:t>Walk</a:t>
            </a:r>
          </a:p>
          <a:p>
            <a:pPr algn="ctr"/>
            <a:r>
              <a:rPr lang="en-US" altLang="zh-CN" sz="2000" dirty="0" smtClean="0">
                <a:latin typeface="Open Sans"/>
              </a:rPr>
              <a:t>1 -&gt; 2 -&gt; 4</a:t>
            </a:r>
            <a:endParaRPr lang="zh-CN" altLang="en-US" sz="20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47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      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proximities from node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773944" cy="55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184686"/>
            <a:ext cx="2704458" cy="301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72" y="5835114"/>
            <a:ext cx="826515" cy="1846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72" y="1466114"/>
            <a:ext cx="1089828" cy="210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small whenever 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 large stationary probability 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likes cartoons, so her top 10 recommendations should not be the 10 most popular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0"/>
            <a:ext cx="746057" cy="30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133600"/>
            <a:ext cx="729905" cy="21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287295"/>
            <a:ext cx="1371428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14" y="2819400"/>
            <a:ext cx="3051886" cy="301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21714" cy="251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14" y="4869172"/>
            <a:ext cx="242286" cy="187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 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most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altLang="en-US" sz="2000" i="1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335213"/>
            <a:ext cx="3124200" cy="788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15 most proximate nodes to node 95 </a:t>
            </a:r>
            <a:r>
              <a:rPr lang="en-US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in red</a:t>
            </a:r>
            <a:endParaRPr lang="en-US" dirty="0">
              <a:solidFill>
                <a:srgbClr val="FF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296863" y="3048000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escape probability from node </a:t>
            </a:r>
            <a:r>
              <a:rPr lang="en-US" altLang="en-US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node</a:t>
            </a:r>
            <a:r>
              <a:rPr lang="en-US" altLang="zh-C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lang="en-US" altLang="en-US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Denoted as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[ start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reaches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before return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 to</a:t>
            </a:r>
            <a:r>
              <a:rPr lang="zh-CN" altLang="en-US" sz="2000" dirty="0" smtClean="0">
                <a:latin typeface="Open Sans" panose="020B0606030504020204" pitchFamily="34" charset="0"/>
                <a:ea typeface="Open Sans" charset="0"/>
                <a:cs typeface="Open Sans" panose="020B0606030504020204" pitchFamily="34" charset="0"/>
              </a:rPr>
              <a:t> </a:t>
            </a:r>
            <a:r>
              <a:rPr lang="en-US" altLang="zh-CN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508375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822575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5083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775075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736975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317625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774825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6607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394075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370262"/>
            <a:ext cx="2443163" cy="946150"/>
          </a:xfrm>
          <a:prstGeom prst="rect">
            <a:avLst/>
          </a:prstGeom>
          <a:noFill/>
          <a:ln>
            <a:noFill/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362200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6335446" y="4613275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581911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77371"/>
            <a:ext cx="120685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562600"/>
            <a:ext cx="4539428" cy="455619"/>
          </a:xfrm>
          <a:prstGeom prst="rect">
            <a:avLst/>
          </a:prstGeom>
        </p:spPr>
      </p:pic>
      <p:sp>
        <p:nvSpPr>
          <p:cNvPr id="35" name="L-Shape 34"/>
          <p:cNvSpPr/>
          <p:nvPr/>
        </p:nvSpPr>
        <p:spPr>
          <a:xfrm rot="19363044">
            <a:off x="4347586" y="5679764"/>
            <a:ext cx="448830" cy="165227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229351" y="5562600"/>
            <a:ext cx="55244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137.608"/>
  <p:tag name="LATEXADDIN" val="\documentclass{article}&#10;\usepackage{amsmath}&#10;\usepackage{bm}&#10;\pagestyle{empty}&#10;\begin{document}&#10;&#10;\[&#10;\bm{v} = (1-\alpha) \bm{v} \bm{P}  + \frac{\alpha}{n} \bm{1}&#10;\]&#10;&#10;&#10;\end{document}"/>
  <p:tag name="IGUANATEXSIZE" val="24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9.111"/>
  <p:tag name="LATEXADDIN" val="\documentclass{article}&#10;\usepackage{amsmath}&#10;\usepackage{bm}&#10;\pagestyle{empty}&#10;\begin{document}&#10;&#10;\[&#10;\bm{v} = (1-\alpha) \bm{v} \bm{P}  + \alpha \bm{r}&#10;\]&#10;&#10;&#10;\end{document}"/>
  <p:tag name="IGUANATEXSIZE" val="24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8.9576"/>
  <p:tag name="LATEXADDIN" val="\documentclass{article}&#10;\usepackage{amsmath}&#10;\usepackage{bm}&#10;\pagestyle{empty}&#10;\begin{document}&#10;&#10;\[&#10;\bm{r} = \bm{e_i}&#10;\]&#10;&#10;&#10;\end{document}"/>
  <p:tag name="IGUANATEXSIZE" val="24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46.9441"/>
  <p:tag name="LATEXADDIN" val="\documentclass{article}&#10;\usepackage{amsmath}&#10;\usepackage{bm}&#10;\pagestyle{empty}&#10;\begin{document}&#10;&#10;$\bm{\pi} = \bm{\pi} \bm{P}$&#10;&#10;&#10;\end{document}"/>
  <p:tag name="IGUANATEXSIZE" val="24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59.2051"/>
  <p:tag name="LATEXADDIN" val="\documentclass{article}&#10;\usepackage{amsmath}&#10;\pagestyle{empty}&#10;\begin{document}&#10;&#10;$i \longrightarrow j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4.9156"/>
  <p:tag name="LATEXADDIN" val="\documentclass{article}&#10;\usepackage{amsmath}&#10;\pagestyle{empty}&#10;\begin{document}&#10;&#10;$i \longrightarrow j \longrightarrow i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1.594"/>
  <p:tag name="LATEXADDIN" val="\documentclass{article}&#10;\usepackage{amsmath}&#10;\pagestyle{empty}&#10;\begin{document}&#10;&#10;$c(i,j) = h(i,j) + h(j,i)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9.2351"/>
  <p:tag name="LATEXADDIN" val="\documentclass{article}&#10;\usepackage{amsmath}&#10;\pagestyle{empty}&#10;\usepackage{bm}&#10;\begin{document}&#10;&#10;$\bm{\pi}_j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3.9257"/>
  <p:tag name="LATEXADDIN" val="\documentclass{article}&#10;\usepackage{amsmath}&#10;\pagestyle{empty}&#10;\begin{document}&#10;&#10;$\mathrm{ep}(A \rightarrow B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233.971"/>
  <p:tag name="LATEXADDIN" val="\documentclass{article}&#10;\usepackage{amsmath}&#10;\pagestyle{empty}&#10;\begin{document}&#10;&#10;$\mathrm{ep}(A \rightarrow B) = \Pr \Big[ \quad\quad\, \mathrm{comes\ before} \quad\quad \Big]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6.978"/>
  <p:tag name="LATEXADDIN" val="\documentclass{article}&#10;\usepackage{amsmath}&#10;\pagestyle{empty}&#10;\begin{document}&#10;&#10;$\mathrm{ep}(A \rightarrow B) = 1 \quad &gt; \quad \mathrm{ep}(B \rightarrow A) = 0.5$&#10;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3.877"/>
  <p:tag name="LATEXADDIN" val="\documentclass{article}&#10;\usepackage{amsmath}&#10;\pagestyle{empty}&#10;\begin{document}&#10;&#10;$\mathrm{ep}(A \rightarrow B) = 0.81$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rm{ep}(A \rightarrow B) = 0.74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4.799"/>
  <p:tag name="LATEXADDIN" val="\documentclass{article}&#10;\usepackage{amsmath}&#10;\pagestyle{empty}&#10;\begin{document}&#10;&#10;$\mathrm{ep}(A \rightarrow B) = \mathrm{ep}(B \rightarrow A) = 0$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3.435"/>
  <p:tag name="LATEXADDIN" val="\documentclass{article}&#10;\usepackage{amsmath}&#10;\pagestyle{empty}&#10;\begin{document}&#10;&#10;$\mathrm{ep}(A \rightarrow B) = 0.081 \quad &gt; \quad \mathrm{ep}(B \rightarrow A) = 0.009$&#10;&#10;&#10;\end{document}"/>
  <p:tag name="IGUANATEXSIZE" val="24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338.208"/>
  <p:tag name="LATEXADDIN" val="\documentclass{article}&#10;\usepackage{amsmath}&#10;\usepackage{bm}&#10;\pagestyle{empty}&#10;\begin{document}&#10;&#10;$\mathrm{ep}(i\rightarrow j) = \bm{u(i)}^\top (\bm{I} - c\hat{\bm{P}})^{-1} \bm{v(j)} + p(i,j)$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29.4713"/>
  <p:tag name="LATEXADDIN" val="\documentclass{article}&#10;\usepackage{amsmath}&#10;\pagestyle{empty}&#10;\usepackage{bm}&#10;\begin{document}&#10;&#10;$\bm{u(i)}$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36.2205"/>
  <p:tag name="LATEXADDIN" val="\documentclass{article}&#10;\usepackage{amsmath}&#10;\pagestyle{empty}&#10;\usepackage{bm}&#10;\begin{document}&#10;&#10;$\bm{v(j)}$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100.4874"/>
  <p:tag name="LATEXADDIN" val="&#10;\documentclass{article}&#10;\usepackage{amsmath}&#10;\usepackage{bm}&#10;\pagestyle{empty}&#10;\begin{document}&#10;&#10;$\hat{\bm{P}}$&#10;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340.832"/>
  <p:tag name="LATEXADDIN" val="\documentclass{article}&#10;\usepackage{amsmath}&#10;\usepackage{amssymb}&#10;\pagestyle{empty}&#10;\begin{document}&#10;&#10;$p(i,j) \triangleq \Pr[i\ \mathrm{moves\ to}\ j]$&#10;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8.2115"/>
  <p:tag name="LATEXADDIN" val="\documentclass{article}&#10;\usepackage{amsmath}&#10;\pagestyle{empty}&#10;\begin{document}&#10;&#10;$p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&#10;$\Theta(n^2)$&#10;&#10;&#10;\end{document}"/>
  <p:tag name="IGUANATEXSIZE" val="24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61.9423"/>
  <p:tag name="LATEXADDIN" val="\documentclass{article}&#10;\usepackage{amsmath}&#10;\pagestyle{empty}&#10;\usepackage{bm}&#10;\begin{document}&#10;&#10;$(\bm{I} - c\bm{P})$&#10;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5.943"/>
  <p:tag name="ORIGINALWIDTH" val="2686.914"/>
  <p:tag name="LATEXADDIN" val="\documentclass{article}&#10;\usepackage{amsmath}&#10;\usepackage{bm}&#10;\pagestyle{empty}&#10;\begin{document}&#10;&#10;$\bm{P} = \begin{pmatrix}&#10;\hat{\bm{P}} &amp; \bm{c(i)} &amp; \bm{c(j)} \\&#10;\bm{r(i)}^\top &amp; 0 &amp; p(i,j) \\&#10;\bm{r(j)}^\top &amp; p(j,i) &amp; 0&#10;\end{pmatrix},\ &#10;\bm{v} = \begin{pmatrix} \hat{\bm{v}} &amp; 0 &amp; 1 \end{pmatrix}^\top&#10;$&#10;&#10;&#10;\end{document}"/>
  <p:tag name="IGUANATEXSIZE" val="20"/>
  <p:tag name="IGUANATEXCURSOR" val="2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128.234"/>
  <p:tag name="LATEXADDIN" val="\documentclass{article}&#10;\usepackage{amsmath}&#10;\usepackage{bm}&#10;\pagestyle{empty}&#10;\begin{document}&#10;&#10;&#10;$\hat{\bm{v}} = \hat{\bm{P}} \hat{\bm{v}} + \bm{c(j)} \ \Rightarrow\ \hat{\bm{v}} = (\bm{I} - \hat{\bm{P}})^{-1} \bm{c(j)}$&#10;&#10;\end{document}"/>
  <p:tag name="IGUANATEXSIZE" val="20"/>
  <p:tag name="IGUANATEXCURSOR" val="2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&#10;$\Theta(n^2)$&#10;&#10;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1646.044"/>
  <p:tag name="LATEXADDIN" val="\documentclass{article}&#10;\usepackage{amsmath}&#10;\usepackage{amssymb}&#10;\usepackage{bm}&#10;\pagestyle{empty}&#10;\begin{document}&#10;&#10;$\bm{v} \triangleq \begin{pmatrix} v(1)&amp; v(2)&amp; \cdots&amp; v(n)\end{pmatrix}^\top$&#10;&#10;&#10;\end{document}"/>
  <p:tag name="IGUANATEXSIZE" val="22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25.1968"/>
  <p:tag name="LATEXADDIN" val="\documentclass{article}&#10;\usepackage{amsmath}&#10;\pagestyle{empty}&#10;\begin{document}&#10;$v(i) = 0$&#10;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35.6955"/>
  <p:tag name="LATEXADDIN" val="\documentclass{article}&#10;\usepackage{amsmath}&#10;\pagestyle{empty}&#10;\begin{document}&#10;$v(j) = 1$&#10;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6.1379"/>
  <p:tag name="ORIGINALWIDTH" val="1144.357"/>
  <p:tag name="LATEXADDIN" val="\documentclass{article}&#10;\usepackage{amsmath}&#10;\usepackage{bm}&#10;\pagestyle{empty}&#10;\usepackage{setspace}&#10;\begin{document}&#10;\begin{spacing}{1.5}&#10;&#10;\[&#10;\bm{P} = \begin{pmatrix}&#10;0 &amp; \frac{1}{3} &amp; \frac{1}{3} &amp; \frac{1}{3} \\&#10;\frac{1}{3} &amp; 0 &amp; \frac{1}{3} &amp; \frac{1}{3} \\&#10;\frac{1}{3} &amp; \frac{1}{3} &amp; 0 &amp; \frac{1}{3} \\&#10;\frac{1}{3} &amp; \frac{1}{3} &amp; \frac{1}{3} &amp; 0&#10;\end{pmatrix}&#10;\]&#10;&#10;\end{spacing}&#10;\end{document}"/>
  <p:tag name="IGUANATEXSIZE" val="20"/>
  <p:tag name="IGUANATEXCURSOR" val="39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1687.289"/>
  <p:tag name="LATEXADDIN" val="\documentclass{article}&#10;\usepackage{amsmath}&#10;\pagestyle{empty}&#10;\begin{document}&#10;&#10;$\forall k\neq i, j$, $v(k) = \sum\limits_l p(k,l) \cdot v(l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3223.097"/>
  <p:tag name="LATEXADDIN" val="\documentclass{article}&#10;\usepackage{amsmath}&#10;\usepackage{bm}&#10;\pagestyle{empty}&#10;\begin{document}&#10;&#10;$\mathrm{ep}(i\rightarrow j) = \sum\limits_k p(i,k) \cdot v(k) = \bm{r(i)}^\top (\bm{I} - \hat{\bm{P}})^{-1} \bm{c(j)} + p(i,j)$&#10;&#10;&#10;\end{document}"/>
  <p:tag name="IGUANATEXSIZE" val="20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189.726"/>
  <p:tag name="LATEXADDIN" val="\documentclass{article}&#10;\usepackage{amsmath}&#10;\usepackage{amssymb}&#10;\pagestyle{empty}&#10;\begin{document}&#10;&#10;$v(k) \triangleq $ Pr[starting at $k$, visits $j$ before $i$]&#10;&#10;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873.6408"/>
  <p:tag name="LATEXADDIN" val="\documentclass{article}&#10;\usepackage{amsmath}&#10;\pagestyle{empty}&#10;\usepackage{bm}&#10;\begin{document}&#10;&#10;$\bm{Q} = (\bm{I} - c\bm{P})^{-1}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706.037"/>
  <p:tag name="LATEXADDIN" val="\documentclass{article}&#10;\usepackage{amsmath}&#10;\pagestyle{empty}&#10;\begin{document}&#10;&#10;$\mathrm{Prox}(i,j) = \frac{q(i,j)}{q(i,i)q(j,j) - q(i,j)q(j,i)}$&#10;&#10;&#10;\end{document}"/>
  <p:tag name="IGUANATEXSIZE" val="20"/>
  <p:tag name="IGUANATEXCURSOR" val="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41.545"/>
  <p:tag name="LATEXADDIN" val="\documentclass{article}&#10;\usepackage{amsmath}&#10;\pagestyle{empty}&#10;\begin{document}&#10;&#10;$\Theta(\mathrm{1\ matrix\ inversion}) + \Theta(n^2)$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41.9197"/>
  <p:tag name="LATEXADDIN" val="\documentclass{article}&#10;\usepackage{amsmath}&#10;\usepackage{bm}&#10;\pagestyle{empty}&#10;\begin{document}&#10;&#10;&#10;$\bm{P} = \left[p(i,j)\right]$&#10;&#10;\end{document}"/>
  <p:tag name="IGUANATEXSIZE" val="22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704.912"/>
  <p:tag name="LATEXADDIN" val="\documentclass{article}&#10;\usepackage{amsmath}&#10;\pagestyle{empty}&#10;\usepackage{bm}&#10;\begin{document}&#10;&#10;\begin{align*}&#10;\bm{Q}\bm{e_i} &amp;= (\bm{I} - c\bm{P})^{-1} \bm{e_i} = \bm{e_i} + c\bm{P} \bm{e_i} + (c\bm{P})^2 \bm{e_i} + \cdots&#10;\end{align*}&#10;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3.862"/>
  <p:tag name="LATEXADDIN" val="\documentclass{article}&#10;\usepackage{amsmath}&#10;\pagestyle{empty}&#10;\usepackage{bm}&#10;\begin{document}&#10;&#10;(as $ \rho(c\bm{P}) &lt; 1 $ holds)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704.912"/>
  <p:tag name="LATEXADDIN" val="\documentclass{article}&#10;\usepackage{amsmath}&#10;\pagestyle{empty}&#10;\usepackage{bm}&#10;\begin{document}&#10;&#10;\begin{align*}&#10;\bm{Q}\bm{e_i} &amp;= (\bm{I} - c\bm{P})^{-1} \bm{e_i} = \bm{e_i} + c\bm{P} \bm{e_i} + (c\bm{P})^2 \bm{e_i} + \cdots&#10;\end{align*}&#10;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pagestyle{empty}&#10;\begin{document}&#10;&#10;$\Theta\left(t(n + m)\right)$&#10;&#10;&#10;\end{document}"/>
  <p:tag name="IGUANATEXSIZE" val="18"/>
  <p:tag name="IGUANATEXCURSOR" val="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3.862"/>
  <p:tag name="LATEXADDIN" val="\documentclass{article}&#10;\usepackage{amsmath}&#10;\pagestyle{empty}&#10;\usepackage{bm}&#10;\begin{document}&#10;&#10;(as $ \rho(c\bm{P}) &lt; 1 $ holds)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895.013"/>
  <p:tag name="LATEXADDIN" val="\documentclass{article}&#10;\usepackage{amsmath}&#10;\usepackage{bm}&#10;\usepackage{amssymb}&#10;\pagestyle{empty}&#10;\begin{document}&#10;&#10;$\bm{p(t)} \triangleq \mathrm{probability\ vector\ at\ time}\ t$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704.912"/>
  <p:tag name="LATEXADDIN" val="\documentclass{article}&#10;\usepackage{amsmath}&#10;\pagestyle{empty}&#10;\usepackage{bm}&#10;\begin{document}&#10;&#10;\begin{align*}&#10;\bm{Q}\bm{e_i} &amp;= (\bm{I} - c\bm{P})^{-1} \bm{e_i} = \bm{e_i} + c\bm{P} \bm{e_i} + (c\bm{P})^2 \bm{e_i} + \cdots&#10;\end{align*}&#10;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pagestyle{empty}&#10;\begin{document}&#10;&#10;$\Theta\left(t(n + m)\right)$&#10;&#10;&#10;\end{document}"/>
  <p:tag name="IGUANATEXSIZE" val="18"/>
  <p:tag name="IGUANATEXCURSOR" val="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3.862"/>
  <p:tag name="LATEXADDIN" val="\documentclass{article}&#10;\usepackage{amsmath}&#10;\pagestyle{empty}&#10;\usepackage{bm}&#10;\begin{document}&#10;&#10;(as $ \rho(c\bm{P}) &lt; 1 $ holds)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2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&#10;$\mathrm{ep}(i\rightarrow j)$&#10;&#10;\end{document}"/>
  <p:tag name="IGUANATEXSIZE" val="22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87.6265"/>
  <p:tag name="LATEXADDIN" val="\documentclass{article}&#10;\usepackage{amsmath}&#10;\pagestyle{empty}&#10;\usepackage{bm}&#10;\begin{document}&#10;&#10;&#10;$\bm{p(t+1)} = \bm{p(t)} \bm{P}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j\rightarrow i)$&#10;&#10;&#10;\end{document}"/>
  <p:tag name="IGUANATEXSIZE" val="22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usepackage{color}&#10;\pagestyle{empty}&#10;\begin{document}&#10;&#10;\definecolor{orange}{rgb}{0.5,0,0}&#10;&#10;{\color{orange}&#10;$\mathrm{ep}(i \rightarrow j) - \mathrm{ep}(j \rightarrow i)$&#10;}&#10;&#10;\end{document}"/>
  <p:tag name="IGUANATEXSIZE" val="24"/>
  <p:tag name="IGUANATEXCURSOR" val="231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9327"/>
  <p:tag name="ORIGINALWIDTH" val="719.3802"/>
  <p:tag name="LATEXADDIN" val="\documentclass{article}&#10;\usepackage{amsmath}&#10;\pagestyle{empty}&#10;\usepackage{amssymb}&#10;\usepackage{amsthm}&#10;\usepackage{bm}&#10;\usepackage{dsfont}&#10;&#10;\newtheorem*{mythm*}{Theorem}&#10;\newtheorem*{mylem*}{Lemma}&#10;\newtheorem*{mycor*}{Corollary}&#10;\begin{document}&#10;&#10;\begin{mylem*}&#10;The expected time $r_i$ for a random walk starting at node $i$ to return to $i$ is the reciprocal of the stationary probability of $i$.&#10;That is&#10;\[&#10;r_i = \frac{1}{\pi_i}.&#10;\]&#10;\end{mylem*}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9.49008"/>
  <p:tag name="LATEXADDIN" val="\documentclass{article}&#10;\usepackage{amsmath}&#10;\usepackage{bm}&#10;\pagestyle{empty}&#10;\begin{document}&#10;&#10;$\bm{\pi}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97.2254"/>
  <p:tag name="LATEXADDIN" val="\documentclass{article}&#10;\usepackage{amsmath}&#10;\pagestyle{empty}&#10;\begin{document}&#10;&#10;$\pi_i T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493.4384"/>
  <p:tag name="LATEXADDIN" val="\documentclass{article}&#10;\usepackage{amsmath}&#10;\pagestyle{empty}&#10;\begin{document}&#10;&#10;$\frac{T}{\pi_i \cdot T} = \frac{1}{\pi_i}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583.4271"/>
  <p:tag name="LATEXADDIN" val="\documentclass{article}&#10;\usepackage{amsmath}&#10;\pagestyle{empty}&#10;\begin{document}&#10;&#10;$E(X) = \frac{1}{\pi_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2.156"/>
  <p:tag name="LATEXADDIN" val="\documentclass{article}&#10;\usepackage{amsmath}&#10;\pagestyle{empty}&#10;\begin{document}&#10;&#10;&#10;$E(Y) = c(i,j)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505.062"/>
  <p:tag name="LATEXADDIN" val="\documentclass{article}&#10;\usepackage{amsmath}&#10;\usepackage{amssymb}&#10;\pagestyle{empty}&#10;\begin{document}&#10;&#10;$p \triangleq \Pr\left[X = Y\right] = \mathrm{ep}(i\rightarrow j)$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83.915"/>
  <p:tag name="LATEXADDIN" val="\documentclass{article}&#10;\usepackage{amsmath}&#10;\pagestyle{empty}&#10;\begin{document}&#10;&#10;$E(Y - X) = p\cdot 0 + (1 - p)\cdot E(Y) = (1-p) c(i,j)$&#10;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217.473"/>
  <p:tag name="LATEXADDIN" val="\documentclass{article}&#10;\usepackage{amsmath}&#10;\pagestyle{empty}&#10;\begin{document}&#10;&#10;&#10;$E(Y - X) = E(Y) - E(X) = c(i,j) - \frac{1}{\pi_i}$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is precisely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172.479"/>
  <p:tag name="LATEXADDIN" val="\documentclass{article}&#10;\usepackage{amsmath}&#10;\pagestyle{empty}&#10;\begin{document}&#10;&#10;$\mathrm{ep}(i\rightarrow j) + \mathrm{ep}(j\rightarrow i) = \frac{1}{c(i,j)}\left(\frac{1}{\pi_i} + \frac{1}{\pi_j}\right)$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2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6.4867"/>
  <p:tag name="LATEXADDIN" val="\documentclass{article}&#10;\usepackage{amsmath}&#10;\pagestyle{empty}&#10;\begin{document}&#10;&#10;$\pi_j$&#10;&#10;&#10;\end{document}"/>
  <p:tag name="IGUANATEXSIZE" val="2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735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is precisely $\mathrm{ep}(i\rightarrow j)$, satisfies&#10;\[&#10;\mathrm{ep}(i\rightarrow j) = \frac{1}{c(i,j)} \cdot \frac{1}{\pi_i},&#10;\]&#10;where $c(i,j)$ is the commute time between $i$ and $j$.&#10;\end{mythm*}&#10;&#10;&#10;\end{document}"/>
  <p:tag name="IGUANATEXSIZE" val="20"/>
  <p:tag name="IGUANATEXCURSOR" val="4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4471</TotalTime>
  <Words>2098</Words>
  <Application>Microsoft Office PowerPoint</Application>
  <PresentationFormat>全屏显示(4:3)</PresentationFormat>
  <Paragraphs>359</Paragraphs>
  <Slides>29</Slides>
  <Notes>27</Notes>
  <HiddenSlides>6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Edge</vt:lpstr>
      <vt:lpstr>Visio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Random walks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ep(i -&gt; j)</vt:lpstr>
      <vt:lpstr>Solving ep(i -&gt; j)</vt:lpstr>
      <vt:lpstr>Fast all-pair proximities</vt:lpstr>
      <vt:lpstr>Fast one-pair proximity</vt:lpstr>
      <vt:lpstr>Fast one-pair proximity</vt:lpstr>
      <vt:lpstr>Fast one-pair proximity</vt:lpstr>
      <vt:lpstr>Experimental results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</vt:lpstr>
      <vt:lpstr>Relation to commute times</vt:lpstr>
      <vt:lpstr>Relation to commute times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Huan Li</cp:lastModifiedBy>
  <cp:revision>1141</cp:revision>
  <cp:lastPrinted>2017-03-22T19:45:58Z</cp:lastPrinted>
  <dcterms:created xsi:type="dcterms:W3CDTF">2006-08-16T00:00:00Z</dcterms:created>
  <dcterms:modified xsi:type="dcterms:W3CDTF">2017-03-23T18:44:32Z</dcterms:modified>
</cp:coreProperties>
</file>