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7.xml" ContentType="application/vnd.openxmlformats-officedocument.presentationml.notesSlide+xml"/>
  <Override PartName="/ppt/tags/tag55.xml" ContentType="application/vnd.openxmlformats-officedocument.presentationml.tags+xml"/>
  <Override PartName="/ppt/notesSlides/notesSlide1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 autoAdjust="0"/>
    <p:restoredTop sz="50000" autoAdjust="0"/>
  </p:normalViewPr>
  <p:slideViewPr>
    <p:cSldViewPr>
      <p:cViewPr varScale="1">
        <p:scale>
          <a:sx n="126" d="100"/>
          <a:sy n="126" d="100"/>
        </p:scale>
        <p:origin x="8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9.emf"/><Relationship Id="rId8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5.bin"/><Relationship Id="rId16" Type="http://schemas.openxmlformats.org/officeDocument/2006/relationships/image" Target="../media/image24.emf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1" Type="http://schemas.openxmlformats.org/officeDocument/2006/relationships/vmlDrawing" Target="../drawings/vmlDrawing2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slideLayout" Target="../slideLayouts/slideLayout1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" Type="http://schemas.openxmlformats.org/officeDocument/2006/relationships/vmlDrawing" Target="../drawings/vmlDrawing3.vml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2.xml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image" Target="../media/image43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png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2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3.jpeg"/><Relationship Id="rId7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2.xml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" Type="http://schemas.openxmlformats.org/officeDocument/2006/relationships/tags" Target="../tags/tag65.xml"/><Relationship Id="rId2" Type="http://schemas.openxmlformats.org/officeDocument/2006/relationships/tags" Target="../tags/tag66.xml"/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tags" Target="../tags/tag70.xml"/><Relationship Id="rId7" Type="http://schemas.openxmlformats.org/officeDocument/2006/relationships/tags" Target="../tags/tag71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3.xml"/><Relationship Id="rId10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4.xml"/><Relationship Id="rId8" Type="http://schemas.openxmlformats.org/officeDocument/2006/relationships/image" Target="../media/image63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<Relationship Id="rId10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9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0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1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2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3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the link?</a:t>
            </a: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Start 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 to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</a:t>
            </a: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P=[</a:t>
            </a:r>
            <a:r>
              <a:rPr lang="en-US" altLang="en-US" sz="2200" dirty="0" err="1" smtClean="0">
                <a:latin typeface="Open Sans" charset="0"/>
                <a:ea typeface="Open Sans" charset="0"/>
                <a:cs typeface="Open Sans" charset="0"/>
              </a:rPr>
              <a:t>pij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]</a:t>
            </a:r>
          </a:p>
          <a:p>
            <a:pPr lvl="1"/>
            <a:r>
              <a:rPr lang="en-US" altLang="en-US" sz="2000" dirty="0" err="1" smtClean="0">
                <a:latin typeface="Open Sans" charset="0"/>
                <a:ea typeface="Open Sans" charset="0"/>
                <a:cs typeface="Open Sans" charset="0"/>
              </a:rPr>
              <a:t>Pij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= </a:t>
            </a:r>
            <a:r>
              <a:rPr lang="en-US" altLang="en-US" sz="2000" dirty="0" err="1" smtClean="0">
                <a:latin typeface="Open Sans" charset="0"/>
                <a:ea typeface="Open Sans" charset="0"/>
                <a:cs typeface="Open Sans" charset="0"/>
              </a:rPr>
              <a:t>Prob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[ </a:t>
            </a:r>
            <a:r>
              <a:rPr lang="en-US" altLang="en-US" sz="200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moves to j ]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Pt</a:t>
            </a:r>
            <a:r>
              <a:rPr lang="is-IS" altLang="en-US" sz="2000" dirty="0" smtClean="0">
                <a:latin typeface="Open Sans" charset="0"/>
                <a:ea typeface="Open Sans" charset="0"/>
                <a:cs typeface="Open Sans" charset="0"/>
              </a:rPr>
              <a:t> probability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vector at time </a:t>
            </a:r>
            <a:r>
              <a:rPr lang="en-US" altLang="en-US" sz="2000" i="1" dirty="0" smtClean="0">
                <a:latin typeface="Open Sans" charset="0"/>
                <a:ea typeface="Open Sans" charset="0"/>
                <a:cs typeface="Open Sans" charset="0"/>
              </a:rPr>
              <a:t>t</a:t>
            </a:r>
          </a:p>
          <a:p>
            <a:pPr lvl="2"/>
            <a:r>
              <a:rPr lang="en-US" altLang="en-US" sz="1600" dirty="0" smtClean="0">
                <a:latin typeface="Open Sans" charset="0"/>
                <a:ea typeface="Open Sans" charset="0"/>
                <a:cs typeface="Open Sans" charset="0"/>
              </a:rPr>
              <a:t>Pt+1 = P^T </a:t>
            </a:r>
            <a:r>
              <a:rPr lang="en-US" altLang="en-US" sz="1600" dirty="0" err="1" smtClean="0">
                <a:latin typeface="Open Sans" charset="0"/>
                <a:ea typeface="Open Sans" charset="0"/>
                <a:cs typeface="Open Sans" charset="0"/>
              </a:rPr>
              <a:t>pt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0" y="1389064"/>
            <a:ext cx="1843088" cy="2001838"/>
            <a:chOff x="1512" y="2053"/>
            <a:chExt cx="1161" cy="1261"/>
          </a:xfrm>
        </p:grpSpPr>
        <p:sp>
          <p:nvSpPr>
            <p:cNvPr id="8204" name="Oval 6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8206" name="Oval 8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7607300" y="990600"/>
            <a:ext cx="361950" cy="776288"/>
            <a:chOff x="2844" y="2976"/>
            <a:chExt cx="228" cy="489"/>
          </a:xfrm>
        </p:grpSpPr>
        <p:sp>
          <p:nvSpPr>
            <p:cNvPr id="8198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9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6553199" y="1371599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77000" y="1004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grpSp>
        <p:nvGrpSpPr>
          <p:cNvPr id="40" name="Group 31"/>
          <p:cNvGrpSpPr>
            <a:grpSpLocks/>
          </p:cNvGrpSpPr>
          <p:nvPr/>
        </p:nvGrpSpPr>
        <p:grpSpPr bwMode="auto">
          <a:xfrm>
            <a:off x="6400800" y="304800"/>
            <a:ext cx="361950" cy="776287"/>
            <a:chOff x="2844" y="2976"/>
            <a:chExt cx="228" cy="489"/>
          </a:xfrm>
        </p:grpSpPr>
        <p:sp>
          <p:nvSpPr>
            <p:cNvPr id="41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6880226" y="2998789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7334250" y="2924175"/>
            <a:ext cx="361950" cy="776288"/>
            <a:chOff x="2844" y="2976"/>
            <a:chExt cx="228" cy="489"/>
          </a:xfrm>
        </p:grpSpPr>
        <p:sp>
          <p:nvSpPr>
            <p:cNvPr id="48" name="Oval 3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4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6615112" y="35194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t=2</a:t>
            </a: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/>
      <p:bldP spid="46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83" y="5562600"/>
            <a:ext cx="4722283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323.959"/>
  <p:tag name="LATEXADDIN" val="\documentclass{article}&#10;\usepackage{amsmath}&#10;\pagestyle{empty}&#10;\begin{document}&#10;&#10;$\mathrm{ep}(A \rightarrow B) = \mathrm{Prob} \Big[ \quad\quad \mathrm{comes\ before} \quad\quad \Big]$&#10;&#10;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1839</Words>
  <Application>Microsoft Macintosh PowerPoint</Application>
  <PresentationFormat>On-screen Show (4:3)</PresentationFormat>
  <Paragraphs>311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Microsoft YaHei</vt:lpstr>
      <vt:lpstr>Open Sans</vt:lpstr>
      <vt:lpstr>WenQuanYi Micro Hei</vt:lpstr>
      <vt:lpstr>宋体</vt:lpstr>
      <vt:lpstr>Arial</vt:lpstr>
      <vt:lpstr>Garamond</vt:lpstr>
      <vt:lpstr>Wingdings</vt:lpstr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Microsoft Office User</cp:lastModifiedBy>
  <cp:revision>923</cp:revision>
  <cp:lastPrinted>2017-03-22T11:15:36Z</cp:lastPrinted>
  <dcterms:created xsi:type="dcterms:W3CDTF">2006-08-16T00:00:00Z</dcterms:created>
  <dcterms:modified xsi:type="dcterms:W3CDTF">2017-03-22T15:30:38Z</dcterms:modified>
</cp:coreProperties>
</file>