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2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notesSlides/notesSlide22.xml" ContentType="application/vnd.openxmlformats-officedocument.presentationml.notesSlide+xml"/>
  <Override PartName="/ppt/tags/tag62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96271" autoAdjust="0"/>
  </p:normalViewPr>
  <p:slideViewPr>
    <p:cSldViewPr>
      <p:cViewPr>
        <p:scale>
          <a:sx n="120" d="100"/>
          <a:sy n="120" d="100"/>
        </p:scale>
        <p:origin x="-1338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22-Mar-17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28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4.emf"/><Relationship Id="rId17" Type="http://schemas.openxmlformats.org/officeDocument/2006/relationships/image" Target="../media/image27.png"/><Relationship Id="rId2" Type="http://schemas.openxmlformats.org/officeDocument/2006/relationships/tags" Target="../tags/tag24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2.vml"/><Relationship Id="rId6" Type="http://schemas.openxmlformats.org/officeDocument/2006/relationships/tags" Target="../tags/tag28.xml"/><Relationship Id="rId11" Type="http://schemas.openxmlformats.org/officeDocument/2006/relationships/oleObject" Target="../embeddings/oleObject3.bin"/><Relationship Id="rId5" Type="http://schemas.openxmlformats.org/officeDocument/2006/relationships/tags" Target="../tags/tag27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3.emf"/><Relationship Id="rId19" Type="http://schemas.openxmlformats.org/officeDocument/2006/relationships/image" Target="../media/image29.png"/><Relationship Id="rId4" Type="http://schemas.openxmlformats.org/officeDocument/2006/relationships/tags" Target="../tags/tag26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tags" Target="../tags/tag30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3.png"/><Relationship Id="rId2" Type="http://schemas.openxmlformats.org/officeDocument/2006/relationships/tags" Target="../tags/tag2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37.png"/><Relationship Id="rId3" Type="http://schemas.openxmlformats.org/officeDocument/2006/relationships/tags" Target="../tags/tag34.xml"/><Relationship Id="rId21" Type="http://schemas.openxmlformats.org/officeDocument/2006/relationships/image" Target="../media/image40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tags" Target="../tags/tag33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43.png"/><Relationship Id="rId5" Type="http://schemas.openxmlformats.org/officeDocument/2006/relationships/tags" Target="../tags/tag36.xml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tags" Target="../tags/tag41.xml"/><Relationship Id="rId19" Type="http://schemas.openxmlformats.org/officeDocument/2006/relationships/image" Target="../media/image38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notesSlide" Target="../notesSlides/notesSlide12.xml"/><Relationship Id="rId22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46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8.png"/><Relationship Id="rId5" Type="http://schemas.openxmlformats.org/officeDocument/2006/relationships/tags" Target="../tags/tag48.xml"/><Relationship Id="rId10" Type="http://schemas.openxmlformats.org/officeDocument/2006/relationships/image" Target="../media/image47.png"/><Relationship Id="rId4" Type="http://schemas.openxmlformats.org/officeDocument/2006/relationships/tags" Target="../tags/tag47.xml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51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5" Type="http://schemas.openxmlformats.org/officeDocument/2006/relationships/tags" Target="../tags/tag53.xml"/><Relationship Id="rId10" Type="http://schemas.openxmlformats.org/officeDocument/2006/relationships/image" Target="../media/image50.png"/><Relationship Id="rId4" Type="http://schemas.openxmlformats.org/officeDocument/2006/relationships/tags" Target="../tags/tag52.xml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56.xml"/><Relationship Id="rId7" Type="http://schemas.openxmlformats.org/officeDocument/2006/relationships/image" Target="../media/image53.emf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52.emf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60.xml"/><Relationship Id="rId7" Type="http://schemas.openxmlformats.org/officeDocument/2006/relationships/image" Target="../media/image56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55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8.xml"/><Relationship Id="rId10" Type="http://schemas.openxmlformats.org/officeDocument/2006/relationships/image" Target="../media/image7.png"/><Relationship Id="rId4" Type="http://schemas.openxmlformats.org/officeDocument/2006/relationships/tags" Target="../tags/tag7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10.xml"/><Relationship Id="rId16" Type="http://schemas.openxmlformats.org/officeDocument/2006/relationships/image" Target="../media/image14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9.png"/><Relationship Id="rId5" Type="http://schemas.openxmlformats.org/officeDocument/2006/relationships/tags" Target="../tags/tag13.xml"/><Relationship Id="rId15" Type="http://schemas.openxmlformats.org/officeDocument/2006/relationships/image" Target="../media/image13.png"/><Relationship Id="rId10" Type="http://schemas.openxmlformats.org/officeDocument/2006/relationships/notesSlide" Target="../notesSlides/notesSlide6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3.xml"/><Relationship Id="rId7" Type="http://schemas.openxmlformats.org/officeDocument/2006/relationships/image" Target="../media/image2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48EBCAC-9DD6-4B20-85AF-93B32A5DBC41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3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4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5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259262" y="990600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nimBg="1"/>
      <p:bldP spid="85009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11525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,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                                and 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54343"/>
            <a:ext cx="2408686" cy="308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64562"/>
            <a:ext cx="655238" cy="20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43200"/>
            <a:ext cx="667429" cy="24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6" y="2743200"/>
            <a:ext cx="2657524" cy="42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0" y="3505200"/>
            <a:ext cx="3008000" cy="953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33" y="3749086"/>
            <a:ext cx="1770667" cy="36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6" y="4876800"/>
            <a:ext cx="3821714" cy="315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" y="5625143"/>
            <a:ext cx="5404952" cy="4708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5950476" cy="280381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5105400" y="4354039"/>
            <a:ext cx="3770995" cy="751361"/>
          </a:xfrm>
          <a:prstGeom prst="wedgeRectCallout">
            <a:avLst>
              <a:gd name="adj1" fmla="val -65236"/>
              <a:gd name="adj2" fmla="val 10632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all                   requires   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matrix 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24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86" y="4464370"/>
            <a:ext cx="916114" cy="2262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30" y="4769170"/>
            <a:ext cx="558171" cy="245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791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proximilities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all pair 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868862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proximility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4"/>
            <a:ext cx="5438476" cy="28647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692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06861" name="Rectangle 13 1"/>
          <p:cNvSpPr>
            <a:spLocks noChangeArrowheads="1"/>
          </p:cNvSpPr>
          <p:nvPr/>
        </p:nvSpPr>
        <p:spPr bwMode="auto">
          <a:xfrm>
            <a:off x="914400" y="3200400"/>
            <a:ext cx="73914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 dirty="0"/>
              <a:t>DAP is effective to distinguish </a:t>
            </a:r>
            <a:r>
              <a:rPr lang="en-US" altLang="en-US" sz="2800" b="1" dirty="0">
                <a:solidFill>
                  <a:srgbClr val="FF0000"/>
                </a:solidFill>
              </a:rPr>
              <a:t>red</a:t>
            </a:r>
            <a:r>
              <a:rPr lang="en-US" altLang="en-US" sz="2800" b="1" dirty="0"/>
              <a:t> and </a:t>
            </a:r>
            <a:r>
              <a:rPr lang="en-US" altLang="en-US" sz="2800" b="1" dirty="0" smtClean="0">
                <a:solidFill>
                  <a:srgbClr val="0000FF"/>
                </a:solidFill>
              </a:rPr>
              <a:t>blue</a:t>
            </a:r>
            <a:endParaRPr lang="en-US" alt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and j, is there a link between j and j?</a:t>
            </a:r>
          </a:p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     reaches a given threshold</a:t>
            </a:r>
          </a:p>
          <a:p>
            <a:endParaRPr lang="en-US" altLang="en-US" sz="24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58" y="2060486"/>
            <a:ext cx="2850742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40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and j, 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what is the direction of the link?</a:t>
            </a:r>
          </a:p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                and                  , pick the greater one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4673600" y="56388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>
                <a:solidFill>
                  <a:srgbClr val="A50021"/>
                </a:solidFill>
              </a:rPr>
              <a:t>Prox (i</a:t>
            </a:r>
            <a:r>
              <a:rPr lang="en-US" altLang="en-US">
                <a:sym typeface="Wingdings" charset="2"/>
              </a:rPr>
              <a:t></a:t>
            </a:r>
            <a:r>
              <a:rPr lang="en-US" altLang="en-US" sz="2400">
                <a:solidFill>
                  <a:srgbClr val="A50021"/>
                </a:solidFill>
              </a:rPr>
              <a:t>j) - Prox (j</a:t>
            </a:r>
            <a:r>
              <a:rPr lang="en-US" altLang="en-US">
                <a:sym typeface="Wingdings" charset="2"/>
              </a:rPr>
              <a:t></a:t>
            </a:r>
            <a:r>
              <a:rPr lang="en-US" altLang="en-US" sz="2400">
                <a:solidFill>
                  <a:srgbClr val="A50021"/>
                </a:solidFill>
              </a:rPr>
              <a:t>i)</a:t>
            </a: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381000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14" y="2060486"/>
            <a:ext cx="1221486" cy="301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14" y="2060486"/>
            <a:ext cx="1221486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8901" grpId="0" animBg="1"/>
      <p:bldP spid="208902" grpId="0"/>
      <p:bldP spid="208904" grpId="0"/>
      <p:bldP spid="2089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dirty="0" smtClean="0"/>
              <a:t>Intuitively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dirty="0" smtClean="0"/>
              <a:t>Proof</a:t>
            </a:r>
            <a:r>
              <a:rPr lang="en-US" altLang="en-US" sz="28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proximity from node </a:t>
            </a:r>
            <a:r>
              <a:rPr lang="en-US" altLang="en-US" sz="200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978743" cy="55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088401"/>
            <a:ext cx="2909258" cy="349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2" y="5835114"/>
            <a:ext cx="808229" cy="18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29" y="1416743"/>
            <a:ext cx="1290971" cy="259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43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57" y="4834124"/>
            <a:ext cx="105143" cy="2179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96863" y="3036888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106488" y="2286000"/>
            <a:ext cx="2724150" cy="1027113"/>
          </a:xfrm>
          <a:prstGeom prst="cloudCallout">
            <a:avLst>
              <a:gd name="adj1" fmla="val -47903"/>
              <a:gd name="adj2" fmla="val 61903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Random walk gets lost here.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52600"/>
            <a:ext cx="173714" cy="170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A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A, reaches B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48" y="1577371"/>
            <a:ext cx="1206857" cy="251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83" y="5692171"/>
            <a:ext cx="4734475" cy="304762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8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$T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2329.959"/>
  <p:tag name="LATEXADDIN" val="\documentclass{article}&#10;\usepackage{amsmath}&#10;\pagestyle{empty}&#10;\begin{document}&#10;&#10;$\mathrm{ep}(A \rightarrow B) = \mathrm{Prob} \big( \quad\quad \mathrm{comes\ before} \quad\quad \big)$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91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7.615"/>
  <p:tag name="LATEXADDIN" val="\documentclass{article}&#10;\usepackage{amsmath}&#10;\usepackage{amssymb}&#10;\usepackage{bm}&#10;\pagestyle{empty}&#10;\begin{document}&#10;&#10;$\bm{v} \triangleq (v_1\ v_2\ \cdots\ v_n)^\top$&#10;&#10;&#10;\end{document}"/>
  <p:tag name="IGUANATEXSIZE" val="22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22.4597"/>
  <p:tag name="LATEXADDIN" val="\documentclass{article}&#10;\usepackage{amsmath}&#10;\pagestyle{empty}&#10;\begin{document}&#10;$v_i = 0$&#10;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28.459"/>
  <p:tag name="LATEXADDIN" val="\documentclass{article}&#10;\usepackage{amsmath}&#10;\pagestyle{empty}&#10;\begin{document}&#10;$v_j = 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307.837"/>
  <p:tag name="LATEXADDIN" val="\documentclass{article}&#10;\usepackage{amsmath}&#10;\pagestyle{empty}&#10;\begin{document}&#10;&#10;$\forall k\neq i, j$, $v_k = \sum\limits_l p_{kl} \cdot v_l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1480.315"/>
  <p:tag name="LATEXADDIN" val="\documentclass{article}&#10;\usepackage{amsmath}&#10;\usepackage{bm}&#10;\pagestyle{empty}&#10;\begin{document}&#10;&#10;$\bm{P} = \begin{pmatrix}&#10;\hat{\bm{P}} &amp; \bm{c}_i &amp; \bm{c}_j \\&#10;\bm{r}_i^\top &amp; 0 &amp; p(i,j) \\&#10;\bm{r}_j^\top &amp; p(j,i) &amp; 0&#10;\end{pmatrix}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871.3911"/>
  <p:tag name="LATEXADDIN" val="\documentclass{article}&#10;\usepackage{amsmath}&#10;\usepackage{bm}&#10;\pagestyle{empty}&#10;\begin{document}&#10;&#10;$\bm{v} = \begin{pmatrix} \hat{\bm{v}} &amp; 0 &amp; 1 \end{pmatrix}^\top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880.765"/>
  <p:tag name="LATEXADDIN" val="\documentclass{article}&#10;\usepackage{amsmath}&#10;\usepackage{bm}&#10;\pagestyle{empty}&#10;\begin{document}&#10;&#10;&#10;$\hat{\bm{v}} = \hat{\bm{P}} \hat{\bm{v}} + \bm{r}_j \ \Rightarrow\ \hat{\bm{v}} = (\bm{I} - \hat{\bm{P}})^{-1} \bm{r}_j$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2659.917"/>
  <p:tag name="LATEXADDIN" val="\documentclass{article}&#10;\usepackage{amsmath}&#10;\usepackage{bm}&#10;\pagestyle{empty}&#10;\begin{document}&#10;&#10;$\mathrm{ep}(i\rightarrow j) = \sum\limits_k p_{ik} \cdot v_k = \bm{r}_i^\top (\bm{I} - \hat{\bm{P}})^{-1} \bm{c}_j + p(i,j)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928.384"/>
  <p:tag name="LATEXADDIN" val="\documentclass{article}&#10;\usepackage{amsmath}&#10;\usepackage{amssymb}&#10;\pagestyle{empty}&#10;\begin{document}&#10;&#10;$v_k \triangleq $ Pr[A random walk starting at $k$ visits $j$ before $i$]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18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221.597"/>
  <p:tag name="LATEXADDIN" val="\documentclass{article}&#10;\usepackage{amsmath}&#10;\usepackage{bm}&#10;\pagestyle{empty}&#10;\begin{document}&#10;&#10;\[&#10;\bm{v} = (1-\alpha) \bm{P}^\top \bm{v}  + \frac{\alpha}{n} \bm{1}&#10;\]&#10;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76.416"/>
  <p:tag name="LATEXADDIN" val="\documentclass{article}&#10;\usepackage{amsmath}&#10;\pagestyle{empty}&#10;\usepackage{bm}&#10;\begin{document}&#10;&#10;\begin{align*}&#10;\bm{Q}\bm{e}_i &amp;= (\bm{I} - c\bm{P})^{-1} \bm{e}_i = \bm{e}_i + c\bm{P} \bm{e}_i + (c\bm{P})^2 \bm{e}_i + \cdots&#10;\end{align*}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24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93.101"/>
  <p:tag name="LATEXADDIN" val="\documentclass{article}&#10;\usepackage{amsmath}&#10;\usepackage{bm}&#10;\pagestyle{empty}&#10;\begin{document}&#10;&#10;\[&#10;\bm{v} = (1-\alpha) \bm{P}^\top \bm{v}  + \alpha \bm{r}&#10;\]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 \rightarrow i)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29.4338"/>
  <p:tag name="LATEXADDIN" val="\documentclass{article}&#10;\usepackage{amsmath}&#10;\usepackage{bm}&#10;\pagestyle{empty}&#10;\begin{document}&#10;&#10;$\bm{\pi} = \bm{P}^\top \bm{\pi}$&#10;&#10;&#10;\end{document}"/>
  <p:tag name="IGUANATEXSIZE" val="24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2683</TotalTime>
  <Words>1595</Words>
  <Application>Microsoft Office PowerPoint</Application>
  <PresentationFormat>On-screen Show (4:3)</PresentationFormat>
  <Paragraphs>269</Paragraphs>
  <Slides>25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725</cp:revision>
  <dcterms:created xsi:type="dcterms:W3CDTF">2006-08-16T00:00:00Z</dcterms:created>
  <dcterms:modified xsi:type="dcterms:W3CDTF">2017-03-21T19:15:17Z</dcterms:modified>
</cp:coreProperties>
</file>