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7.xml" ContentType="application/vnd.openxmlformats-officedocument.presentationml.notesSlide+xml"/>
  <Override PartName="/ppt/tags/tag59.xml" ContentType="application/vnd.openxmlformats-officedocument.presentationml.tags+xml"/>
  <Override PartName="/ppt/notesSlides/notesSlide1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3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86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90" r:id="rId14"/>
    <p:sldId id="272" r:id="rId15"/>
    <p:sldId id="28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9" autoAdjust="0"/>
    <p:restoredTop sz="92593" autoAdjust="0"/>
  </p:normalViewPr>
  <p:slideViewPr>
    <p:cSldViewPr>
      <p:cViewPr varScale="1">
        <p:scale>
          <a:sx n="95" d="100"/>
          <a:sy n="95" d="100"/>
        </p:scale>
        <p:origin x="-633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6.xml"/><Relationship Id="rId7" Type="http://schemas.openxmlformats.org/officeDocument/2006/relationships/image" Target="../media/image24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31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7.emf"/><Relationship Id="rId17" Type="http://schemas.openxmlformats.org/officeDocument/2006/relationships/image" Target="../media/image30.png"/><Relationship Id="rId2" Type="http://schemas.openxmlformats.org/officeDocument/2006/relationships/tags" Target="../tags/tag27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2.vml"/><Relationship Id="rId6" Type="http://schemas.openxmlformats.org/officeDocument/2006/relationships/tags" Target="../tags/tag31.xml"/><Relationship Id="rId11" Type="http://schemas.openxmlformats.org/officeDocument/2006/relationships/oleObject" Target="../embeddings/oleObject3.bin"/><Relationship Id="rId5" Type="http://schemas.openxmlformats.org/officeDocument/2006/relationships/tags" Target="../tags/tag30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6.emf"/><Relationship Id="rId19" Type="http://schemas.openxmlformats.org/officeDocument/2006/relationships/image" Target="../media/image32.png"/><Relationship Id="rId4" Type="http://schemas.openxmlformats.org/officeDocument/2006/relationships/tags" Target="../tags/tag29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tags" Target="../tags/tag33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6.png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4.emf"/><Relationship Id="rId4" Type="http://schemas.openxmlformats.org/officeDocument/2006/relationships/tags" Target="../tags/tag34.xml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37.xml"/><Relationship Id="rId21" Type="http://schemas.openxmlformats.org/officeDocument/2006/relationships/image" Target="../media/image45.png"/><Relationship Id="rId7" Type="http://schemas.openxmlformats.org/officeDocument/2006/relationships/tags" Target="../tags/tag41.xml"/><Relationship Id="rId12" Type="http://schemas.openxmlformats.org/officeDocument/2006/relationships/notesSlide" Target="../notesSlides/notesSlide12.xml"/><Relationship Id="rId17" Type="http://schemas.openxmlformats.org/officeDocument/2006/relationships/image" Target="../media/image41.png"/><Relationship Id="rId2" Type="http://schemas.openxmlformats.org/officeDocument/2006/relationships/tags" Target="../tags/tag36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15" Type="http://schemas.openxmlformats.org/officeDocument/2006/relationships/image" Target="../media/image39.png"/><Relationship Id="rId10" Type="http://schemas.openxmlformats.org/officeDocument/2006/relationships/tags" Target="../tags/tag44.xml"/><Relationship Id="rId19" Type="http://schemas.openxmlformats.org/officeDocument/2006/relationships/image" Target="../media/image43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47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9.png"/><Relationship Id="rId5" Type="http://schemas.openxmlformats.org/officeDocument/2006/relationships/tags" Target="../tags/tag49.xml"/><Relationship Id="rId10" Type="http://schemas.openxmlformats.org/officeDocument/2006/relationships/image" Target="../media/image48.png"/><Relationship Id="rId4" Type="http://schemas.openxmlformats.org/officeDocument/2006/relationships/tags" Target="../tags/tag48.xml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53.png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2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51.png"/><Relationship Id="rId5" Type="http://schemas.openxmlformats.org/officeDocument/2006/relationships/tags" Target="../tags/tag54.xml"/><Relationship Id="rId10" Type="http://schemas.openxmlformats.org/officeDocument/2006/relationships/image" Target="../media/image50.png"/><Relationship Id="rId4" Type="http://schemas.openxmlformats.org/officeDocument/2006/relationships/tags" Target="../tags/tag53.xml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58.xml"/><Relationship Id="rId7" Type="http://schemas.openxmlformats.org/officeDocument/2006/relationships/image" Target="../media/image55.emf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54.emf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62.xml"/><Relationship Id="rId7" Type="http://schemas.openxmlformats.org/officeDocument/2006/relationships/image" Target="../media/image58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1.png"/><Relationship Id="rId4" Type="http://schemas.openxmlformats.org/officeDocument/2006/relationships/tags" Target="../tags/tag63.xml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66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7.png"/><Relationship Id="rId5" Type="http://schemas.openxmlformats.org/officeDocument/2006/relationships/tags" Target="../tags/tag68.xml"/><Relationship Id="rId10" Type="http://schemas.openxmlformats.org/officeDocument/2006/relationships/image" Target="../media/image66.png"/><Relationship Id="rId4" Type="http://schemas.openxmlformats.org/officeDocument/2006/relationships/tags" Target="../tags/tag67.xml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1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70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69.png"/><Relationship Id="rId5" Type="http://schemas.openxmlformats.org/officeDocument/2006/relationships/tags" Target="../tags/tag73.xml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tags" Target="../tags/tag72.xml"/><Relationship Id="rId9" Type="http://schemas.openxmlformats.org/officeDocument/2006/relationships/notesSlide" Target="../notesSlides/notesSlide23.xml"/><Relationship Id="rId1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tags" Target="../tags/tag78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3.png"/><Relationship Id="rId5" Type="http://schemas.openxmlformats.org/officeDocument/2006/relationships/tags" Target="../tags/tag80.xml"/><Relationship Id="rId10" Type="http://schemas.openxmlformats.org/officeDocument/2006/relationships/image" Target="../media/image76.png"/><Relationship Id="rId4" Type="http://schemas.openxmlformats.org/officeDocument/2006/relationships/tags" Target="../tags/tag79.xml"/><Relationship Id="rId9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8.xml"/><Relationship Id="rId10" Type="http://schemas.openxmlformats.org/officeDocument/2006/relationships/image" Target="../media/image8.png"/><Relationship Id="rId4" Type="http://schemas.openxmlformats.org/officeDocument/2006/relationships/tags" Target="../tags/tag7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0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5.png"/><Relationship Id="rId5" Type="http://schemas.openxmlformats.org/officeDocument/2006/relationships/tags" Target="../tags/tag18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17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 advTm="200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4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4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5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6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7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419600" y="986664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4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2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3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52800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,  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57" y="3428997"/>
            <a:ext cx="5459810" cy="92647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599"/>
            <a:ext cx="4324572" cy="303238"/>
          </a:xfrm>
          <a:prstGeom prst="rect">
            <a:avLst/>
          </a:prstGeom>
        </p:spPr>
      </p:pic>
      <p:sp>
        <p:nvSpPr>
          <p:cNvPr id="15" name="Rectangular Callout 17"/>
          <p:cNvSpPr/>
          <p:nvPr/>
        </p:nvSpPr>
        <p:spPr>
          <a:xfrm>
            <a:off x="5562600" y="4191000"/>
            <a:ext cx="3429000" cy="843514"/>
          </a:xfrm>
          <a:prstGeom prst="wedgeRectCallout">
            <a:avLst>
              <a:gd name="adj1" fmla="val -50544"/>
              <a:gd name="adj2" fmla="val 105918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 -&gt; j) requires  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matrix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inversions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9"/>
          <p:cNvSpPr/>
          <p:nvPr/>
        </p:nvSpPr>
        <p:spPr>
          <a:xfrm>
            <a:off x="4876800" y="5562600"/>
            <a:ext cx="1219200" cy="457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29" y="4648200"/>
            <a:ext cx="558171" cy="24548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2" y="2188515"/>
            <a:ext cx="3679238" cy="4022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20371"/>
            <a:ext cx="864000" cy="25142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20371"/>
            <a:ext cx="885334" cy="25142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31" y="2702105"/>
            <a:ext cx="3428569" cy="422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9" y="5625143"/>
            <a:ext cx="6549334" cy="47085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6171428" cy="280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5296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proximilities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all pair 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76800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3"/>
            <a:ext cx="5496380" cy="286476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19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91971"/>
            <a:ext cx="2243048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5120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200" i="1" kern="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kern="0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, is there a link between them?</a:t>
            </a:r>
          </a:p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2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reaches a given threshold</a:t>
            </a:r>
          </a:p>
          <a:p>
            <a:endParaRPr lang="en-US" altLang="en-US" sz="22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28428"/>
            <a:ext cx="2613181" cy="2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200" i="1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what is the direction of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it?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             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pick the greater one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6862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05" y="1981200"/>
            <a:ext cx="1119695" cy="2765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1119695" cy="2765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57" y="5794286"/>
            <a:ext cx="2850743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219200" y="39624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FastAllDAP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 dirty="0" smtClean="0">
                <a:solidFill>
                  <a:srgbClr val="FF3300"/>
                </a:solidFill>
                <a:ea typeface="宋体" charset="0"/>
              </a:rPr>
              <a:t>faster</a:t>
            </a:r>
            <a:endParaRPr lang="en-US" altLang="en-US" sz="2800" dirty="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FastOneDAP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 dirty="0" smtClean="0">
                <a:solidFill>
                  <a:srgbClr val="FF3300"/>
                </a:solidFill>
                <a:ea typeface="宋体" charset="0"/>
              </a:rPr>
              <a:t>faster</a:t>
            </a:r>
            <a:endParaRPr lang="en-US" altLang="en-US" sz="3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the expected number it visits 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Rigorously pro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ved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Law of Large Numbers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L. Lovász. Random walks on graphs: A survey. </a:t>
            </a:r>
            <a:r>
              <a:rPr lang="en-US" altLang="en-US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 smtClean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76" y="3543314"/>
            <a:ext cx="161524" cy="1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38" y="4133114"/>
            <a:ext cx="400762" cy="210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random walk w starting at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random variables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endParaRPr lang="en-US" sz="18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after visiting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and 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</a:p>
          <a:p>
            <a:pPr lvl="2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6" y="4468410"/>
            <a:ext cx="1185524" cy="332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95800"/>
            <a:ext cx="1528381" cy="25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41524" cy="280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5" y="5486400"/>
            <a:ext cx="4505905" cy="3321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7822430" cy="1702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6670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2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 that             is small whenever     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  <a:endParaRPr lang="en-US" altLang="zh-CN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for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personalization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18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alleviate this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restrict the length of random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</a:t>
            </a:r>
            <a:r>
              <a:rPr 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Tong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dependence on stationary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4855924" cy="501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4" y="3962400"/>
            <a:ext cx="683886" cy="276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66057"/>
            <a:ext cx="238019" cy="201143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Sarkar, A. Moore, &amp; A. Prakash. Fast Incremental Proximity Search in Large Graphs.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7822430" cy="1702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828800"/>
            <a:ext cx="5062538" cy="4821237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Starts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at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i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Moves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to a neighbor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randomly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Continues</a:t>
            </a: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Transition matrix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</a:t>
            </a:r>
            <a:endParaRPr lang="en-US" altLang="en-US" sz="20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lvl="1"/>
            <a:r>
              <a:rPr lang="en-US" alt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endParaRPr lang="en-US" alt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7" y="4724400"/>
            <a:ext cx="2724572" cy="280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22648"/>
            <a:ext cx="2325333" cy="182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43400"/>
            <a:ext cx="1434819" cy="276572"/>
          </a:xfrm>
          <a:prstGeom prst="rect">
            <a:avLst/>
          </a:prstGeom>
        </p:spPr>
      </p:pic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6096000" y="1250952"/>
            <a:ext cx="1843088" cy="2001838"/>
            <a:chOff x="1512" y="2053"/>
            <a:chExt cx="1161" cy="1261"/>
          </a:xfrm>
        </p:grpSpPr>
        <p:sp>
          <p:nvSpPr>
            <p:cNvPr id="33" name="Oval 6 1"/>
            <p:cNvSpPr>
              <a:spLocks noChangeArrowheads="1"/>
            </p:cNvSpPr>
            <p:nvPr/>
          </p:nvSpPr>
          <p:spPr bwMode="auto">
            <a:xfrm>
              <a:off x="1813" y="2053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2</a:t>
              </a: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512" y="2519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3</a:t>
              </a:r>
            </a:p>
          </p:txBody>
        </p:sp>
        <p:sp>
          <p:nvSpPr>
            <p:cNvPr id="35" name="Oval 8 1"/>
            <p:cNvSpPr>
              <a:spLocks noChangeArrowheads="1"/>
            </p:cNvSpPr>
            <p:nvPr/>
          </p:nvSpPr>
          <p:spPr bwMode="auto">
            <a:xfrm>
              <a:off x="2006" y="3067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4</a:t>
              </a:r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2426" y="2335"/>
              <a:ext cx="247" cy="2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1</a:t>
              </a: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2056" y="2213"/>
              <a:ext cx="36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V="1">
              <a:off x="2175" y="2560"/>
              <a:ext cx="28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1691" y="2743"/>
              <a:ext cx="33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flipV="1">
              <a:off x="1673" y="2282"/>
              <a:ext cx="199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>
              <a:off x="1961" y="2308"/>
              <a:ext cx="188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>
              <a:off x="1746" y="2478"/>
              <a:ext cx="677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Oval 6 2"/>
          <p:cNvSpPr>
            <a:spLocks noChangeArrowheads="1"/>
          </p:cNvSpPr>
          <p:nvPr/>
        </p:nvSpPr>
        <p:spPr bwMode="auto">
          <a:xfrm>
            <a:off x="6553199" y="1233487"/>
            <a:ext cx="412751" cy="4222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</a:p>
        </p:txBody>
      </p:sp>
      <p:sp>
        <p:nvSpPr>
          <p:cNvPr id="57" name="Text Box 37"/>
          <p:cNvSpPr txBox="1">
            <a:spLocks noChangeArrowheads="1"/>
          </p:cNvSpPr>
          <p:nvPr/>
        </p:nvSpPr>
        <p:spPr bwMode="auto">
          <a:xfrm>
            <a:off x="6477000" y="914400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t=1</a:t>
            </a:r>
          </a:p>
        </p:txBody>
      </p:sp>
      <p:sp>
        <p:nvSpPr>
          <p:cNvPr id="58" name="Oval 8 2"/>
          <p:cNvSpPr>
            <a:spLocks noChangeArrowheads="1"/>
          </p:cNvSpPr>
          <p:nvPr/>
        </p:nvSpPr>
        <p:spPr bwMode="auto">
          <a:xfrm>
            <a:off x="6880226" y="2860677"/>
            <a:ext cx="407988" cy="41116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59" name="Text Box 38 1"/>
          <p:cNvSpPr txBox="1">
            <a:spLocks noChangeArrowheads="1"/>
          </p:cNvSpPr>
          <p:nvPr/>
        </p:nvSpPr>
        <p:spPr bwMode="auto">
          <a:xfrm>
            <a:off x="6858000" y="3276600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t=2</a:t>
            </a:r>
          </a:p>
        </p:txBody>
      </p:sp>
      <p:sp>
        <p:nvSpPr>
          <p:cNvPr id="60" name="Text Box 38 2"/>
          <p:cNvSpPr txBox="1">
            <a:spLocks noChangeArrowheads="1"/>
          </p:cNvSpPr>
          <p:nvPr/>
        </p:nvSpPr>
        <p:spPr bwMode="auto">
          <a:xfrm>
            <a:off x="7772400" y="13858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 smtClean="0"/>
              <a:t>t=0</a:t>
            </a:r>
            <a:endParaRPr lang="en-US" altLang="en-US" b="1" dirty="0"/>
          </a:p>
        </p:txBody>
      </p:sp>
      <p:sp>
        <p:nvSpPr>
          <p:cNvPr id="61" name="右箭头 60"/>
          <p:cNvSpPr/>
          <p:nvPr/>
        </p:nvSpPr>
        <p:spPr>
          <a:xfrm rot="12539993">
            <a:off x="7004242" y="1448012"/>
            <a:ext cx="613965" cy="166178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 rot="4512805">
            <a:off x="6563725" y="2074398"/>
            <a:ext cx="1005967" cy="166178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05400"/>
            <a:ext cx="3850668" cy="280382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562599"/>
            <a:ext cx="2006857" cy="2529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99363" y="2643983"/>
            <a:ext cx="139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Open Sans"/>
              </a:rPr>
              <a:t>Walk</a:t>
            </a:r>
          </a:p>
          <a:p>
            <a:pPr algn="ctr"/>
            <a:r>
              <a:rPr lang="en-US" altLang="zh-CN" sz="2000" dirty="0" smtClean="0">
                <a:latin typeface="Open Sans"/>
              </a:rPr>
              <a:t>1 -&gt; 2 -&gt; 4</a:t>
            </a:r>
            <a:endParaRPr lang="zh-CN" altLang="en-US" sz="20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47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proximities from node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773944" cy="55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184686"/>
            <a:ext cx="2704458" cy="301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72" y="5835114"/>
            <a:ext cx="826515" cy="1846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72" y="1466114"/>
            <a:ext cx="1089828" cy="210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14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14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sz="2000" i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335213"/>
            <a:ext cx="3124200" cy="788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15 most proximate nodes to node 95 </a:t>
            </a:r>
            <a:r>
              <a:rPr lang="en-US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in red</a:t>
            </a:r>
            <a:endParaRPr lang="en-US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296863" y="3048000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</a:t>
            </a:r>
            <a:r>
              <a:rPr lang="en-US" alt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 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reaches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77371"/>
            <a:ext cx="120685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562600"/>
            <a:ext cx="4539428" cy="455619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137.608"/>
  <p:tag name="LATEXADDIN" val="\documentclass{article}&#10;\usepackage{amsmath}&#10;\usepackage{bm}&#10;\pagestyle{empty}&#10;\begin{document}&#10;&#10;\[&#10;\bm{v} = (1-\alpha) \bm{v} \bm{P}  + \frac{\alpha}{n} \bm{1}&#10;\]&#10;&#10;&#10;\end{document}"/>
  <p:tag name="IGUANATEXSIZE" val="24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9.111"/>
  <p:tag name="LATEXADDIN" val="\documentclass{article}&#10;\usepackage{amsmath}&#10;\usepackage{bm}&#10;\pagestyle{empty}&#10;\begin{document}&#10;&#10;\[&#10;\bm{v} = (1-\alpha) \bm{v} \bm{P}  + \alpha \bm{r}&#10;\]&#10;&#10;&#10;\end{document}"/>
  <p:tag name="IGUANATEXSIZE" val="24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8.9576"/>
  <p:tag name="LATEXADDIN" val="\documentclass{article}&#10;\usepackage{amsmath}&#10;\usepackage{bm}&#10;\pagestyle{empty}&#10;\begin{document}&#10;&#10;\[&#10;\bm{r} = \bm{e_i}&#10;\]&#10;&#10;&#10;\end{document}"/>
  <p:tag name="IGUANATEXSIZE" val="24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46.9441"/>
  <p:tag name="LATEXADDIN" val="\documentclass{article}&#10;\usepackage{amsmath}&#10;\usepackage{bm}&#10;\pagestyle{empty}&#10;\begin{document}&#10;&#10;$\bm{\pi} = \bm{\pi} \bm{P}$&#10;&#10;&#10;\end{document}"/>
  <p:tag name="IGUANATEXSIZE" val="24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233.971"/>
  <p:tag name="LATEXADDIN" val="\documentclass{article}&#10;\usepackage{amsmath}&#10;\pagestyle{empty}&#10;\begin{document}&#10;&#10;$\mathrm{ep}(A \rightarrow B) = \Pr \Big[ \quad\quad\, \mathrm{comes\ before} \quad\quad \Big]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81$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5.943"/>
  <p:tag name="ORIGINALWIDTH" val="2686.914"/>
  <p:tag name="LATEXADDIN" val="\documentclass{article}&#10;\usepackage{amsmath}&#10;\usepackage{bm}&#10;\pagestyle{empty}&#10;\begin{document}&#10;&#10;$\bm{P} = \begin{pmatrix}&#10;\hat{\bm{P}} &amp; \bm{c(i)} &amp; \bm{c(j)} \\&#10;\bm{r(i)}^\top &amp; 0 &amp; p(i,j) \\&#10;\bm{r(j)}^\top &amp; p(j,i) &amp; 0&#10;\end{pmatrix},\ &#10;\bm{v} = \begin{pmatrix} \hat{\bm{v}} &amp; 0 &amp; 1 \end{pmatrix}^\top&#10;$&#10;&#10;&#10;\end{document}"/>
  <p:tag name="IGUANATEXSIZE" val="20"/>
  <p:tag name="IGUANATEXCURSOR" val="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128.234"/>
  <p:tag name="LATEXADDIN" val="\documentclass{article}&#10;\usepackage{amsmath}&#10;\usepackage{bm}&#10;\pagestyle{empty}&#10;\begin{document}&#10;&#10;&#10;$\hat{\bm{v}} = \hat{\bm{P}} \hat{\bm{v}} + \bm{c(j)} \ \Rightarrow\ \hat{\bm{v}} = (\bm{I} - \hat{\bm{P}})^{-1} \bm{c(j)}$&#10;&#10;\end{document}"/>
  <p:tag name="IGUANATEXSIZE" val="20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1646.044"/>
  <p:tag name="LATEXADDIN" val="\documentclass{article}&#10;\usepackage{amsmath}&#10;\usepackage{amssymb}&#10;\usepackage{bm}&#10;\pagestyle{empty}&#10;\begin{document}&#10;&#10;$\bm{v} \triangleq \begin{pmatrix} v(1)&amp; v(2)&amp; \cdots&amp; v(n)\end{pmatrix}^\top$&#10;&#10;&#10;\end{document}"/>
  <p:tag name="IGUANATEXSIZE" val="22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340.832"/>
  <p:tag name="LATEXADDIN" val="\documentclass{article}&#10;\usepackage{amsmath}&#10;\usepackage{amssymb}&#10;\pagestyle{empty}&#10;\begin{document}&#10;&#10;$p(i,j) \triangleq \Pr[i\ \mathrm{moves\ to}\ j]$&#10;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25.1968"/>
  <p:tag name="LATEXADDIN" val="\documentclass{article}&#10;\usepackage{amsmath}&#10;\pagestyle{empty}&#10;\begin{document}&#10;$v(i) = 0$&#10;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35.6955"/>
  <p:tag name="LATEXADDIN" val="\documentclass{article}&#10;\usepackage{amsmath}&#10;\pagestyle{empty}&#10;\begin{document}&#10;$v(j) = 1$&#10;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687.289"/>
  <p:tag name="LATEXADDIN" val="\documentclass{article}&#10;\usepackage{amsmath}&#10;\pagestyle{empty}&#10;\begin{document}&#10;&#10;$\forall k\neq i, j$, $v(k) = \sum\limits_l p(k,l) \cdot v(l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3223.097"/>
  <p:tag name="LATEXADDIN" val="\documentclass{article}&#10;\usepackage{amsmath}&#10;\usepackage{bm}&#10;\pagestyle{empty}&#10;\begin{document}&#10;&#10;$\mathrm{ep}(i\rightarrow j) = \sum\limits_k p(i,k) \cdot v(k) = \bm{r(i)}^\top (\bm{I} - \hat{\bm{P}})^{-1} \bm{c(j)} + p(i,j)$&#10;&#10;&#10;\end{document}"/>
  <p:tag name="IGUANATEXSIZE" val="20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3037.12"/>
  <p:tag name="LATEXADDIN" val="\documentclass{article}&#10;\usepackage{amsmath}&#10;\usepackage{amssymb}&#10;\pagestyle{empty}&#10;\begin{document}&#10;&#10;$v(k) \triangleq $ Pr[A random walk starting at $k$ visits $j$ before $i$]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6.1379"/>
  <p:tag name="ORIGINALWIDTH" val="1144.357"/>
  <p:tag name="LATEXADDIN" val="\documentclass{article}&#10;\usepackage{amsmath}&#10;\usepackage{bm}&#10;\pagestyle{empty}&#10;\usepackage{setspace}&#10;\begin{document}&#10;\begin{spacing}{1.5}&#10;&#10;\[&#10;\bm{P} = \begin{pmatrix}&#10;0 &amp; \frac{1}{3} &amp; \frac{1}{3} &amp; \frac{1}{3} \\&#10;\frac{1}{3} &amp; 0 &amp; \frac{1}{3} &amp; \frac{1}{3} \\&#10;\frac{1}{3} &amp; \frac{1}{3} &amp; 0 &amp; \frac{1}{3} \\&#10;\frac{1}{3} &amp; \frac{1}{3} &amp; \frac{1}{3} &amp; 0&#10;\end{pmatrix}&#10;\]&#10;&#10;\end{spacing}&#10;\end{document}"/>
  <p:tag name="IGUANATEXSIZE" val="20"/>
  <p:tag name="IGUANATEXCURSOR" val="39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704.912"/>
  <p:tag name="LATEXADDIN" val="\documentclass{article}&#10;\usepackage{amsmath}&#10;\pagestyle{empty}&#10;\usepackage{bm}&#10;\begin{document}&#10;&#10;\begin{align*}&#10;\bm{Q}\bm{e_i} &amp;= (\bm{I} - c\bm{P})^{-1} \bm{e_i} = \bm{e_i} + c\bm{P} \bm{e_i} + (c\bm{P})^2 \bm{e_i} + \cdots&#10;\end{align*}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3.862"/>
  <p:tag name="LATEXADDIN" val="\documentclass{article}&#10;\usepackage{amsmath}&#10;\pagestyle{empty}&#10;\usepackage{bm}&#10;\begin{document}&#10;&#10;(as $ \rho(c\bm{P}) &lt; 1 $ holds)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2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41.9197"/>
  <p:tag name="LATEXADDIN" val="\documentclass{article}&#10;\usepackage{amsmath}&#10;\usepackage{bm}&#10;\pagestyle{empty}&#10;\begin{document}&#10;&#10;&#10;$\bm{P} = \left[p(i,j)\right]$&#10;&#10;\end{document}"/>
  <p:tag name="IGUANATEXSIZE" val="22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&#10;$\mathrm{ep}(i\rightarrow j)$&#10;&#10;\end{document}"/>
  <p:tag name="IGUANATEXSIZE" val="22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\rightarrow i)$&#10;&#10;&#10;\end{document}"/>
  <p:tag name="IGUANATEXSIZE" val="22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4"/>
  <p:tag name="IGUANATEXCURSOR" val="23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895.013"/>
  <p:tag name="LATEXADDIN" val="\documentclass{article}&#10;\usepackage{amsmath}&#10;\usepackage{bm}&#10;\usepackage{amssymb}&#10;\pagestyle{empty}&#10;\begin{document}&#10;&#10;$\bm{p(t)} \triangleq \mathrm{probability\ vector\ at\ time}\ t$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96.813"/>
  <p:tag name="LATEXADDIN" val="\documentclass{article}&#10;\usepackage{amsmath}&#10;\usepackage{amssymb}&#10;\pagestyle{empty}&#10;\begin{document}&#10;&#10;$\Pr\left[X = Y\right] = p \triangleq \mathrm{ep}(i\rightarrow j)$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217.473"/>
  <p:tag name="LATEXADDIN" val="\documentclass{article}&#10;\usepackage{amsmath}&#10;\pagestyle{empty}&#10;\begin{document}&#10;&#10;&#10;$E(Y - X) = E(Y) - E(X) = c(i,j) - \frac{1}{\pi_i}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is precisely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72.479"/>
  <p:tag name="LATEXADDIN" val="\documentclass{article}&#10;\usepackage{amsmath}&#10;\pagestyle{empty}&#10;\begin{document}&#10;&#10;$\mathrm{ep}(i\rightarrow j) + \mathrm{ep}(j\rightarrow i) = \frac{1}{c(i,j)}\left(\frac{1}{\pi_i} + \frac{1}{\pi_j}\right)$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2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.4867"/>
  <p:tag name="LATEXADDIN" val="\documentclass{article}&#10;\usepackage{amsmath}&#10;\pagestyle{empty}&#10;\begin{document}&#10;&#10;$\pi_j$&#10;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87.6265"/>
  <p:tag name="LATEXADDIN" val="\documentclass{article}&#10;\usepackage{amsmath}&#10;\pagestyle{empty}&#10;\usepackage{bm}&#10;\begin{document}&#10;&#10;&#10;$\bm{p(t+1)} = \bm{p(t)} \bm{P}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is precisely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4105</TotalTime>
  <Words>1824</Words>
  <Application>Microsoft Office PowerPoint</Application>
  <PresentationFormat>全屏显示(4:3)</PresentationFormat>
  <Paragraphs>313</Paragraphs>
  <Slides>26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Random walks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Fast solution for all-pair proximities</vt:lpstr>
      <vt:lpstr>Fast solution for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Huan Li</cp:lastModifiedBy>
  <cp:revision>1062</cp:revision>
  <cp:lastPrinted>2017-03-22T19:45:58Z</cp:lastPrinted>
  <dcterms:created xsi:type="dcterms:W3CDTF">2006-08-16T00:00:00Z</dcterms:created>
  <dcterms:modified xsi:type="dcterms:W3CDTF">2017-03-23T12:39:04Z</dcterms:modified>
</cp:coreProperties>
</file>