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tags/tag60.xml" ContentType="application/vnd.openxmlformats-officedocument.presentationml.tags+xml"/>
  <Override PartName="/ppt/notesSlides/notesSlide1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8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90" r:id="rId14"/>
    <p:sldId id="272" r:id="rId15"/>
    <p:sldId id="28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 autoAdjust="0"/>
    <p:restoredTop sz="92593" autoAdjust="0"/>
  </p:normalViewPr>
  <p:slideViewPr>
    <p:cSldViewPr>
      <p:cViewPr varScale="1">
        <p:scale>
          <a:sx n="95" d="100"/>
          <a:sy n="95" d="100"/>
        </p:scale>
        <p:origin x="-633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31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7.emf"/><Relationship Id="rId17" Type="http://schemas.openxmlformats.org/officeDocument/2006/relationships/image" Target="../media/image30.png"/><Relationship Id="rId2" Type="http://schemas.openxmlformats.org/officeDocument/2006/relationships/tags" Target="../tags/tag2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6" Type="http://schemas.openxmlformats.org/officeDocument/2006/relationships/tags" Target="../tags/tag31.xml"/><Relationship Id="rId11" Type="http://schemas.openxmlformats.org/officeDocument/2006/relationships/oleObject" Target="../embeddings/oleObject3.bin"/><Relationship Id="rId5" Type="http://schemas.openxmlformats.org/officeDocument/2006/relationships/tags" Target="../tags/tag30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6.emf"/><Relationship Id="rId19" Type="http://schemas.openxmlformats.org/officeDocument/2006/relationships/image" Target="../media/image32.png"/><Relationship Id="rId4" Type="http://schemas.openxmlformats.org/officeDocument/2006/relationships/tags" Target="../tags/tag29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3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emf"/><Relationship Id="rId4" Type="http://schemas.openxmlformats.org/officeDocument/2006/relationships/tags" Target="../tags/tag34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41.png"/><Relationship Id="rId3" Type="http://schemas.openxmlformats.org/officeDocument/2006/relationships/tags" Target="../tags/tag37.xml"/><Relationship Id="rId21" Type="http://schemas.openxmlformats.org/officeDocument/2006/relationships/image" Target="../media/image44.png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0.png"/><Relationship Id="rId2" Type="http://schemas.openxmlformats.org/officeDocument/2006/relationships/tags" Target="../tags/tag36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tags" Target="../tags/tag44.xml"/><Relationship Id="rId19" Type="http://schemas.openxmlformats.org/officeDocument/2006/relationships/image" Target="../media/image42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48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5" Type="http://schemas.openxmlformats.org/officeDocument/2006/relationships/tags" Target="../tags/tag50.xml"/><Relationship Id="rId10" Type="http://schemas.openxmlformats.org/officeDocument/2006/relationships/image" Target="../media/image49.png"/><Relationship Id="rId4" Type="http://schemas.openxmlformats.org/officeDocument/2006/relationships/tags" Target="../tags/tag49.xml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54.png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3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52.png"/><Relationship Id="rId5" Type="http://schemas.openxmlformats.org/officeDocument/2006/relationships/tags" Target="../tags/tag55.xml"/><Relationship Id="rId10" Type="http://schemas.openxmlformats.org/officeDocument/2006/relationships/image" Target="../media/image51.png"/><Relationship Id="rId4" Type="http://schemas.openxmlformats.org/officeDocument/2006/relationships/tags" Target="../tags/tag54.xml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59.xml"/><Relationship Id="rId7" Type="http://schemas.openxmlformats.org/officeDocument/2006/relationships/image" Target="../media/image56.e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55.em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63.xml"/><Relationship Id="rId7" Type="http://schemas.openxmlformats.org/officeDocument/2006/relationships/image" Target="../media/image59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2.png"/><Relationship Id="rId4" Type="http://schemas.openxmlformats.org/officeDocument/2006/relationships/tags" Target="../tags/tag64.xml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67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8.png"/><Relationship Id="rId5" Type="http://schemas.openxmlformats.org/officeDocument/2006/relationships/tags" Target="../tags/tag69.xml"/><Relationship Id="rId10" Type="http://schemas.openxmlformats.org/officeDocument/2006/relationships/image" Target="../media/image67.png"/><Relationship Id="rId4" Type="http://schemas.openxmlformats.org/officeDocument/2006/relationships/tags" Target="../tags/tag68.xml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2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7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70.png"/><Relationship Id="rId5" Type="http://schemas.openxmlformats.org/officeDocument/2006/relationships/tags" Target="../tags/tag74.xml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tags" Target="../tags/tag73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7.png"/><Relationship Id="rId5" Type="http://schemas.openxmlformats.org/officeDocument/2006/relationships/tags" Target="../tags/tag81.xml"/><Relationship Id="rId10" Type="http://schemas.openxmlformats.org/officeDocument/2006/relationships/image" Target="../media/image76.png"/><Relationship Id="rId4" Type="http://schemas.openxmlformats.org/officeDocument/2006/relationships/tags" Target="../tags/tag80.xml"/><Relationship Id="rId9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5.png"/><Relationship Id="rId5" Type="http://schemas.openxmlformats.org/officeDocument/2006/relationships/tags" Target="../tags/tag18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3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0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1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2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3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4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0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and 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43200"/>
            <a:ext cx="655238" cy="20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27990"/>
            <a:ext cx="667429" cy="24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02105"/>
            <a:ext cx="2657524" cy="42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429000"/>
            <a:ext cx="3008000" cy="953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3672886"/>
            <a:ext cx="1770667" cy="36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3812571" cy="315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  <p:sp>
        <p:nvSpPr>
          <p:cNvPr id="15" name="Rectangular Callout 17"/>
          <p:cNvSpPr/>
          <p:nvPr/>
        </p:nvSpPr>
        <p:spPr>
          <a:xfrm>
            <a:off x="5105400" y="4191000"/>
            <a:ext cx="3733800" cy="843514"/>
          </a:xfrm>
          <a:prstGeom prst="wedgeRectCallout">
            <a:avLst>
              <a:gd name="adj1" fmla="val -62080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 requires  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9"/>
          <p:cNvSpPr/>
          <p:nvPr/>
        </p:nvSpPr>
        <p:spPr>
          <a:xfrm>
            <a:off x="39624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29" y="4648200"/>
            <a:ext cx="558171" cy="245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29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76800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19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243048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12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200" i="1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, is there a link between them?</a:t>
            </a:r>
          </a:p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2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reaches a given threshold</a:t>
            </a:r>
          </a:p>
          <a:p>
            <a:endParaRPr lang="en-US" altLang="en-US" sz="22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28428"/>
            <a:ext cx="2613181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2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what is the direction of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it?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pick the greater one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5" y="1981200"/>
            <a:ext cx="1119695" cy="2765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1119695" cy="276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7" y="5794286"/>
            <a:ext cx="2850743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Lovász. Random walks on graphs: A survey. </a:t>
            </a:r>
            <a:r>
              <a:rPr lang="en-US" altLang="en-US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 smtClean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76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w 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6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1528381" cy="25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  <a:endParaRPr lang="en-US" altLang="zh-CN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personalization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</a:t>
            </a:r>
            <a:r>
              <a:rPr 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66057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28800"/>
            <a:ext cx="5062538" cy="4821237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Starts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at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i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Moves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to a neighbor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randomly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Continues</a:t>
            </a: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Transition matrix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</a:t>
            </a:r>
            <a:endParaRPr lang="en-US" altLang="en-US" sz="20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lvl="1"/>
            <a:r>
              <a:rPr lang="en-US" alt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endParaRPr lang="en-US" alt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7" y="4724400"/>
            <a:ext cx="2724572" cy="280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05400"/>
            <a:ext cx="3608382" cy="26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22648"/>
            <a:ext cx="2325333" cy="182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562600"/>
            <a:ext cx="1295238" cy="233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43400"/>
            <a:ext cx="1434819" cy="276572"/>
          </a:xfrm>
          <a:prstGeom prst="rect">
            <a:avLst/>
          </a:prstGeom>
        </p:spPr>
      </p:pic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6096000" y="1250952"/>
            <a:ext cx="1843088" cy="2001838"/>
            <a:chOff x="1512" y="2053"/>
            <a:chExt cx="1161" cy="1261"/>
          </a:xfrm>
        </p:grpSpPr>
        <p:sp>
          <p:nvSpPr>
            <p:cNvPr id="33" name="Oval 6 1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35" name="Oval 8 1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Oval 6 2"/>
          <p:cNvSpPr>
            <a:spLocks noChangeArrowheads="1"/>
          </p:cNvSpPr>
          <p:nvPr/>
        </p:nvSpPr>
        <p:spPr bwMode="auto">
          <a:xfrm>
            <a:off x="6553199" y="1233487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6477000" y="9144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sp>
        <p:nvSpPr>
          <p:cNvPr id="58" name="Oval 8 2"/>
          <p:cNvSpPr>
            <a:spLocks noChangeArrowheads="1"/>
          </p:cNvSpPr>
          <p:nvPr/>
        </p:nvSpPr>
        <p:spPr bwMode="auto">
          <a:xfrm>
            <a:off x="6880226" y="2860677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59" name="Text Box 38 1"/>
          <p:cNvSpPr txBox="1">
            <a:spLocks noChangeArrowheads="1"/>
          </p:cNvSpPr>
          <p:nvPr/>
        </p:nvSpPr>
        <p:spPr bwMode="auto">
          <a:xfrm>
            <a:off x="6858000" y="32766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t=2</a:t>
            </a:r>
          </a:p>
        </p:txBody>
      </p:sp>
      <p:sp>
        <p:nvSpPr>
          <p:cNvPr id="60" name="Text Box 38 2"/>
          <p:cNvSpPr txBox="1">
            <a:spLocks noChangeArrowheads="1"/>
          </p:cNvSpPr>
          <p:nvPr/>
        </p:nvSpPr>
        <p:spPr bwMode="auto">
          <a:xfrm>
            <a:off x="7772400" y="1385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t=0</a:t>
            </a:r>
            <a:endParaRPr lang="en-US" altLang="en-US" b="1" dirty="0"/>
          </a:p>
        </p:txBody>
      </p:sp>
      <p:sp>
        <p:nvSpPr>
          <p:cNvPr id="61" name="右箭头 60"/>
          <p:cNvSpPr/>
          <p:nvPr/>
        </p:nvSpPr>
        <p:spPr>
          <a:xfrm rot="12539993">
            <a:off x="7004242" y="1448012"/>
            <a:ext cx="613965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4512805">
            <a:off x="6563725" y="2074398"/>
            <a:ext cx="1005967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773944" cy="55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184686"/>
            <a:ext cx="2704458" cy="301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71" y="5835114"/>
            <a:ext cx="808229" cy="184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72" y="1466114"/>
            <a:ext cx="1089828" cy="210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14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14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77371"/>
            <a:ext cx="120685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62600"/>
            <a:ext cx="4539428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137.608"/>
  <p:tag name="LATEXADDIN" val="\documentclass{article}&#10;\usepackage{amsmath}&#10;\usepackage{bm}&#10;\pagestyle{empty}&#10;\begin{document}&#10;&#10;\[&#10;\bm{v} = (1-\alpha) \bm{v} \bm{P}  + \frac{\alpha}{n} \bm{1}&#10;\]&#10;&#10;&#10;\end{document}"/>
  <p:tag name="IGUANATEXSIZE" val="24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9.111"/>
  <p:tag name="LATEXADDIN" val="\documentclass{article}&#10;\usepackage{amsmath}&#10;\usepackage{bm}&#10;\pagestyle{empty}&#10;\begin{document}&#10;&#10;\[&#10;\bm{v} = (1-\alpha) \bm{v} \bm{P}  + \alpha \bm{r}&#10;\]&#10;&#10;&#10;\end{document}"/>
  <p:tag name="IGUANATEXSIZE" val="24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46.9441"/>
  <p:tag name="LATEXADDIN" val="\documentclass{article}&#10;\usepackage{amsmath}&#10;\usepackage{bm}&#10;\pagestyle{empty}&#10;\begin{document}&#10;&#10;$\bm{\pi} = \bm{\pi} \bm{P}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33.971"/>
  <p:tag name="LATEXADDIN" val="\documentclass{article}&#10;\usepackage{amsmath}&#10;\pagestyle{empty}&#10;\begin{document}&#10;&#10;$\mathrm{ep}(A \rightarrow B) = \Pr \Big[ \quad\quad\, \mathrm{comes\ before} \quad\quad \Big]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81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0.832"/>
  <p:tag name="LATEXADDIN" val="\documentclass{article}&#10;\usepackage{amsmath}&#10;\usepackage{amssymb}&#10;\pagestyle{empty}&#10;\begin{document}&#10;&#10;$p(i,j) \triangleq \Pr[i\ \mathrm{moves\ to}\ j]$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76.265"/>
  <p:tag name="LATEXADDIN" val="\documentclass{article}&#10;\usepackage{amsmath}&#10;\usepackage{bm}&#10;\pagestyle{empty}&#10;\begin{document}&#10;&#10;&#10;$\hat{\bm{v}} = \hat{\bm{P}} \hat{\bm{v}} + \bm{c}_j \ \Rightarrow\ \hat{\bm{v}} = (\bm{I} - \hat{\bm{P}})^{-1} \bm{c}_j$&#10;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775.778"/>
  <p:tag name="LATEXADDIN" val="\documentclass{article}&#10;\usepackage{amsmath}&#10;\usepackage{bm}&#10;\usepackage{amssymb}&#10;\pagestyle{empty}&#10;\begin{document}&#10;&#10;$\bm{p}_t \triangleq \mathrm{probability\ vector\ at\ time}\ t$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862"/>
  <p:tag name="LATEXADDIN" val="\documentclass{article}&#10;\usepackage{amsmath}&#10;\pagestyle{empty}&#10;\usepackage{bm}&#10;\begin{document}&#10;&#10;(as $ \rho(c\bm{P}) &lt; 1 $ holds)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1379"/>
  <p:tag name="ORIGINALWIDTH" val="1144.357"/>
  <p:tag name="LATEXADDIN" val="\documentclass{article}&#10;\usepackage{amsmath}&#10;\usepackage{bm}&#10;\pagestyle{empty}&#10;\usepackage{setspace}&#10;\begin{document}&#10;\begin{spacing}{1.5}&#10;&#10;\[&#10;\bm{P} = \begin{pmatrix}&#10;0 &amp; \frac{1}{3} &amp; \frac{1}{3} &amp; \frac{1}{3} \\&#10;\frac{1}{3} &amp; 0 &amp; \frac{1}{3} &amp; \frac{1}{3} \\&#10;\frac{1}{3} &amp; \frac{1}{3} &amp; 0 &amp; \frac{1}{3} \\&#10;\frac{1}{3} &amp; \frac{1}{3} &amp; \frac{1}{3} &amp; 0&#10;\end{pmatrix}&#10;\]&#10;&#10;\end{spacing}&#10;\end{document}"/>
  <p:tag name="IGUANATEXSIZE" val="20"/>
  <p:tag name="IGUANATEXCURSOR" val="39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&#10;$\mathrm{ep}(i\rightarrow j)$&#10;&#10;\end{document}"/>
  <p:tag name="IGUANATEXSIZE" val="22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\rightarrow i)$&#10;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4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37.4203"/>
  <p:tag name="LATEXADDIN" val="\documentclass{article}&#10;\usepackage{amsmath}&#10;\pagestyle{empty}&#10;\usepackage{bm}&#10;\begin{document}&#10;&#10;&#10;$\bm{p}_{t+1} = \bm{p}_t \bm{P}$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1.9197"/>
  <p:tag name="LATEXADDIN" val="\documentclass{article}&#10;\usepackage{amsmath}&#10;\usepackage{bm}&#10;\pagestyle{empty}&#10;\begin{document}&#10;&#10;&#10;$\bm{P} = \left[p(i,j)\right]$&#10;&#10;\end{document}"/>
  <p:tag name="IGUANATEXSIZE" val="2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3986</TotalTime>
  <Words>1820</Words>
  <Application>Microsoft Office PowerPoint</Application>
  <PresentationFormat>全屏显示(4:3)</PresentationFormat>
  <Paragraphs>311</Paragraphs>
  <Slides>26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1037</cp:revision>
  <cp:lastPrinted>2017-03-22T19:45:58Z</cp:lastPrinted>
  <dcterms:created xsi:type="dcterms:W3CDTF">2006-08-16T00:00:00Z</dcterms:created>
  <dcterms:modified xsi:type="dcterms:W3CDTF">2017-03-23T10:39:44Z</dcterms:modified>
</cp:coreProperties>
</file>