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5.xml" ContentType="application/vnd.openxmlformats-officedocument.presentationml.notesSlide+xml"/>
  <Override PartName="/ppt/tags/tag9.xml" ContentType="application/vnd.openxmlformats-officedocument.presentationml.tags+xml"/>
  <Override PartName="/ppt/notesSlides/notesSlide6.xml" ContentType="application/vnd.openxmlformats-officedocument.presentationml.notesSlide+xml"/>
  <Override PartName="/ppt/tags/tag10.xml" ContentType="application/vnd.openxmlformats-officedocument.presentationml.tags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95" autoAdjust="0"/>
    <p:restoredTop sz="94668" autoAdjust="0"/>
  </p:normalViewPr>
  <p:slideViewPr>
    <p:cSldViewPr>
      <p:cViewPr varScale="1">
        <p:scale>
          <a:sx n="126" d="100"/>
          <a:sy n="126" d="100"/>
        </p:scale>
        <p:origin x="-115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F1ED60-613F-4894-A100-A48BBD071A74}" type="datetimeFigureOut">
              <a:rPr lang="en-US" smtClean="0"/>
              <a:t>19-Mar-17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7D2394-63EA-43CE-858C-44D797759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4793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BF7EA8D-F686-479B-B800-F38C73CA2067}" type="slidenum">
              <a:rPr lang="en-US" altLang="en-US">
                <a:solidFill>
                  <a:prstClr val="black"/>
                </a:solidFill>
              </a:rPr>
              <a:pPr/>
              <a:t>1</a:t>
            </a:fld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455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5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Hi I am going to talk about finding nearest neighbors in large graphs very very quickly. This is joint work with …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588CFA-B87B-4BA5-AB21-272E6399FDC7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Lets start with a few examples which require ranking on large graphs. Take for example recommender networks.</a:t>
            </a:r>
          </a:p>
          <a:p>
            <a:r>
              <a:rPr lang="en-US" altLang="en-US" dirty="0"/>
              <a:t>Here we have a bipartite graph of customers and movies. A customer has a link to a movie if he/she rated that movie. Now the question is…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E11D02-0C3D-4B98-9629-BA8B130EE5BE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419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Another example is content based search in databases. We can represent the </a:t>
            </a:r>
            <a:r>
              <a:rPr lang="en-US" altLang="en-US" dirty="0" err="1"/>
              <a:t>citeseer</a:t>
            </a:r>
            <a:r>
              <a:rPr lang="en-US" altLang="en-US" dirty="0"/>
              <a:t> dataset by a graph of paper and word-nodes. Papers are connected via citation. Words are connected to the paper if they appeared in the title of the paper. Now we want to ask….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588CFA-B87B-4BA5-AB21-272E6399FDC7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Lets start with a few examples which require ranking on large graphs. Take for example recommender networks.</a:t>
            </a:r>
          </a:p>
          <a:p>
            <a:r>
              <a:rPr lang="en-US" altLang="en-US" dirty="0"/>
              <a:t>Here we have a bipartite graph of customers and movies. A customer has a link to a movie if he/she rated that movie. Now the question is…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588CFA-B87B-4BA5-AB21-272E6399FDC7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Lets start with a few examples which require ranking on large graphs. Take for example recommender networks.</a:t>
            </a:r>
          </a:p>
          <a:p>
            <a:r>
              <a:rPr lang="en-US" altLang="en-US" dirty="0"/>
              <a:t>Here we have a bipartite graph of customers and movies. A customer has a link to a movie if he/she rated that movie. Now the question is…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588CFA-B87B-4BA5-AB21-272E6399FDC7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Lets start with a few examples which require ranking on large graphs. Take for example recommender networks.</a:t>
            </a:r>
          </a:p>
          <a:p>
            <a:r>
              <a:rPr lang="en-US" altLang="en-US" dirty="0"/>
              <a:t>Here we have a bipartite graph of customers and movies. A customer has a link to a movie if he/she rated that movie. Now the question is…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588CFA-B87B-4BA5-AB21-272E6399FDC7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Lets start with a few examples which require ranking on large graphs. Take for example recommender networks.</a:t>
            </a:r>
          </a:p>
          <a:p>
            <a:r>
              <a:rPr lang="en-US" altLang="en-US" dirty="0"/>
              <a:t>Here we have a bipartite graph of customers and movies. A customer has a link to a movie if he/she rated that movie. Now the question is…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pitchFamily="18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69B81F6-0396-446E-9D46-EAD02BE1B2BA}" type="slidenum">
              <a:rPr lang="en-US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14343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1000 h 1000"/>
              <a:gd name="T2" fmla="*/ 0 w 1000"/>
              <a:gd name="T3" fmla="*/ 0 h 1000"/>
              <a:gd name="T4" fmla="*/ 1000 w 1000"/>
              <a:gd name="T5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4344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563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3853951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5928375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4007333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5518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0879098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6912455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5193115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4600884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3759148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2403546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3000629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pitchFamily="18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Garamond" pitchFamily="18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13319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1000 h 1000"/>
              <a:gd name="T2" fmla="*/ 0 w 1000"/>
              <a:gd name="T3" fmla="*/ 0 h 1000"/>
              <a:gd name="T4" fmla="*/ 1000 w 1000"/>
              <a:gd name="T5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3320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3808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/>
  <p:timing>
    <p:tnLst>
      <p:par>
        <p:cTn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600">
          <a:solidFill>
            <a:schemeClr val="tx1"/>
          </a:solidFill>
          <a:latin typeface="+mn-lt"/>
        </a:defRPr>
      </a:lvl2pPr>
      <a:lvl3pPr marL="1022350" indent="-350838" algn="l" rtl="0" fontAlgn="base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>
          <a:solidFill>
            <a:schemeClr val="tx1"/>
          </a:solidFill>
          <a:latin typeface="+mn-lt"/>
        </a:defRPr>
      </a:lvl3pPr>
      <a:lvl4pPr marL="1339850" indent="-31591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</a:defRPr>
      </a:lvl4pPr>
      <a:lvl5pPr marL="16811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4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3.jpeg"/><Relationship Id="rId5" Type="http://schemas.openxmlformats.org/officeDocument/2006/relationships/image" Target="../media/image2.jpeg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ags" Target="../tags/tag6.xml"/><Relationship Id="rId7" Type="http://schemas.openxmlformats.org/officeDocument/2006/relationships/notesSlide" Target="../notesSlides/notesSlide5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8.png"/><Relationship Id="rId5" Type="http://schemas.openxmlformats.org/officeDocument/2006/relationships/tags" Target="../tags/tag8.xml"/><Relationship Id="rId10" Type="http://schemas.openxmlformats.org/officeDocument/2006/relationships/image" Target="../media/image7.png"/><Relationship Id="rId4" Type="http://schemas.openxmlformats.org/officeDocument/2006/relationships/tags" Target="../tags/tag7.xml"/><Relationship Id="rId9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B48EBCAC-9DD6-4B20-85AF-93B32A5DBC41}" type="slidenum">
              <a:rPr lang="en-US" altLang="en-US">
                <a:solidFill>
                  <a:srgbClr val="000000"/>
                </a:solidFill>
              </a:rPr>
              <a:pPr/>
              <a:t>1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14375" y="1338263"/>
            <a:ext cx="7623175" cy="1447800"/>
          </a:xfrm>
        </p:spPr>
        <p:txBody>
          <a:bodyPr/>
          <a:lstStyle/>
          <a:p>
            <a:r>
              <a:rPr lang="en-US" altLang="en-US" sz="38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Random Walk based Proximity Measures in Directed </a:t>
            </a:r>
            <a:r>
              <a:rPr lang="en-US" altLang="en-US" sz="38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Graphs</a:t>
            </a:r>
            <a:endParaRPr lang="en-US" altLang="en-US" sz="38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019300" y="4167188"/>
            <a:ext cx="7124700" cy="1752600"/>
          </a:xfrm>
        </p:spPr>
        <p:txBody>
          <a:bodyPr/>
          <a:lstStyle/>
          <a:p>
            <a:r>
              <a:rPr lang="en-US" altLang="en-US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Speaker:</a:t>
            </a:r>
            <a:r>
              <a:rPr lang="en-US" altLang="en-US" b="1" dirty="0" smtClean="0">
                <a:latin typeface="Garamond" pitchFamily="18" charset="0"/>
              </a:rPr>
              <a:t>   </a:t>
            </a:r>
            <a:r>
              <a:rPr lang="zh-CN" altLang="en-US" b="1" dirty="0" smtClean="0">
                <a:latin typeface="Microsoft YaHei" panose="020B0503020204020204" pitchFamily="34" charset="-122"/>
                <a:ea typeface="Microsoft YaHei" panose="020B0503020204020204" pitchFamily="34" charset="-122"/>
                <a:cs typeface="WenQuanYi Micro Hei" panose="020B0606030804020204" pitchFamily="34" charset="-128"/>
              </a:rPr>
              <a:t>李 寰</a:t>
            </a:r>
            <a:endParaRPr lang="en-US" altLang="en-US" b="1" dirty="0">
              <a:latin typeface="Microsoft YaHei" panose="020B0503020204020204" pitchFamily="34" charset="-122"/>
              <a:ea typeface="Microsoft YaHei" panose="020B0503020204020204" pitchFamily="34" charset="-122"/>
              <a:cs typeface="WenQuanYi Micro Hei" panose="020B0606030804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517484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9144000" cy="623888"/>
          </a:xfrm>
        </p:spPr>
        <p:txBody>
          <a:bodyPr/>
          <a:lstStyle/>
          <a:p>
            <a:r>
              <a:rPr lang="en-US" altLang="en-US" sz="3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Recommender systems</a:t>
            </a:r>
          </a:p>
        </p:txBody>
      </p:sp>
      <p:sp>
        <p:nvSpPr>
          <p:cNvPr id="17413" name="Rectangle 5"/>
          <p:cNvSpPr>
            <a:spLocks noChangeArrowheads="1"/>
          </p:cNvSpPr>
          <p:nvPr/>
        </p:nvSpPr>
        <p:spPr bwMode="auto">
          <a:xfrm>
            <a:off x="414338" y="6302375"/>
            <a:ext cx="686155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200" b="1" dirty="0">
                <a:solidFill>
                  <a:srgbClr val="3333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</a:t>
            </a:r>
            <a:r>
              <a:rPr lang="en-US" altLang="en-US" sz="1200" b="1" dirty="0" smtClean="0">
                <a:solidFill>
                  <a:srgbClr val="3333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Brand</a:t>
            </a:r>
            <a:r>
              <a:rPr lang="en-US" altLang="en-US" sz="1200" b="1" dirty="0">
                <a:solidFill>
                  <a:srgbClr val="3333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en-US" altLang="en-US" sz="1200" b="1" dirty="0">
                <a:solidFill>
                  <a:srgbClr val="3333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Random Walks Perspective on Maximizing Satisfaction and Profit. </a:t>
            </a:r>
            <a:r>
              <a:rPr lang="en-US" altLang="en-US" sz="1200" b="1" i="1" dirty="0">
                <a:solidFill>
                  <a:srgbClr val="3333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SIAM '05.</a:t>
            </a:r>
          </a:p>
        </p:txBody>
      </p:sp>
      <p:sp>
        <p:nvSpPr>
          <p:cNvPr id="17414" name="Oval 6"/>
          <p:cNvSpPr>
            <a:spLocks noChangeArrowheads="1"/>
          </p:cNvSpPr>
          <p:nvPr/>
        </p:nvSpPr>
        <p:spPr bwMode="auto">
          <a:xfrm>
            <a:off x="1828800" y="1589088"/>
            <a:ext cx="534988" cy="49371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6" name="Oval 8"/>
          <p:cNvSpPr>
            <a:spLocks noChangeArrowheads="1"/>
          </p:cNvSpPr>
          <p:nvPr/>
        </p:nvSpPr>
        <p:spPr bwMode="auto">
          <a:xfrm>
            <a:off x="1881188" y="3260725"/>
            <a:ext cx="534987" cy="49371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7" name="Oval 9"/>
          <p:cNvSpPr>
            <a:spLocks noChangeArrowheads="1"/>
          </p:cNvSpPr>
          <p:nvPr/>
        </p:nvSpPr>
        <p:spPr bwMode="auto">
          <a:xfrm>
            <a:off x="1938338" y="5076825"/>
            <a:ext cx="534987" cy="49371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25" name="Text Box 17"/>
          <p:cNvSpPr txBox="1">
            <a:spLocks noChangeArrowheads="1"/>
          </p:cNvSpPr>
          <p:nvPr/>
        </p:nvSpPr>
        <p:spPr bwMode="auto">
          <a:xfrm>
            <a:off x="746125" y="1519238"/>
            <a:ext cx="8858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/>
              <a:t>Alice</a:t>
            </a:r>
          </a:p>
        </p:txBody>
      </p:sp>
      <p:sp>
        <p:nvSpPr>
          <p:cNvPr id="17426" name="Text Box 18"/>
          <p:cNvSpPr txBox="1">
            <a:spLocks noChangeArrowheads="1"/>
          </p:cNvSpPr>
          <p:nvPr/>
        </p:nvSpPr>
        <p:spPr bwMode="auto">
          <a:xfrm>
            <a:off x="758825" y="3386138"/>
            <a:ext cx="8858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Bob</a:t>
            </a:r>
          </a:p>
        </p:txBody>
      </p:sp>
      <p:sp>
        <p:nvSpPr>
          <p:cNvPr id="17427" name="Text Box 19"/>
          <p:cNvSpPr txBox="1">
            <a:spLocks noChangeArrowheads="1"/>
          </p:cNvSpPr>
          <p:nvPr/>
        </p:nvSpPr>
        <p:spPr bwMode="auto">
          <a:xfrm>
            <a:off x="671513" y="5145088"/>
            <a:ext cx="10842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Charlie</a:t>
            </a:r>
          </a:p>
        </p:txBody>
      </p:sp>
      <p:pic>
        <p:nvPicPr>
          <p:cNvPr id="17428" name="Picture 20" descr="kill-bill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8513" y="2100263"/>
            <a:ext cx="639762" cy="893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29" name="Picture 21" descr="flushed_away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75" y="962025"/>
            <a:ext cx="706438" cy="93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30" name="Picture 22" descr="departed-poster-1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8325" y="5057775"/>
            <a:ext cx="1203325" cy="912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431" name="Line 23"/>
          <p:cNvSpPr>
            <a:spLocks noChangeShapeType="1"/>
          </p:cNvSpPr>
          <p:nvPr/>
        </p:nvSpPr>
        <p:spPr bwMode="auto">
          <a:xfrm flipV="1">
            <a:off x="2378075" y="1519238"/>
            <a:ext cx="2209800" cy="280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2" name="Line 24"/>
          <p:cNvSpPr>
            <a:spLocks noChangeShapeType="1"/>
          </p:cNvSpPr>
          <p:nvPr/>
        </p:nvSpPr>
        <p:spPr bwMode="auto">
          <a:xfrm>
            <a:off x="2363788" y="1800225"/>
            <a:ext cx="2238375" cy="8715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3" name="Line 25"/>
          <p:cNvSpPr>
            <a:spLocks noChangeShapeType="1"/>
          </p:cNvSpPr>
          <p:nvPr/>
        </p:nvSpPr>
        <p:spPr bwMode="auto">
          <a:xfrm flipV="1">
            <a:off x="2405063" y="2686050"/>
            <a:ext cx="2225675" cy="858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4" name="Line 26"/>
          <p:cNvSpPr>
            <a:spLocks noChangeShapeType="1"/>
          </p:cNvSpPr>
          <p:nvPr/>
        </p:nvSpPr>
        <p:spPr bwMode="auto">
          <a:xfrm>
            <a:off x="2419350" y="3559175"/>
            <a:ext cx="1955800" cy="1927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5" name="Line 27"/>
          <p:cNvSpPr>
            <a:spLocks noChangeShapeType="1"/>
          </p:cNvSpPr>
          <p:nvPr/>
        </p:nvSpPr>
        <p:spPr bwMode="auto">
          <a:xfrm>
            <a:off x="2476500" y="5373688"/>
            <a:ext cx="1927225" cy="1127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7436" name="Picture 28" descr="million-dollar-baby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5175" y="3208338"/>
            <a:ext cx="819150" cy="115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437" name="Line 29"/>
          <p:cNvSpPr>
            <a:spLocks noChangeShapeType="1"/>
          </p:cNvSpPr>
          <p:nvPr/>
        </p:nvSpPr>
        <p:spPr bwMode="auto">
          <a:xfrm flipV="1">
            <a:off x="2489200" y="3797300"/>
            <a:ext cx="2068513" cy="1562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8" name="Line 30"/>
          <p:cNvSpPr>
            <a:spLocks noChangeShapeType="1"/>
          </p:cNvSpPr>
          <p:nvPr/>
        </p:nvSpPr>
        <p:spPr bwMode="auto">
          <a:xfrm>
            <a:off x="2433638" y="3544888"/>
            <a:ext cx="2152650" cy="2524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9" name="Text Box 31"/>
          <p:cNvSpPr txBox="1">
            <a:spLocks noChangeArrowheads="1"/>
          </p:cNvSpPr>
          <p:nvPr/>
        </p:nvSpPr>
        <p:spPr bwMode="auto">
          <a:xfrm>
            <a:off x="5656263" y="2925763"/>
            <a:ext cx="3262312" cy="1044575"/>
          </a:xfrm>
          <a:prstGeom prst="rect">
            <a:avLst/>
          </a:prstGeom>
          <a:noFill/>
          <a:ln w="38100">
            <a:solidFill>
              <a:srgbClr val="0066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What are the top k movie recommendations for </a:t>
            </a:r>
            <a:r>
              <a:rPr lang="en-US" alt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Alice in IMDB?</a:t>
            </a:r>
            <a:endParaRPr lang="en-US" altLang="en-US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492275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Content-based search in databases</a:t>
            </a:r>
            <a:r>
              <a:rPr lang="en-US" altLang="en-US" sz="3200" b="1" baseline="30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{1,2}</a:t>
            </a:r>
            <a:endParaRPr lang="en-US" altLang="en-US" sz="32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80230" name="Rectangle 6"/>
          <p:cNvSpPr>
            <a:spLocks noChangeArrowheads="1"/>
          </p:cNvSpPr>
          <p:nvPr/>
        </p:nvSpPr>
        <p:spPr bwMode="auto">
          <a:xfrm>
            <a:off x="0" y="6188075"/>
            <a:ext cx="8829675" cy="683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en-US" sz="1200" b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1. 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S. </a:t>
            </a:r>
            <a:r>
              <a:rPr lang="en-US" altLang="en-US" sz="1200" b="1" dirty="0" err="1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Chakrabarti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Dynamic </a:t>
            </a:r>
            <a:r>
              <a:rPr lang="en-US" altLang="en-US" sz="1200" b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personalized </a:t>
            </a:r>
            <a:r>
              <a:rPr lang="en-US" altLang="en-US" sz="1200" b="1" dirty="0" err="1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pagerank</a:t>
            </a:r>
            <a:r>
              <a:rPr lang="en-US" altLang="en-US" sz="1200" b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in entity-relation graphs. </a:t>
            </a:r>
            <a:r>
              <a:rPr lang="en-US" altLang="en-US" sz="1200" b="1" i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WWW </a:t>
            </a:r>
            <a:r>
              <a:rPr lang="en-US" altLang="en-US" sz="1200" b="1" i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‘07</a:t>
            </a:r>
            <a:r>
              <a:rPr lang="en-US" altLang="en-US" sz="1200" b="1" i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endParaRPr lang="en-US" altLang="en-US" sz="1200" b="1" i="1" dirty="0">
              <a:solidFill>
                <a:srgbClr val="3333CC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en-US" sz="1200" b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2. A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en-US" altLang="en-US" sz="1200" b="1" dirty="0" err="1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Balmin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altLang="en-US" sz="1200" b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en-US" altLang="en-US" sz="1200" b="1" dirty="0" err="1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Hristidis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altLang="en-US" sz="1200" b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&amp; Y. 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en-US" sz="1200" b="1" dirty="0" err="1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Papakonstantinou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en-US" altLang="en-US" sz="1200" b="1" dirty="0" err="1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ObjectRank</a:t>
            </a:r>
            <a:r>
              <a:rPr lang="en-US" altLang="en-US" sz="1200" b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Authority-based keyword 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b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search </a:t>
            </a:r>
            <a:r>
              <a:rPr lang="en-US" altLang="en-US" sz="1200" b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databases. </a:t>
            </a:r>
            <a:r>
              <a:rPr lang="en-US" altLang="en-US" sz="1200" b="1" i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VLDB </a:t>
            </a:r>
            <a:r>
              <a:rPr lang="en-US" altLang="en-US" sz="1200" b="1" i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‘04</a:t>
            </a:r>
            <a:r>
              <a:rPr lang="en-US" altLang="en-US" sz="1200" b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180232" name="Text Box 8"/>
          <p:cNvSpPr txBox="1">
            <a:spLocks noChangeArrowheads="1"/>
          </p:cNvSpPr>
          <p:nvPr/>
        </p:nvSpPr>
        <p:spPr bwMode="auto">
          <a:xfrm>
            <a:off x="4546600" y="4156075"/>
            <a:ext cx="1625600" cy="37623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Paper #2</a:t>
            </a:r>
          </a:p>
        </p:txBody>
      </p:sp>
      <p:sp>
        <p:nvSpPr>
          <p:cNvPr id="180233" name="Text Box 9"/>
          <p:cNvSpPr txBox="1">
            <a:spLocks noChangeArrowheads="1"/>
          </p:cNvSpPr>
          <p:nvPr/>
        </p:nvSpPr>
        <p:spPr bwMode="auto">
          <a:xfrm>
            <a:off x="4559300" y="2122488"/>
            <a:ext cx="1625600" cy="376237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Paper #1</a:t>
            </a:r>
          </a:p>
        </p:txBody>
      </p:sp>
      <p:sp>
        <p:nvSpPr>
          <p:cNvPr id="180234" name="Text Box 10"/>
          <p:cNvSpPr txBox="1">
            <a:spLocks noChangeArrowheads="1"/>
          </p:cNvSpPr>
          <p:nvPr/>
        </p:nvSpPr>
        <p:spPr bwMode="auto">
          <a:xfrm>
            <a:off x="749300" y="5497513"/>
            <a:ext cx="1495425" cy="369332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SVM</a:t>
            </a:r>
          </a:p>
        </p:txBody>
      </p:sp>
      <p:sp>
        <p:nvSpPr>
          <p:cNvPr id="180236" name="Text Box 12"/>
          <p:cNvSpPr txBox="1">
            <a:spLocks noChangeArrowheads="1"/>
          </p:cNvSpPr>
          <p:nvPr/>
        </p:nvSpPr>
        <p:spPr bwMode="auto">
          <a:xfrm>
            <a:off x="365125" y="2166938"/>
            <a:ext cx="2046288" cy="369332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margin</a:t>
            </a:r>
          </a:p>
        </p:txBody>
      </p:sp>
      <p:sp>
        <p:nvSpPr>
          <p:cNvPr id="180241" name="Line 17"/>
          <p:cNvSpPr>
            <a:spLocks noChangeShapeType="1"/>
          </p:cNvSpPr>
          <p:nvPr/>
        </p:nvSpPr>
        <p:spPr bwMode="auto">
          <a:xfrm flipV="1">
            <a:off x="5348288" y="2536825"/>
            <a:ext cx="0" cy="1538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80243" name="Text Box 19"/>
          <p:cNvSpPr txBox="1">
            <a:spLocks noChangeArrowheads="1"/>
          </p:cNvSpPr>
          <p:nvPr/>
        </p:nvSpPr>
        <p:spPr bwMode="auto">
          <a:xfrm>
            <a:off x="746125" y="1449388"/>
            <a:ext cx="1625600" cy="369332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maximum</a:t>
            </a:r>
          </a:p>
        </p:txBody>
      </p:sp>
      <p:sp>
        <p:nvSpPr>
          <p:cNvPr id="180244" name="Text Box 20"/>
          <p:cNvSpPr txBox="1">
            <a:spLocks noChangeArrowheads="1"/>
          </p:cNvSpPr>
          <p:nvPr/>
        </p:nvSpPr>
        <p:spPr bwMode="auto">
          <a:xfrm>
            <a:off x="558800" y="2927350"/>
            <a:ext cx="1901825" cy="369332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classification</a:t>
            </a:r>
          </a:p>
        </p:txBody>
      </p:sp>
      <p:sp>
        <p:nvSpPr>
          <p:cNvPr id="180246" name="Text Box 22"/>
          <p:cNvSpPr txBox="1">
            <a:spLocks noChangeArrowheads="1"/>
          </p:cNvSpPr>
          <p:nvPr/>
        </p:nvSpPr>
        <p:spPr bwMode="auto">
          <a:xfrm>
            <a:off x="2851150" y="1519238"/>
            <a:ext cx="19446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paper-has-word</a:t>
            </a:r>
          </a:p>
        </p:txBody>
      </p:sp>
      <p:sp>
        <p:nvSpPr>
          <p:cNvPr id="180251" name="Line 27"/>
          <p:cNvSpPr>
            <a:spLocks noChangeShapeType="1"/>
          </p:cNvSpPr>
          <p:nvPr/>
        </p:nvSpPr>
        <p:spPr bwMode="auto">
          <a:xfrm>
            <a:off x="2341563" y="1814513"/>
            <a:ext cx="2189162" cy="376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80252" name="Line 28"/>
          <p:cNvSpPr>
            <a:spLocks noChangeShapeType="1"/>
          </p:cNvSpPr>
          <p:nvPr/>
        </p:nvSpPr>
        <p:spPr bwMode="auto">
          <a:xfrm flipV="1">
            <a:off x="2427288" y="2322513"/>
            <a:ext cx="2103437" cy="14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80253" name="Line 29"/>
          <p:cNvSpPr>
            <a:spLocks noChangeShapeType="1"/>
          </p:cNvSpPr>
          <p:nvPr/>
        </p:nvSpPr>
        <p:spPr bwMode="auto">
          <a:xfrm flipV="1">
            <a:off x="2443163" y="2409825"/>
            <a:ext cx="2103437" cy="696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80254" name="Text Box 30"/>
          <p:cNvSpPr txBox="1">
            <a:spLocks noChangeArrowheads="1"/>
          </p:cNvSpPr>
          <p:nvPr/>
        </p:nvSpPr>
        <p:spPr bwMode="auto">
          <a:xfrm>
            <a:off x="4049713" y="3152775"/>
            <a:ext cx="23066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paper-cites-paper</a:t>
            </a:r>
          </a:p>
        </p:txBody>
      </p:sp>
      <p:sp>
        <p:nvSpPr>
          <p:cNvPr id="180255" name="Line 31"/>
          <p:cNvSpPr>
            <a:spLocks noChangeShapeType="1"/>
          </p:cNvSpPr>
          <p:nvPr/>
        </p:nvSpPr>
        <p:spPr bwMode="auto">
          <a:xfrm>
            <a:off x="2311400" y="4368800"/>
            <a:ext cx="22209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80256" name="Text Box 32"/>
          <p:cNvSpPr txBox="1">
            <a:spLocks noChangeArrowheads="1"/>
          </p:cNvSpPr>
          <p:nvPr/>
        </p:nvSpPr>
        <p:spPr bwMode="auto">
          <a:xfrm>
            <a:off x="2495550" y="3833813"/>
            <a:ext cx="19446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paper-has-word</a:t>
            </a:r>
          </a:p>
        </p:txBody>
      </p:sp>
      <p:sp>
        <p:nvSpPr>
          <p:cNvPr id="180257" name="Line 33"/>
          <p:cNvSpPr>
            <a:spLocks noChangeShapeType="1"/>
          </p:cNvSpPr>
          <p:nvPr/>
        </p:nvSpPr>
        <p:spPr bwMode="auto">
          <a:xfrm flipH="1">
            <a:off x="2224088" y="4368800"/>
            <a:ext cx="2293937" cy="1292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80259" name="Text Box 35"/>
          <p:cNvSpPr txBox="1">
            <a:spLocks noChangeArrowheads="1"/>
          </p:cNvSpPr>
          <p:nvPr/>
        </p:nvSpPr>
        <p:spPr bwMode="auto">
          <a:xfrm>
            <a:off x="814388" y="4168775"/>
            <a:ext cx="1495425" cy="369332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large</a:t>
            </a:r>
          </a:p>
        </p:txBody>
      </p:sp>
      <p:sp>
        <p:nvSpPr>
          <p:cNvPr id="180260" name="Text Box 36"/>
          <p:cNvSpPr txBox="1">
            <a:spLocks noChangeArrowheads="1"/>
          </p:cNvSpPr>
          <p:nvPr/>
        </p:nvSpPr>
        <p:spPr bwMode="auto">
          <a:xfrm>
            <a:off x="769938" y="4835525"/>
            <a:ext cx="1495425" cy="369332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scale</a:t>
            </a:r>
          </a:p>
        </p:txBody>
      </p:sp>
      <p:sp>
        <p:nvSpPr>
          <p:cNvPr id="180261" name="Line 37"/>
          <p:cNvSpPr>
            <a:spLocks noChangeShapeType="1"/>
          </p:cNvSpPr>
          <p:nvPr/>
        </p:nvSpPr>
        <p:spPr bwMode="auto">
          <a:xfrm flipV="1">
            <a:off x="2297113" y="4354513"/>
            <a:ext cx="2263775" cy="666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80264" name="Text Box 40"/>
          <p:cNvSpPr txBox="1">
            <a:spLocks noChangeArrowheads="1"/>
          </p:cNvSpPr>
          <p:nvPr/>
        </p:nvSpPr>
        <p:spPr bwMode="auto">
          <a:xfrm>
            <a:off x="6400800" y="1900238"/>
            <a:ext cx="2351088" cy="1015663"/>
          </a:xfrm>
          <a:prstGeom prst="rect">
            <a:avLst/>
          </a:prstGeom>
          <a:noFill/>
          <a:ln w="57150">
            <a:solidFill>
              <a:srgbClr val="0066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Find top </a:t>
            </a:r>
            <a:r>
              <a:rPr lang="en-US" altLang="en-US" sz="20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</a:t>
            </a:r>
            <a:r>
              <a:rPr lang="en-US" alt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papers matching “SVM” in </a:t>
            </a:r>
            <a:r>
              <a:rPr lang="en-US" alt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DBLP</a:t>
            </a:r>
            <a:endParaRPr lang="en-US" altLang="en-US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545707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9144000" cy="623888"/>
          </a:xfrm>
        </p:spPr>
        <p:txBody>
          <a:bodyPr/>
          <a:lstStyle/>
          <a:p>
            <a:r>
              <a:rPr lang="en-US" altLang="en-US" sz="3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Random Walk based Proximity </a:t>
            </a:r>
            <a:r>
              <a:rPr lang="en-US" altLang="en-US" sz="32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Measures</a:t>
            </a:r>
            <a:br>
              <a:rPr lang="en-US" altLang="en-US" sz="32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altLang="en-US" sz="32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</a:t>
            </a:r>
            <a:r>
              <a:rPr lang="en-US" altLang="en-US" sz="3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Directed Graphs</a:t>
            </a:r>
            <a:endParaRPr lang="en-US" altLang="en-US" sz="32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457200" y="1600200"/>
            <a:ext cx="8229600" cy="4960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Personalized </a:t>
            </a:r>
            <a:r>
              <a:rPr lang="en-US" altLang="en-US" sz="2400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pagerank</a:t>
            </a:r>
            <a:endParaRPr lang="en-US" alt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r>
              <a:rPr lang="en-US" altLang="en-US" sz="20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G. </a:t>
            </a:r>
            <a:r>
              <a:rPr lang="en-US" altLang="en-US" sz="2000" b="1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Jeh</a:t>
            </a:r>
            <a:r>
              <a:rPr lang="en-US" altLang="en-US" sz="20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&amp; J. </a:t>
            </a:r>
            <a:r>
              <a:rPr lang="en-US" altLang="en-US" sz="2000" b="1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Widom</a:t>
            </a:r>
            <a:r>
              <a:rPr lang="en-US" altLang="en-US" sz="20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(</a:t>
            </a:r>
            <a:r>
              <a:rPr lang="en-US" altLang="en-US" sz="2000" b="1" i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WWW ’03)</a:t>
            </a:r>
            <a:endParaRPr lang="en-US" altLang="zh-CN" sz="2000" b="1" i="1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alt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Truncated hitting and commute times</a:t>
            </a:r>
          </a:p>
          <a:p>
            <a:pPr lvl="1"/>
            <a:r>
              <a:rPr lang="en-US" altLang="en-US" sz="20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P. Sarkar, A. Moore, &amp; A. Prakash (</a:t>
            </a:r>
            <a:r>
              <a:rPr lang="en-US" altLang="en-US" sz="2000" b="1" i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ICML ’08)</a:t>
            </a:r>
          </a:p>
          <a:p>
            <a:endParaRPr lang="en-US" alt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alt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Escape probability</a:t>
            </a:r>
          </a:p>
          <a:p>
            <a:pPr lvl="1"/>
            <a:r>
              <a:rPr lang="en-US" altLang="en-US" sz="20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H. Tong, Y. </a:t>
            </a:r>
            <a:r>
              <a:rPr lang="en-US" altLang="en-US" sz="2000" b="1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Koren</a:t>
            </a:r>
            <a:r>
              <a:rPr lang="en-US" altLang="en-US" sz="20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&amp; C. </a:t>
            </a:r>
            <a:r>
              <a:rPr lang="en-US" altLang="en-US" sz="2000" b="1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Faloutsos</a:t>
            </a:r>
            <a:r>
              <a:rPr lang="en-US" altLang="en-US" sz="20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en-US" sz="2000" b="1" i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(KDD ’07)</a:t>
            </a:r>
          </a:p>
          <a:p>
            <a:endParaRPr lang="en-US" altLang="en-US" sz="24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alt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Harmonic functions</a:t>
            </a:r>
          </a:p>
          <a:p>
            <a:pPr lvl="1"/>
            <a:r>
              <a:rPr lang="en-US" altLang="zh-CN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</a:t>
            </a:r>
            <a:r>
              <a:rPr lang="en-US" altLang="zh-CN" sz="20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Sarkar &amp; A. Moore </a:t>
            </a:r>
            <a:r>
              <a:rPr lang="en-US" altLang="zh-CN" sz="2000" b="1" i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(WWW ’09)</a:t>
            </a:r>
            <a:endParaRPr lang="en-US" altLang="en-US" sz="2000" b="1" i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591500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9144000" cy="623888"/>
          </a:xfrm>
        </p:spPr>
        <p:txBody>
          <a:bodyPr/>
          <a:lstStyle/>
          <a:p>
            <a:r>
              <a:rPr lang="en-US" altLang="en-US" sz="3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Personalized </a:t>
            </a:r>
            <a:r>
              <a:rPr lang="en-US" altLang="en-US" sz="32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pagerank</a:t>
            </a:r>
            <a:r>
              <a:rPr lang="en-US" altLang="en-US" sz="3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br>
              <a:rPr lang="en-US" altLang="en-US" sz="3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endParaRPr lang="en-US" altLang="en-US" sz="32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457200" y="1371600"/>
            <a:ext cx="8229600" cy="4960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Stationary distribution</a:t>
            </a:r>
          </a:p>
          <a:p>
            <a:pPr marL="0" indent="0">
              <a:buNone/>
            </a:pPr>
            <a:endParaRPr lang="en-US" alt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alt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Pagerank</a:t>
            </a:r>
            <a:r>
              <a:rPr lang="en-US" altLang="en-US" sz="2400" b="1" baseline="30000" dirty="0" smtClean="0">
                <a:solidFill>
                  <a:srgbClr val="3333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</a:t>
            </a:r>
            <a:endParaRPr lang="en-US" altLang="en-US" sz="2400" b="1" dirty="0">
              <a:solidFill>
                <a:srgbClr val="3333FF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r>
              <a:rPr lang="en-US" alt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Rank web-pages by distribution satisfying</a:t>
            </a:r>
          </a:p>
          <a:p>
            <a:pPr lvl="1"/>
            <a:endParaRPr lang="en-US" altLang="en-US" sz="20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44487" lvl="1" indent="0">
              <a:buNone/>
            </a:pPr>
            <a:endParaRPr lang="en-US" altLang="en-US" sz="20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endParaRPr lang="en-US" altLang="en-US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altLang="zh-CN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Personalized pagerank</a:t>
            </a:r>
            <a:r>
              <a:rPr lang="en-US" altLang="en-US" sz="2400" b="1" baseline="30000" dirty="0" smtClean="0">
                <a:solidFill>
                  <a:srgbClr val="3333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</a:t>
            </a:r>
            <a:endParaRPr lang="en-US" altLang="zh-CN" sz="24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r>
              <a:rPr lang="en-US" alt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Using a non-uniform restart distribution</a:t>
            </a:r>
          </a:p>
          <a:p>
            <a:pPr lvl="1"/>
            <a:endParaRPr lang="en-US" altLang="en-US" sz="20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44487" lvl="1" indent="0">
              <a:buNone/>
            </a:pPr>
            <a:endParaRPr lang="en-US" altLang="en-US" sz="20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r>
              <a:rPr lang="en-US" alt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e.g.                when computing proximity from node </a:t>
            </a:r>
            <a:r>
              <a:rPr lang="en-US" altLang="en-US" sz="2000" i="1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lang="en-US" alt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  <a:p>
            <a:pPr lvl="1"/>
            <a:endParaRPr lang="en-US" altLang="en-US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endParaRPr lang="en-US" altLang="en-US" sz="20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0" y="6188075"/>
            <a:ext cx="8829675" cy="4985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en-US" sz="1200" b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1. 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S. </a:t>
            </a:r>
            <a:r>
              <a:rPr lang="en-US" altLang="en-US" sz="1200" b="1" dirty="0" err="1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Brin</a:t>
            </a:r>
            <a:r>
              <a:rPr lang="en-US" altLang="en-US" sz="1200" b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&amp; L. Page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The anatomy of a large-scale </a:t>
            </a:r>
            <a:r>
              <a:rPr lang="en-US" altLang="en-US" sz="1200" b="1" dirty="0" err="1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hypertextual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web search engine. </a:t>
            </a:r>
            <a:r>
              <a:rPr lang="en-US" altLang="en-US" sz="1200" b="1" i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WWW </a:t>
            </a:r>
            <a:r>
              <a:rPr lang="en-US" altLang="en-US" sz="1200" b="1" i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‘98.</a:t>
            </a:r>
            <a:endParaRPr lang="en-US" altLang="en-US" sz="1200" b="1" i="1" dirty="0">
              <a:solidFill>
                <a:srgbClr val="3333CC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en-US" sz="1200" b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2. 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G. </a:t>
            </a:r>
            <a:r>
              <a:rPr lang="en-US" altLang="en-US" sz="1200" b="1" dirty="0" err="1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Jeh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&amp; J. </a:t>
            </a:r>
            <a:r>
              <a:rPr lang="en-US" altLang="en-US" sz="1200" b="1" dirty="0" err="1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Widom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Scaling personalized web search. </a:t>
            </a:r>
            <a:r>
              <a:rPr lang="en-US" altLang="en-US" sz="1200" b="1" i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WWW ’03.</a:t>
            </a:r>
            <a:endParaRPr lang="en-US" altLang="en-US" sz="1200" b="1" i="1" dirty="0">
              <a:solidFill>
                <a:srgbClr val="3333CC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3200400"/>
            <a:ext cx="2978743" cy="5504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1400286"/>
            <a:ext cx="1217829" cy="27611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4857" y="5088401"/>
            <a:ext cx="2909258" cy="34925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5562" y="5835114"/>
            <a:ext cx="808229" cy="18468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2251851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9144000" cy="623888"/>
          </a:xfrm>
        </p:spPr>
        <p:txBody>
          <a:bodyPr/>
          <a:lstStyle/>
          <a:p>
            <a:r>
              <a:rPr lang="en-US" altLang="en-US" sz="3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Truncated hitting and commute times</a:t>
            </a:r>
            <a:br>
              <a:rPr lang="en-US" altLang="en-US" sz="3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endParaRPr lang="en-US" altLang="en-US" sz="32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457200" y="1600200"/>
            <a:ext cx="8229600" cy="4960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US" altLang="en-US" sz="24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433723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9144000" cy="623888"/>
          </a:xfrm>
        </p:spPr>
        <p:txBody>
          <a:bodyPr/>
          <a:lstStyle/>
          <a:p>
            <a:endParaRPr lang="en-US" altLang="en-US" sz="32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457200" y="1600200"/>
            <a:ext cx="8229600" cy="4960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US" altLang="en-US" sz="24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383893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0.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25.7218"/>
  <p:tag name="ORIGINALWIDTH" val="1221.597"/>
  <p:tag name="LATEXADDIN" val="\documentclass{article}&#10;\usepackage{amsmath}&#10;\usepackage{bm}&#10;\pagestyle{empty}&#10;\begin{document}&#10;&#10;\[&#10;\bm{v} = (1-\alpha) \bm{P}^\top \bm{v}  + \frac{\alpha}{n} \bm{1}&#10;\]&#10;&#10;&#10;\end{document}"/>
  <p:tag name="IGUANATEXSIZE" val="24"/>
  <p:tag name="IGUANATEXCURSOR" val="11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.2358"/>
  <p:tag name="ORIGINALWIDTH" val="499.4376"/>
  <p:tag name="LATEXADDIN" val="\documentclass{article}&#10;\usepackage{amsmath}&#10;\usepackage{bm}&#10;\pagestyle{empty}&#10;\begin{document}&#10;&#10;\[&#10;\bm{v} = \bm{P}^\top \bm{v}&#10;\]&#10;&#10;&#10;\end{document}"/>
  <p:tag name="IGUANATEXSIZE" val="24"/>
  <p:tag name="IGUANATEXCURSOR" val="12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3.2321"/>
  <p:tag name="ORIGINALWIDTH" val="1193.101"/>
  <p:tag name="LATEXADDIN" val="\documentclass{article}&#10;\usepackage{amsmath}&#10;\usepackage{bm}&#10;\pagestyle{empty}&#10;\begin{document}&#10;&#10;\[&#10;\bm{v} = (1-\alpha) \bm{P}^\top \bm{v}  + \alpha \bm{r}&#10;\]&#10;&#10;&#10;\end{document}"/>
  <p:tag name="IGUANATEXSIZE" val="24"/>
  <p:tag name="IGUANATEXCURSOR" val="14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5.74055"/>
  <p:tag name="ORIGINALWIDTH" val="331.4586"/>
  <p:tag name="LATEXADDIN" val="\documentclass{article}&#10;\usepackage{amsmath}&#10;\usepackage{bm}&#10;\pagestyle{empty}&#10;\begin{document}&#10;&#10;\[&#10;\bm{r} = \bm{e}_i&#10;\]&#10;&#10;&#10;\end{document}"/>
  <p:tag name="IGUANATEXSIZE" val="24"/>
  <p:tag name="IGUANATEXCURSOR" val="11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"/>
</p:tagLst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184</TotalTime>
  <Words>581</Words>
  <Application>Microsoft Office PowerPoint</Application>
  <PresentationFormat>On-screen Show (4:3)</PresentationFormat>
  <Paragraphs>76</Paragraphs>
  <Slides>7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Edge</vt:lpstr>
      <vt:lpstr>Random Walk based Proximity Measures in Directed Graphs</vt:lpstr>
      <vt:lpstr>Recommender systems</vt:lpstr>
      <vt:lpstr>Content-based search in databases{1,2}</vt:lpstr>
      <vt:lpstr>Random Walk based Proximity Measures in Directed Graphs</vt:lpstr>
      <vt:lpstr>Personalized pagerank </vt:lpstr>
      <vt:lpstr>Truncated hitting and commute times 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Fast Incremental Proximity Search in Large Graphs</dc:title>
  <dc:creator>Huan Li</dc:creator>
  <cp:lastModifiedBy>Huan Li</cp:lastModifiedBy>
  <cp:revision>223</cp:revision>
  <dcterms:created xsi:type="dcterms:W3CDTF">2006-08-16T00:00:00Z</dcterms:created>
  <dcterms:modified xsi:type="dcterms:W3CDTF">2017-03-19T06:53:12Z</dcterms:modified>
</cp:coreProperties>
</file>