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0.xml" ContentType="application/vnd.openxmlformats-officedocument.presentationml.notesSlide+xml"/>
  <Override PartName="/ppt/tags/tag77.xml" ContentType="application/vnd.openxmlformats-officedocument.presentationml.tags+xml"/>
  <Override PartName="/ppt/notesSlides/notesSlide2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6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90" r:id="rId14"/>
    <p:sldId id="291" r:id="rId15"/>
    <p:sldId id="272" r:id="rId16"/>
    <p:sldId id="289" r:id="rId17"/>
    <p:sldId id="292" r:id="rId18"/>
    <p:sldId id="29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 autoAdjust="0"/>
    <p:restoredTop sz="92593" autoAdjust="0"/>
  </p:normalViewPr>
  <p:slideViewPr>
    <p:cSldViewPr>
      <p:cViewPr varScale="1">
        <p:scale>
          <a:sx n="95" d="100"/>
          <a:sy n="95" d="100"/>
        </p:scale>
        <p:origin x="-648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31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7.emf"/><Relationship Id="rId17" Type="http://schemas.openxmlformats.org/officeDocument/2006/relationships/image" Target="../media/image30.png"/><Relationship Id="rId2" Type="http://schemas.openxmlformats.org/officeDocument/2006/relationships/tags" Target="../tags/tag2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3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6.emf"/><Relationship Id="rId19" Type="http://schemas.openxmlformats.org/officeDocument/2006/relationships/image" Target="../media/image32.png"/><Relationship Id="rId4" Type="http://schemas.openxmlformats.org/officeDocument/2006/relationships/tags" Target="../tags/tag29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3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emf"/><Relationship Id="rId4" Type="http://schemas.openxmlformats.org/officeDocument/2006/relationships/tags" Target="../tags/tag34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39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tags" Target="../tags/tag36.xml"/><Relationship Id="rId16" Type="http://schemas.openxmlformats.org/officeDocument/2006/relationships/image" Target="../media/image42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37.png"/><Relationship Id="rId5" Type="http://schemas.openxmlformats.org/officeDocument/2006/relationships/tags" Target="../tags/tag39.xml"/><Relationship Id="rId15" Type="http://schemas.openxmlformats.org/officeDocument/2006/relationships/image" Target="../media/image41.png"/><Relationship Id="rId10" Type="http://schemas.openxmlformats.org/officeDocument/2006/relationships/notesSlide" Target="../notesSlides/notesSlide12.xml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tags" Target="../tags/tag45.xml"/><Relationship Id="rId21" Type="http://schemas.openxmlformats.org/officeDocument/2006/relationships/image" Target="../media/image52.png"/><Relationship Id="rId7" Type="http://schemas.openxmlformats.org/officeDocument/2006/relationships/tags" Target="../tags/tag49.xml"/><Relationship Id="rId12" Type="http://schemas.openxmlformats.org/officeDocument/2006/relationships/notesSlide" Target="../notesSlides/notesSlide13.xml"/><Relationship Id="rId17" Type="http://schemas.openxmlformats.org/officeDocument/2006/relationships/image" Target="../media/image48.png"/><Relationship Id="rId2" Type="http://schemas.openxmlformats.org/officeDocument/2006/relationships/tags" Target="../tags/tag44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15" Type="http://schemas.openxmlformats.org/officeDocument/2006/relationships/image" Target="../media/image46.png"/><Relationship Id="rId10" Type="http://schemas.openxmlformats.org/officeDocument/2006/relationships/tags" Target="../tags/tag52.xml"/><Relationship Id="rId19" Type="http://schemas.openxmlformats.org/officeDocument/2006/relationships/image" Target="../media/image50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55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6.png"/><Relationship Id="rId5" Type="http://schemas.openxmlformats.org/officeDocument/2006/relationships/tags" Target="../tags/tag57.xml"/><Relationship Id="rId10" Type="http://schemas.openxmlformats.org/officeDocument/2006/relationships/image" Target="../media/image55.png"/><Relationship Id="rId4" Type="http://schemas.openxmlformats.org/officeDocument/2006/relationships/tags" Target="../tags/tag56.xml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tags" Target="../tags/tag62.xml"/><Relationship Id="rId10" Type="http://schemas.openxmlformats.org/officeDocument/2006/relationships/image" Target="../media/image58.png"/><Relationship Id="rId4" Type="http://schemas.openxmlformats.org/officeDocument/2006/relationships/tags" Target="../tags/tag61.xml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65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tags" Target="../tags/tag67.xml"/><Relationship Id="rId10" Type="http://schemas.openxmlformats.org/officeDocument/2006/relationships/image" Target="../media/image60.png"/><Relationship Id="rId4" Type="http://schemas.openxmlformats.org/officeDocument/2006/relationships/tags" Target="../tags/tag66.xml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59.png"/><Relationship Id="rId3" Type="http://schemas.openxmlformats.org/officeDocument/2006/relationships/tags" Target="../tags/tag7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0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58.png"/><Relationship Id="rId5" Type="http://schemas.openxmlformats.org/officeDocument/2006/relationships/tags" Target="../tags/tag72.xml"/><Relationship Id="rId10" Type="http://schemas.openxmlformats.org/officeDocument/2006/relationships/image" Target="../media/image57.png"/><Relationship Id="rId4" Type="http://schemas.openxmlformats.org/officeDocument/2006/relationships/tags" Target="../tags/tag71.xml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76.xml"/><Relationship Id="rId7" Type="http://schemas.openxmlformats.org/officeDocument/2006/relationships/image" Target="../media/image62.emf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61.e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80.xml"/><Relationship Id="rId7" Type="http://schemas.openxmlformats.org/officeDocument/2006/relationships/image" Target="../media/image65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8.png"/><Relationship Id="rId4" Type="http://schemas.openxmlformats.org/officeDocument/2006/relationships/tags" Target="../tags/tag81.xml"/><Relationship Id="rId9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tags" Target="../tags/tag84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4.png"/><Relationship Id="rId5" Type="http://schemas.openxmlformats.org/officeDocument/2006/relationships/tags" Target="../tags/tag86.xml"/><Relationship Id="rId10" Type="http://schemas.openxmlformats.org/officeDocument/2006/relationships/image" Target="../media/image73.png"/><Relationship Id="rId4" Type="http://schemas.openxmlformats.org/officeDocument/2006/relationships/tags" Target="../tags/tag85.xml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8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77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76.png"/><Relationship Id="rId5" Type="http://schemas.openxmlformats.org/officeDocument/2006/relationships/tags" Target="../tags/tag91.xml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tags" Target="../tags/tag90.xml"/><Relationship Id="rId9" Type="http://schemas.openxmlformats.org/officeDocument/2006/relationships/notesSlide" Target="../notesSlides/notesSlide26.xml"/><Relationship Id="rId1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96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4.png"/><Relationship Id="rId5" Type="http://schemas.openxmlformats.org/officeDocument/2006/relationships/tags" Target="../tags/tag98.xml"/><Relationship Id="rId10" Type="http://schemas.openxmlformats.org/officeDocument/2006/relationships/image" Target="../media/image83.png"/><Relationship Id="rId4" Type="http://schemas.openxmlformats.org/officeDocument/2006/relationships/tags" Target="../tags/tag97.xml"/><Relationship Id="rId9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1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975"/>
            <a:ext cx="8229600" cy="1139825"/>
          </a:xfrm>
        </p:spPr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4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6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7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787525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7925"/>
          </a:xfrm>
        </p:spPr>
        <p:txBody>
          <a:bodyPr/>
          <a:lstStyle/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entry (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i,j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of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row    of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baseline="30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removed</a:t>
            </a:r>
          </a:p>
          <a:p>
            <a:pPr lvl="1"/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</a:t>
            </a:r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removed</a:t>
            </a:r>
          </a:p>
          <a:p>
            <a:pPr lvl="1"/>
            <a:r>
              <a:rPr lang="en-US" altLang="zh-C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altLang="zh-CN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the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altLang="zh-CN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zh-CN" sz="2000" baseline="30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altLang="zh-CN" sz="20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rows and columns removed  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</a:t>
            </a:r>
            <a:r>
              <a:rPr lang="en-US" altLang="zh-CN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requires            matrix inversions</a:t>
            </a:r>
            <a:endParaRPr lang="en-US" altLang="zh-CN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time need to invert a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submatrix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lot of redundancy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relation between inverses of matrix and its </a:t>
            </a:r>
            <a:r>
              <a:rPr lang="en-US" altLang="zh-CN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submatrices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accelerate</a:t>
            </a: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</a:t>
            </a:r>
            <a:endParaRPr lang="zh-CN" altLang="en-US" sz="3200" dirty="0"/>
          </a:p>
        </p:txBody>
      </p:sp>
      <p:pic>
        <p:nvPicPr>
          <p:cNvPr id="45" name="图片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0" y="1787524"/>
            <a:ext cx="4751238" cy="303238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625725"/>
            <a:ext cx="466285" cy="25295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6725"/>
            <a:ext cx="480000" cy="25295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10" y="3375563"/>
            <a:ext cx="204190" cy="2407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44725"/>
            <a:ext cx="626286" cy="25142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149725"/>
            <a:ext cx="744228" cy="32731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48" y="4584096"/>
            <a:ext cx="938666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296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,  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57" y="3428997"/>
            <a:ext cx="5459810" cy="926476"/>
          </a:xfrm>
          <a:prstGeom prst="rect">
            <a:avLst/>
          </a:prstGeom>
        </p:spPr>
      </p:pic>
      <p:pic>
        <p:nvPicPr>
          <p:cNvPr id="28" name="Picture 27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599"/>
            <a:ext cx="4324572" cy="303238"/>
          </a:xfrm>
          <a:prstGeom prst="rect">
            <a:avLst/>
          </a:prstGeom>
        </p:spPr>
      </p:pic>
      <p:sp>
        <p:nvSpPr>
          <p:cNvPr id="15" name="Rectangular Callout 17"/>
          <p:cNvSpPr/>
          <p:nvPr/>
        </p:nvSpPr>
        <p:spPr>
          <a:xfrm>
            <a:off x="5562600" y="4191000"/>
            <a:ext cx="3429000" cy="843514"/>
          </a:xfrm>
          <a:prstGeom prst="wedgeRectCallout">
            <a:avLst>
              <a:gd name="adj1" fmla="val -50544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(i -&gt; j) requires   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48768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7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29" y="4648200"/>
            <a:ext cx="558171" cy="24548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2" y="2188515"/>
            <a:ext cx="3679238" cy="4022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20371"/>
            <a:ext cx="864000" cy="25142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720371"/>
            <a:ext cx="885334" cy="2514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31" y="2702105"/>
            <a:ext cx="3428569" cy="422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9" y="5625143"/>
            <a:ext cx="6549334" cy="470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4449524" cy="280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1612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pairs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134" y="4876800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5120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9281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one-pair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3"/>
            <a:ext cx="5496380" cy="286476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19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1971"/>
            <a:ext cx="2243048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083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is there a link between them?</a:t>
            </a:r>
          </a:p>
          <a:p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2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reaches a given threshold</a:t>
            </a:r>
          </a:p>
          <a:p>
            <a:endParaRPr lang="en-US" altLang="en-US" sz="22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28428"/>
            <a:ext cx="2613181" cy="2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2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what is the direction of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it?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and              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, pick the greater one</a:t>
            </a:r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5" y="1981200"/>
            <a:ext cx="1119695" cy="2765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1119695" cy="2765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57" y="5794286"/>
            <a:ext cx="2850743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990600" y="3962400"/>
            <a:ext cx="19127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宋体" charset="0"/>
              </a:rPr>
              <a:t>FastAllProxs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2800" dirty="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97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 smtClean="0">
                <a:solidFill>
                  <a:srgbClr val="FF3300"/>
                </a:solidFill>
                <a:ea typeface="宋体" charset="0"/>
              </a:rPr>
              <a:t>FastOneProx</a:t>
            </a:r>
            <a:endParaRPr lang="en-US" altLang="en-US" sz="2400" dirty="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 dirty="0" smtClean="0">
                <a:solidFill>
                  <a:srgbClr val="FF3300"/>
                </a:solidFill>
                <a:ea typeface="宋体" charset="0"/>
              </a:rPr>
              <a:t>faster</a:t>
            </a:r>
            <a:endParaRPr lang="en-US" altLang="en-US" sz="3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Lovász. Random walks on graphs: A survey. </a:t>
            </a:r>
            <a:r>
              <a:rPr lang="en-US" altLang="en-US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 smtClean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76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random 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returns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returns to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76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95800"/>
            <a:ext cx="1528381" cy="2514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58286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7822430" cy="1702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  <a:endParaRPr lang="en-US" altLang="zh-CN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personalization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</a:t>
            </a:r>
            <a:r>
              <a:rPr 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066057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1"/>
            <a:ext cx="7822431" cy="17237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5389563" y="3290887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Starts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i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Moves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to a neighbor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Continues</a:t>
            </a: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       </a:t>
            </a:r>
          </a:p>
          <a:p>
            <a:pPr lvl="1"/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</a:t>
            </a:r>
            <a:endParaRPr lang="en-US" altLang="en-US" sz="20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lvl="1"/>
            <a:r>
              <a:rPr lang="en-US" altLang="en-US" sz="28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7" y="4724400"/>
            <a:ext cx="2724572" cy="280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22648"/>
            <a:ext cx="2325333" cy="182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43400"/>
            <a:ext cx="1434819" cy="276572"/>
          </a:xfrm>
          <a:prstGeom prst="rect">
            <a:avLst/>
          </a:prstGeom>
        </p:spPr>
      </p:pic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6096000" y="1250952"/>
            <a:ext cx="1843088" cy="2001838"/>
            <a:chOff x="1512" y="2053"/>
            <a:chExt cx="1161" cy="1261"/>
          </a:xfrm>
        </p:grpSpPr>
        <p:sp>
          <p:nvSpPr>
            <p:cNvPr id="33" name="Oval 6 1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35" name="Oval 8 1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Oval 6 2"/>
          <p:cNvSpPr>
            <a:spLocks noChangeArrowheads="1"/>
          </p:cNvSpPr>
          <p:nvPr/>
        </p:nvSpPr>
        <p:spPr bwMode="auto">
          <a:xfrm>
            <a:off x="6553199" y="1233487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6477000" y="9144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sp>
        <p:nvSpPr>
          <p:cNvPr id="58" name="Oval 8 2"/>
          <p:cNvSpPr>
            <a:spLocks noChangeArrowheads="1"/>
          </p:cNvSpPr>
          <p:nvPr/>
        </p:nvSpPr>
        <p:spPr bwMode="auto">
          <a:xfrm>
            <a:off x="6880226" y="2860677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sp>
        <p:nvSpPr>
          <p:cNvPr id="59" name="Text Box 38 1"/>
          <p:cNvSpPr txBox="1">
            <a:spLocks noChangeArrowheads="1"/>
          </p:cNvSpPr>
          <p:nvPr/>
        </p:nvSpPr>
        <p:spPr bwMode="auto">
          <a:xfrm>
            <a:off x="6858000" y="3276600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t=2</a:t>
            </a:r>
          </a:p>
        </p:txBody>
      </p:sp>
      <p:sp>
        <p:nvSpPr>
          <p:cNvPr id="60" name="Text Box 38 2"/>
          <p:cNvSpPr txBox="1">
            <a:spLocks noChangeArrowheads="1"/>
          </p:cNvSpPr>
          <p:nvPr/>
        </p:nvSpPr>
        <p:spPr bwMode="auto">
          <a:xfrm>
            <a:off x="7772400" y="1385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t=0</a:t>
            </a:r>
            <a:endParaRPr lang="en-US" altLang="en-US" b="1" dirty="0"/>
          </a:p>
        </p:txBody>
      </p:sp>
      <p:sp>
        <p:nvSpPr>
          <p:cNvPr id="61" name="右箭头 60"/>
          <p:cNvSpPr/>
          <p:nvPr/>
        </p:nvSpPr>
        <p:spPr>
          <a:xfrm rot="12539993">
            <a:off x="7004242" y="1448012"/>
            <a:ext cx="613965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右箭头 61"/>
          <p:cNvSpPr/>
          <p:nvPr/>
        </p:nvSpPr>
        <p:spPr>
          <a:xfrm rot="4512805">
            <a:off x="6563725" y="2074398"/>
            <a:ext cx="1005967" cy="166178"/>
          </a:xfrm>
          <a:prstGeom prst="rightArrow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3850668" cy="280382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62599"/>
            <a:ext cx="2006857" cy="252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99363" y="2643983"/>
            <a:ext cx="1392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Open Sans"/>
              </a:rPr>
              <a:t>Walk</a:t>
            </a:r>
          </a:p>
          <a:p>
            <a:pPr algn="ctr"/>
            <a:r>
              <a:rPr lang="en-US" altLang="zh-CN" sz="2000" dirty="0" smtClean="0">
                <a:latin typeface="Open Sans"/>
              </a:rPr>
              <a:t>1 -&gt; 2 -&gt; 4</a:t>
            </a:r>
            <a:endParaRPr lang="zh-CN" altLang="en-US" sz="20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773944" cy="55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184686"/>
            <a:ext cx="2704458" cy="301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72" y="5835114"/>
            <a:ext cx="826515" cy="1846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72" y="1466114"/>
            <a:ext cx="1089828" cy="210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14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714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 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chemeClr val="tx2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77371"/>
            <a:ext cx="120685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539428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137.608"/>
  <p:tag name="LATEXADDIN" val="\documentclass{article}&#10;\usepackage{amsmath}&#10;\usepackage{bm}&#10;\pagestyle{empty}&#10;\begin{document}&#10;&#10;\[&#10;\bm{v} = (1-\alpha) \bm{v} \bm{P}  + \frac{\alpha}{n} \bm{1}&#10;\]&#10;&#10;&#10;\end{document}"/>
  <p:tag name="IGUANATEXSIZE" val="24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9.111"/>
  <p:tag name="LATEXADDIN" val="\documentclass{article}&#10;\usepackage{amsmath}&#10;\usepackage{bm}&#10;\pagestyle{empty}&#10;\begin{document}&#10;&#10;\[&#10;\bm{v} = (1-\alpha) \bm{v} \bm{P}  + \alpha \bm{r}&#10;\]&#10;&#10;&#10;\end{document}"/>
  <p:tag name="IGUANATEXSIZE" val="24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8.9576"/>
  <p:tag name="LATEXADDIN" val="\documentclass{article}&#10;\usepackage{amsmath}&#10;\usepackage{bm}&#10;\pagestyle{empty}&#10;\begin{document}&#10;&#10;\[&#10;\bm{r} = \bm{e_i}&#10;\]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446.9441"/>
  <p:tag name="LATEXADDIN" val="\documentclass{article}&#10;\usepackage{amsmath}&#10;\usepackage{bm}&#10;\pagestyle{empty}&#10;\begin{document}&#10;&#10;$\bm{\pi} = \bm{\pi} \bm{P}$&#10;&#10;&#10;\end{document}"/>
  <p:tag name="IGUANATEXSIZE" val="24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33.971"/>
  <p:tag name="LATEXADDIN" val="\documentclass{article}&#10;\usepackage{amsmath}&#10;\pagestyle{empty}&#10;\begin{document}&#10;&#10;$\mathrm{ep}(A \rightarrow B) = \Pr \Big[ \quad\quad\, \mathrm{comes\ before} \quad\quad \Big]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81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338.208"/>
  <p:tag name="LATEXADDIN" val="\documentclass{article}&#10;\usepackage{amsmath}&#10;\usepackage{bm}&#10;\pagestyle{empty}&#10;\begin{document}&#10;&#10;$\mathrm{ep}(i\rightarrow j) = \bm{u(i)}^\top (\bm{I} - c\hat{\bm{P}})^{-1} \bm{v(j)} + p(i,j)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29.4713"/>
  <p:tag name="LATEXADDIN" val="\documentclass{article}&#10;\usepackage{amsmath}&#10;\pagestyle{empty}&#10;\usepackage{bm}&#10;\begin{document}&#10;&#10;$\bm{u(i)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36.2205"/>
  <p:tag name="LATEXADDIN" val="\documentclass{article}&#10;\usepackage{amsmath}&#10;\pagestyle{empty}&#10;\usepackage{bm}&#10;\begin{document}&#10;&#10;$\bm{v(j)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100.4874"/>
  <p:tag name="LATEXADDIN" val="&#10;\documentclass{article}&#10;\usepackage{amsmath}&#10;\usepackage{bm}&#10;\pagestyle{empty}&#10;\begin{document}&#10;&#10;$\hat{\bm{P}}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0.832"/>
  <p:tag name="LATEXADDIN" val="\documentclass{article}&#10;\usepackage{amsmath}&#10;\usepackage{amssymb}&#10;\pagestyle{empty}&#10;\begin{document}&#10;&#10;$p(i,j) \triangleq \Pr[i\ \mathrm{moves\ to}\ j]$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8.2115"/>
  <p:tag name="LATEXADDIN" val="\documentclass{article}&#10;\usepackage{amsmath}&#10;\pagestyle{empty}&#10;\begin{document}&#10;&#10;$p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24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61.9423"/>
  <p:tag name="LATEXADDIN" val="\documentclass{article}&#10;\usepackage{amsmath}&#10;\pagestyle{empty}&#10;\usepackage{bm}&#10;\begin{document}&#10;&#10;$(\bm{I} - c\bm{P})$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5.943"/>
  <p:tag name="ORIGINALWIDTH" val="2686.914"/>
  <p:tag name="LATEXADDIN" val="\documentclass{article}&#10;\usepackage{amsmath}&#10;\usepackage{bm}&#10;\pagestyle{empty}&#10;\begin{document}&#10;&#10;$\bm{P} = \begin{pmatrix}&#10;\hat{\bm{P}} &amp; \bm{c(i)} &amp; \bm{c(j)} \\&#10;\bm{r(i)}^\top &amp; 0 &amp; p(i,j) \\&#10;\bm{r(j)}^\top &amp; p(j,i) &amp; 0&#10;\end{pmatrix},\ &#10;\bm{v} = \begin{pmatrix} \hat{\bm{v}} &amp; 0 &amp; 1 \end{pmatrix}^\top&#10;$&#10;&#10;&#10;\end{document}"/>
  <p:tag name="IGUANATEXSIZE" val="20"/>
  <p:tag name="IGUANATEXCURSOR" val="2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128.234"/>
  <p:tag name="LATEXADDIN" val="\documentclass{article}&#10;\usepackage{amsmath}&#10;\usepackage{bm}&#10;\pagestyle{empty}&#10;\begin{document}&#10;&#10;&#10;$\hat{\bm{v}} = \hat{\bm{P}} \hat{\bm{v}} + \bm{c(j)} \ \Rightarrow\ \hat{\bm{v}} = (\bm{I} - \hat{\bm{P}})^{-1} \bm{c(j)}$&#10;&#10;\end{document}"/>
  <p:tag name="IGUANATEXSIZE" val="20"/>
  <p:tag name="IGUANATEXCURSOR" val="2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1646.044"/>
  <p:tag name="LATEXADDIN" val="\documentclass{article}&#10;\usepackage{amsmath}&#10;\usepackage{amssymb}&#10;\usepackage{bm}&#10;\pagestyle{empty}&#10;\begin{document}&#10;&#10;$\bm{v} \triangleq \begin{pmatrix} v(1)&amp; v(2)&amp; \cdots&amp; v(n)\end{pmatrix}^\top$&#10;&#10;&#10;\end{document}"/>
  <p:tag name="IGUANATEXSIZE" val="22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25.1968"/>
  <p:tag name="LATEXADDIN" val="\documentclass{article}&#10;\usepackage{amsmath}&#10;\pagestyle{empty}&#10;\begin{document}&#10;$v(i) = 0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35.6955"/>
  <p:tag name="LATEXADDIN" val="\documentclass{article}&#10;\usepackage{amsmath}&#10;\pagestyle{empty}&#10;\begin{document}&#10;$v(j) = 1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1144.357"/>
  <p:tag name="LATEXADDIN" val="\documentclass{article}&#10;\usepackage{amsmath}&#10;\usepackage{bm}&#10;\pagestyle{empty}&#10;\usepackage{setspace}&#10;\begin{document}&#10;\begin{spacing}{1.5}&#10;&#10;\[&#10;\bm{P} = \begin{pmatrix}&#10;0 &amp; \frac{1}{3} &amp; \frac{1}{3} &amp; \frac{1}{3} \\&#10;\frac{1}{3} &amp; 0 &amp; \frac{1}{3} &amp; \frac{1}{3} \\&#10;\frac{1}{3} &amp; \frac{1}{3} &amp; 0 &amp; \frac{1}{3} \\&#10;\frac{1}{3} &amp; \frac{1}{3} &amp; \frac{1}{3} &amp; 0&#10;\end{pmatrix}&#10;\]&#10;&#10;\end{spacing}&#10;\end{document}"/>
  <p:tag name="IGUANATEXSIZE" val="20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687.289"/>
  <p:tag name="LATEXADDIN" val="\documentclass{article}&#10;\usepackage{amsmath}&#10;\pagestyle{empty}&#10;\begin{document}&#10;&#10;$\forall k\neq i, j$, $v(k) = \sum\limits_l p(k,l) \cdot v(l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3223.097"/>
  <p:tag name="LATEXADDIN" val="\documentclass{article}&#10;\usepackage{amsmath}&#10;\usepackage{bm}&#10;\pagestyle{empty}&#10;\begin{document}&#10;&#10;$\mathrm{ep}(i\rightarrow j) = \sum\limits_k p(i,k) \cdot v(k) = \bm{r(i)}^\top (\bm{I} - \hat{\bm{P}})^{-1} \bm{c(j)} + p(i,j)$&#10;&#10;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189.726"/>
  <p:tag name="LATEXADDIN" val="\documentclass{article}&#10;\usepackage{amsmath}&#10;\usepackage{amssymb}&#10;\pagestyle{empty}&#10;\begin{document}&#10;&#10;$v(k) \triangleq $ Pr[starting at $k$, visits $j$ before $i$]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41.9197"/>
  <p:tag name="LATEXADDIN" val="\documentclass{article}&#10;\usepackage{amsmath}&#10;\usepackage{bm}&#10;\pagestyle{empty}&#10;\begin{document}&#10;&#10;&#10;$\bm{P} = \left[p(i,j)\right]$&#10;&#10;\end{document}"/>
  <p:tag name="IGUANATEXSIZE" val="22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895.013"/>
  <p:tag name="LATEXADDIN" val="\documentclass{article}&#10;\usepackage{amsmath}&#10;\usepackage{bm}&#10;\usepackage{amssymb}&#10;\pagestyle{empty}&#10;\begin{document}&#10;&#10;$\bm{p(t)} \triangleq \mathrm{probability\ vector\ at\ time}\ t$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704.912"/>
  <p:tag name="LATEXADDIN" val="\documentclass{article}&#10;\usepackage{amsmath}&#10;\pagestyle{empty}&#10;\usepackage{bm}&#10;\begin{document}&#10;&#10;\begin{align*}&#10;\bm{Q}\bm{e_i} &amp;= (\bm{I} - c\bm{P})^{-1} \bm{e_i} = \bm{e_i} + c\bm{P} \bm{e_i} + (c\bm{P})^2 \bm{e_i} + \cdots&#10;\end{align*}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3.862"/>
  <p:tag name="LATEXADDIN" val="\documentclass{article}&#10;\usepackage{amsmath}&#10;\pagestyle{empty}&#10;\usepackage{bm}&#10;\begin{document}&#10;&#10;(as $ \rho(c\bm{P}) &lt; 1 $ holds)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2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&#10;$\mathrm{ep}(i\rightarrow j)$&#10;&#10;\end{document}"/>
  <p:tag name="IGUANATEXSIZE" val="22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87.6265"/>
  <p:tag name="LATEXADDIN" val="\documentclass{article}&#10;\usepackage{amsmath}&#10;\pagestyle{empty}&#10;\usepackage{bm}&#10;\begin{document}&#10;&#10;&#10;$\bm{p(t+1)} = \bm{p(t)} \bm{P}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\rightarrow i)$&#10;&#10;&#10;\end{document}"/>
  <p:tag name="IGUANATEXSIZE" val="22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4"/>
  <p:tag name="IGUANATEXCURSOR" val="231"/>
  <p:tag name="TRANSPARENCY" val="True"/>
  <p:tag name="FILENAME" val=""/>
  <p:tag name="LATEXENGINEID" val="0"/>
  <p:tag name="TEMPFOLDER" val="c:\temp\"/>
  <p:tag name="LATEXFORMHEIGHT" val="312"/>
  <p:tag name="LATEXFORMWIDTH" val="380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505.062"/>
  <p:tag name="LATEXADDIN" val="\documentclass{article}&#10;\usepackage{amsmath}&#10;\usepackage{amssymb}&#10;\pagestyle{empty}&#10;\begin{document}&#10;&#10;$p \triangleq \Pr\left[X = Y\right] = \mathrm{ep}(i\rightarrow j)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735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is precisely $\mathrm{ep}(i\rightarrow j)$, satisfies&#10;\[&#10;\mathrm{ep}(i\rightarrow j) = \frac{1}{c(i,j)} \cdot \frac{1}{\pi_i},&#10;\]&#10;where $c(i,j)$ is the commute time between $i$ and $j$.&#10;\end{mythm*}&#10;&#10;&#10;\end{document}"/>
  <p:tag name="IGUANATEXSIZE" val="20"/>
  <p:tag name="IGUANATEXCURSOR" val="4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4479</TotalTime>
  <Words>2094</Words>
  <Application>Microsoft Office PowerPoint</Application>
  <PresentationFormat>全屏显示(4:3)</PresentationFormat>
  <Paragraphs>358</Paragraphs>
  <Slides>29</Slides>
  <Notes>27</Notes>
  <HiddenSlides>6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Solving ep(i -&gt; j)</vt:lpstr>
      <vt:lpstr>Fast all-pair proximities</vt:lpstr>
      <vt:lpstr>Fast one-pair proximity</vt:lpstr>
      <vt:lpstr>Fast one-pair proximity</vt:lpstr>
      <vt:lpstr>Fast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1143</cp:revision>
  <cp:lastPrinted>2017-03-22T19:45:58Z</cp:lastPrinted>
  <dcterms:created xsi:type="dcterms:W3CDTF">2006-08-16T00:00:00Z</dcterms:created>
  <dcterms:modified xsi:type="dcterms:W3CDTF">2017-03-23T18:52:30Z</dcterms:modified>
</cp:coreProperties>
</file>