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0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1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2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3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7.xml" ContentType="application/vnd.openxmlformats-officedocument.presentationml.notesSlide+xml"/>
  <Override PartName="/ppt/tags/tag55.xml" ContentType="application/vnd.openxmlformats-officedocument.presentationml.tags+xml"/>
  <Override PartName="/ppt/notesSlides/notesSlide18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22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23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39" autoAdjust="0"/>
    <p:restoredTop sz="96271" autoAdjust="0"/>
  </p:normalViewPr>
  <p:slideViewPr>
    <p:cSldViewPr>
      <p:cViewPr varScale="1">
        <p:scale>
          <a:sx n="126" d="100"/>
          <a:sy n="126" d="100"/>
        </p:scale>
        <p:origin x="84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1ED60-613F-4894-A100-A48BBD071A74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D2394-63EA-43CE-858C-44D79775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9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F7EA8D-F686-479B-B800-F38C73CA2067}" type="slidenum">
              <a:rPr lang="en-US" altLang="en-US">
                <a:solidFill>
                  <a:prstClr val="black"/>
                </a:solidFill>
              </a:rPr>
              <a:pPr/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Hi I am going to talk about finding nearest neighbors in large graphs very very quickly. This is joint work with …</a:t>
            </a:r>
          </a:p>
        </p:txBody>
      </p:sp>
    </p:spTree>
    <p:extLst>
      <p:ext uri="{BB962C8B-B14F-4D97-AF65-F5344CB8AC3E}">
        <p14:creationId xmlns:p14="http://schemas.microsoft.com/office/powerpoint/2010/main" val="1415263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FBF71-3A52-F047-BFEF-AD48E4DD820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366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456098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86231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494956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811685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BC0A31-96DE-0D49-A201-547659488F0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We want to </a:t>
            </a:r>
            <a:r>
              <a:rPr lang="en-US" altLang="en-US"/>
              <a:t>check </a:t>
            </a:r>
            <a:r>
              <a:rPr lang="en-US" altLang="zh-CN"/>
              <a:t>both </a:t>
            </a:r>
            <a:r>
              <a:rPr lang="en-US" altLang="en-US"/>
              <a:t>the effectiveness and efficiency of our </a:t>
            </a:r>
            <a:r>
              <a:rPr lang="en-US" altLang="zh-CN"/>
              <a:t>DAP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31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31F06E-0603-6E44-BE68-642247D6C20F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Now we will show some experimental results to</a:t>
            </a:r>
            <a:endParaRPr lang="en-US" altLang="zh-CN"/>
          </a:p>
          <a:p>
            <a:r>
              <a:rPr lang="en-US" altLang="zh-CN"/>
              <a:t>We use five datasets and all of them are directed, such as web-link graph, who-trust-whom, who-emails-to whom and so on.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57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47F79-4649-3248-99BE-12A3823CB10D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366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79C09-63C1-814A-8E49-872868C68D00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55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A597D7-A22C-9240-9E79-1FF857601E64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602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807089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460CB1-3707-6947-9355-7D1210D4736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6360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A7DCA8-023E-DE4A-9C3A-9C0491C6A793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Similar observation for computing one single proximity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718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11D02-0C3D-4B98-9629-BA8B130EE5B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Another example is content based search in databases. We can represent the </a:t>
            </a:r>
            <a:r>
              <a:rPr lang="en-US" altLang="en-US" dirty="0" err="1"/>
              <a:t>citeseer</a:t>
            </a:r>
            <a:r>
              <a:rPr lang="en-US" altLang="en-US" dirty="0"/>
              <a:t> dataset by a graph of paper and word-nodes. Papers are connected via citation. Words are connected to the paper if they appeared in the title of the paper. Now we want to ask….</a:t>
            </a:r>
          </a:p>
        </p:txBody>
      </p:sp>
    </p:spTree>
    <p:extLst>
      <p:ext uri="{BB962C8B-B14F-4D97-AF65-F5344CB8AC3E}">
        <p14:creationId xmlns:p14="http://schemas.microsoft.com/office/powerpoint/2010/main" val="1249772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390637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590903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346807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323307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E4EFB-3F7A-454E-B615-EAFFD674438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4445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056078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69B81F6-0396-446E-9D46-EAD02BE1B2BA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434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85395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92837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00733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2007-8-13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KDD 2007, San Jose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4C6DB8-8553-8440-A9B8-33585511E5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37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51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790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9124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19311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6008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75914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0354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0006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31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80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.bin"/><Relationship Id="rId12" Type="http://schemas.openxmlformats.org/officeDocument/2006/relationships/image" Target="../media/image22.emf"/><Relationship Id="rId13" Type="http://schemas.openxmlformats.org/officeDocument/2006/relationships/oleObject" Target="../embeddings/oleObject4.bin"/><Relationship Id="rId14" Type="http://schemas.openxmlformats.org/officeDocument/2006/relationships/image" Target="../media/image23.emf"/><Relationship Id="rId15" Type="http://schemas.openxmlformats.org/officeDocument/2006/relationships/oleObject" Target="../embeddings/oleObject5.bin"/><Relationship Id="rId16" Type="http://schemas.openxmlformats.org/officeDocument/2006/relationships/image" Target="../media/image24.emf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png"/><Relationship Id="rId1" Type="http://schemas.openxmlformats.org/officeDocument/2006/relationships/vmlDrawing" Target="../drawings/vmlDrawing2.vml"/><Relationship Id="rId2" Type="http://schemas.openxmlformats.org/officeDocument/2006/relationships/tags" Target="../tags/tag22.xml"/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tags" Target="../tags/tag26.xml"/><Relationship Id="rId7" Type="http://schemas.openxmlformats.org/officeDocument/2006/relationships/slideLayout" Target="../slideLayouts/slideLayout12.xml"/><Relationship Id="rId8" Type="http://schemas.openxmlformats.org/officeDocument/2006/relationships/notesSlide" Target="../notesSlides/notesSlide10.xml"/><Relationship Id="rId9" Type="http://schemas.openxmlformats.org/officeDocument/2006/relationships/oleObject" Target="../embeddings/oleObject2.bin"/><Relationship Id="rId10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" Type="http://schemas.openxmlformats.org/officeDocument/2006/relationships/vmlDrawing" Target="../drawings/vmlDrawing3.vml"/><Relationship Id="rId2" Type="http://schemas.openxmlformats.org/officeDocument/2006/relationships/tags" Target="../tags/tag27.xml"/><Relationship Id="rId3" Type="http://schemas.openxmlformats.org/officeDocument/2006/relationships/tags" Target="../tags/tag28.xml"/><Relationship Id="rId4" Type="http://schemas.openxmlformats.org/officeDocument/2006/relationships/tags" Target="../tags/tag29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1.xml"/><Relationship Id="rId7" Type="http://schemas.openxmlformats.org/officeDocument/2006/relationships/oleObject" Target="../embeddings/oleObject6.bin"/><Relationship Id="rId8" Type="http://schemas.openxmlformats.org/officeDocument/2006/relationships/image" Target="../media/image28.emf"/><Relationship Id="rId9" Type="http://schemas.openxmlformats.org/officeDocument/2006/relationships/oleObject" Target="../embeddings/oleObject7.bin"/><Relationship Id="rId10" Type="http://schemas.openxmlformats.org/officeDocument/2006/relationships/image" Target="../media/image29.emf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20" Type="http://schemas.openxmlformats.org/officeDocument/2006/relationships/image" Target="../media/image37.png"/><Relationship Id="rId21" Type="http://schemas.openxmlformats.org/officeDocument/2006/relationships/image" Target="../media/image38.png"/><Relationship Id="rId22" Type="http://schemas.openxmlformats.org/officeDocument/2006/relationships/image" Target="../media/image39.png"/><Relationship Id="rId23" Type="http://schemas.openxmlformats.org/officeDocument/2006/relationships/image" Target="../media/image40.png"/><Relationship Id="rId24" Type="http://schemas.openxmlformats.org/officeDocument/2006/relationships/image" Target="../media/image41.png"/><Relationship Id="rId25" Type="http://schemas.openxmlformats.org/officeDocument/2006/relationships/image" Target="../media/image42.png"/><Relationship Id="rId10" Type="http://schemas.openxmlformats.org/officeDocument/2006/relationships/tags" Target="../tags/tag39.xml"/><Relationship Id="rId11" Type="http://schemas.openxmlformats.org/officeDocument/2006/relationships/tags" Target="../tags/tag40.xml"/><Relationship Id="rId12" Type="http://schemas.openxmlformats.org/officeDocument/2006/relationships/tags" Target="../tags/tag41.xml"/><Relationship Id="rId13" Type="http://schemas.openxmlformats.org/officeDocument/2006/relationships/slideLayout" Target="../slideLayouts/slideLayout2.xml"/><Relationship Id="rId14" Type="http://schemas.openxmlformats.org/officeDocument/2006/relationships/notesSlide" Target="../notesSlides/notesSlide12.xml"/><Relationship Id="rId15" Type="http://schemas.openxmlformats.org/officeDocument/2006/relationships/image" Target="../media/image32.png"/><Relationship Id="rId16" Type="http://schemas.openxmlformats.org/officeDocument/2006/relationships/image" Target="../media/image33.png"/><Relationship Id="rId17" Type="http://schemas.openxmlformats.org/officeDocument/2006/relationships/image" Target="../media/image34.png"/><Relationship Id="rId18" Type="http://schemas.openxmlformats.org/officeDocument/2006/relationships/image" Target="../media/image35.png"/><Relationship Id="rId19" Type="http://schemas.openxmlformats.org/officeDocument/2006/relationships/image" Target="../media/image36.png"/><Relationship Id="rId1" Type="http://schemas.openxmlformats.org/officeDocument/2006/relationships/tags" Target="../tags/tag30.xml"/><Relationship Id="rId2" Type="http://schemas.openxmlformats.org/officeDocument/2006/relationships/tags" Target="../tags/tag31.xml"/><Relationship Id="rId3" Type="http://schemas.openxmlformats.org/officeDocument/2006/relationships/tags" Target="../tags/tag32.xml"/><Relationship Id="rId4" Type="http://schemas.openxmlformats.org/officeDocument/2006/relationships/tags" Target="../tags/tag33.xml"/><Relationship Id="rId5" Type="http://schemas.openxmlformats.org/officeDocument/2006/relationships/tags" Target="../tags/tag34.xml"/><Relationship Id="rId6" Type="http://schemas.openxmlformats.org/officeDocument/2006/relationships/tags" Target="../tags/tag35.xml"/><Relationship Id="rId7" Type="http://schemas.openxmlformats.org/officeDocument/2006/relationships/tags" Target="../tags/tag36.xml"/><Relationship Id="rId8" Type="http://schemas.openxmlformats.org/officeDocument/2006/relationships/tags" Target="../tags/tag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3.xml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" Type="http://schemas.openxmlformats.org/officeDocument/2006/relationships/tags" Target="../tags/tag42.xml"/><Relationship Id="rId2" Type="http://schemas.openxmlformats.org/officeDocument/2006/relationships/tags" Target="../tags/tag4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4.xml"/><Relationship Id="rId8" Type="http://schemas.openxmlformats.org/officeDocument/2006/relationships/image" Target="../media/image43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" Type="http://schemas.openxmlformats.org/officeDocument/2006/relationships/tags" Target="../tags/tag47.xml"/><Relationship Id="rId2" Type="http://schemas.openxmlformats.org/officeDocument/2006/relationships/tags" Target="../tags/tag4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7.xml"/><Relationship Id="rId6" Type="http://schemas.openxmlformats.org/officeDocument/2006/relationships/image" Target="../media/image50.emf"/><Relationship Id="rId7" Type="http://schemas.openxmlformats.org/officeDocument/2006/relationships/image" Target="../media/image51.emf"/><Relationship Id="rId8" Type="http://schemas.openxmlformats.org/officeDocument/2006/relationships/image" Target="../media/image52.png"/><Relationship Id="rId1" Type="http://schemas.openxmlformats.org/officeDocument/2006/relationships/tags" Target="../tags/tag52.xml"/><Relationship Id="rId2" Type="http://schemas.openxmlformats.org/officeDocument/2006/relationships/tags" Target="../tags/tag5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image" Target="../media/image52.png"/><Relationship Id="rId1" Type="http://schemas.openxmlformats.org/officeDocument/2006/relationships/tags" Target="../tags/tag55.x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4" Type="http://schemas.openxmlformats.org/officeDocument/2006/relationships/tags" Target="../tags/tag59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9.xml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" Type="http://schemas.openxmlformats.org/officeDocument/2006/relationships/tags" Target="../tags/tag56.xml"/><Relationship Id="rId2" Type="http://schemas.openxmlformats.org/officeDocument/2006/relationships/tags" Target="../tags/tag5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.jpeg"/><Relationship Id="rId5" Type="http://schemas.openxmlformats.org/officeDocument/2006/relationships/image" Target="../media/image2.jpeg"/><Relationship Id="rId6" Type="http://schemas.openxmlformats.org/officeDocument/2006/relationships/image" Target="../media/image3.jpeg"/><Relationship Id="rId7" Type="http://schemas.openxmlformats.org/officeDocument/2006/relationships/image" Target="../media/image4.jpe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4" Type="http://schemas.openxmlformats.org/officeDocument/2006/relationships/tags" Target="../tags/tag63.xml"/><Relationship Id="rId5" Type="http://schemas.openxmlformats.org/officeDocument/2006/relationships/tags" Target="../tags/tag64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22.xml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0" Type="http://schemas.openxmlformats.org/officeDocument/2006/relationships/image" Target="../media/image61.png"/><Relationship Id="rId11" Type="http://schemas.openxmlformats.org/officeDocument/2006/relationships/image" Target="../media/image62.png"/><Relationship Id="rId1" Type="http://schemas.openxmlformats.org/officeDocument/2006/relationships/tags" Target="../tags/tag60.xml"/><Relationship Id="rId2" Type="http://schemas.openxmlformats.org/officeDocument/2006/relationships/tags" Target="../tags/tag61.xml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4.png"/><Relationship Id="rId12" Type="http://schemas.openxmlformats.org/officeDocument/2006/relationships/image" Target="../media/image65.png"/><Relationship Id="rId13" Type="http://schemas.openxmlformats.org/officeDocument/2006/relationships/image" Target="../media/image66.png"/><Relationship Id="rId14" Type="http://schemas.openxmlformats.org/officeDocument/2006/relationships/image" Target="../media/image67.png"/><Relationship Id="rId15" Type="http://schemas.openxmlformats.org/officeDocument/2006/relationships/image" Target="../media/image68.png"/><Relationship Id="rId1" Type="http://schemas.openxmlformats.org/officeDocument/2006/relationships/tags" Target="../tags/tag65.xml"/><Relationship Id="rId2" Type="http://schemas.openxmlformats.org/officeDocument/2006/relationships/tags" Target="../tags/tag66.xml"/><Relationship Id="rId3" Type="http://schemas.openxmlformats.org/officeDocument/2006/relationships/tags" Target="../tags/tag67.xml"/><Relationship Id="rId4" Type="http://schemas.openxmlformats.org/officeDocument/2006/relationships/tags" Target="../tags/tag68.xml"/><Relationship Id="rId5" Type="http://schemas.openxmlformats.org/officeDocument/2006/relationships/tags" Target="../tags/tag69.xml"/><Relationship Id="rId6" Type="http://schemas.openxmlformats.org/officeDocument/2006/relationships/tags" Target="../tags/tag70.xml"/><Relationship Id="rId7" Type="http://schemas.openxmlformats.org/officeDocument/2006/relationships/tags" Target="../tags/tag71.xml"/><Relationship Id="rId8" Type="http://schemas.openxmlformats.org/officeDocument/2006/relationships/slideLayout" Target="../slideLayouts/slideLayout2.xml"/><Relationship Id="rId9" Type="http://schemas.openxmlformats.org/officeDocument/2006/relationships/notesSlide" Target="../notesSlides/notesSlide23.xml"/><Relationship Id="rId10" Type="http://schemas.openxmlformats.org/officeDocument/2006/relationships/image" Target="../media/image6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4" Type="http://schemas.openxmlformats.org/officeDocument/2006/relationships/tags" Target="../tags/tag75.xml"/><Relationship Id="rId5" Type="http://schemas.openxmlformats.org/officeDocument/2006/relationships/tags" Target="../tags/tag76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24.xml"/><Relationship Id="rId8" Type="http://schemas.openxmlformats.org/officeDocument/2006/relationships/image" Target="../media/image63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Relationship Id="rId11" Type="http://schemas.openxmlformats.org/officeDocument/2006/relationships/image" Target="../media/image71.png"/><Relationship Id="rId1" Type="http://schemas.openxmlformats.org/officeDocument/2006/relationships/tags" Target="../tags/tag72.xml"/><Relationship Id="rId2" Type="http://schemas.openxmlformats.org/officeDocument/2006/relationships/tags" Target="../tags/tag7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tags" Target="../tags/tag7.xml"/><Relationship Id="rId5" Type="http://schemas.openxmlformats.org/officeDocument/2006/relationships/tags" Target="../tags/tag8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5.xml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Relationship Id="rId11" Type="http://schemas.openxmlformats.org/officeDocument/2006/relationships/image" Target="../media/image8.png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" Type="http://schemas.openxmlformats.org/officeDocument/2006/relationships/tags" Target="../tags/tag9.xml"/><Relationship Id="rId2" Type="http://schemas.openxmlformats.org/officeDocument/2006/relationships/tags" Target="../tags/tag10.xml"/><Relationship Id="rId3" Type="http://schemas.openxmlformats.org/officeDocument/2006/relationships/tags" Target="../tags/tag11.xml"/><Relationship Id="rId4" Type="http://schemas.openxmlformats.org/officeDocument/2006/relationships/tags" Target="../tags/tag12.xml"/><Relationship Id="rId5" Type="http://schemas.openxmlformats.org/officeDocument/2006/relationships/tags" Target="../tags/tag13.xml"/><Relationship Id="rId6" Type="http://schemas.openxmlformats.org/officeDocument/2006/relationships/tags" Target="../tags/tag14.xml"/><Relationship Id="rId7" Type="http://schemas.openxmlformats.org/officeDocument/2006/relationships/tags" Target="../tags/tag15.xml"/><Relationship Id="rId8" Type="http://schemas.openxmlformats.org/officeDocument/2006/relationships/slideLayout" Target="../slideLayouts/slideLayout2.xml"/><Relationship Id="rId9" Type="http://schemas.openxmlformats.org/officeDocument/2006/relationships/notesSlide" Target="../notesSlides/notesSlide6.xml"/><Relationship Id="rId10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8.xml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9.xml"/><Relationship Id="rId6" Type="http://schemas.openxmlformats.org/officeDocument/2006/relationships/oleObject" Target="../embeddings/oleObject1.bin"/><Relationship Id="rId7" Type="http://schemas.openxmlformats.org/officeDocument/2006/relationships/image" Target="../media/image19.emf"/><Relationship Id="rId8" Type="http://schemas.openxmlformats.org/officeDocument/2006/relationships/image" Target="../media/image20.png"/><Relationship Id="rId1" Type="http://schemas.openxmlformats.org/officeDocument/2006/relationships/vmlDrawing" Target="../drawings/vmlDrawing1.vml"/><Relationship Id="rId2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48EBCAC-9DD6-4B20-85AF-93B32A5DBC41}" type="slidenum">
              <a:rPr lang="en-US" altLang="en-US">
                <a:solidFill>
                  <a:srgbClr val="000000"/>
                </a:solidFill>
              </a:rPr>
              <a:pPr/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1338263"/>
            <a:ext cx="7623175" cy="1447800"/>
          </a:xfrm>
        </p:spPr>
        <p:txBody>
          <a:bodyPr/>
          <a:lstStyle/>
          <a:p>
            <a:r>
              <a:rPr lang="en-US" altLang="en-US" sz="3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Walk based Proximity Measures in Directed Graphs</a:t>
            </a:r>
            <a:endParaRPr lang="en-US" altLang="en-US" sz="3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19300" y="4167188"/>
            <a:ext cx="7124700" cy="1752600"/>
          </a:xfrm>
        </p:spPr>
        <p:txBody>
          <a:bodyPr/>
          <a:lstStyle/>
          <a:p>
            <a:r>
              <a:rPr lang="en-US" alt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Speaker:</a:t>
            </a:r>
            <a:r>
              <a:rPr lang="en-US" altLang="en-US" b="1" dirty="0" smtClean="0">
                <a:latin typeface="Garamond" pitchFamily="18" charset="0"/>
              </a:rPr>
              <a:t>   </a:t>
            </a:r>
            <a:r>
              <a:rPr lang="zh-CN" altLang="en-US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WenQuanYi Micro Hei" panose="020B0606030804020204" pitchFamily="34" charset="-128"/>
              </a:rPr>
              <a:t>李 寰</a:t>
            </a:r>
            <a:endParaRPr lang="en-US" altLang="en-US" b="1" dirty="0">
              <a:latin typeface="Microsoft YaHei" panose="020B0503020204020204" pitchFamily="34" charset="-122"/>
              <a:ea typeface="Microsoft YaHei" panose="020B0503020204020204" pitchFamily="34" charset="-122"/>
              <a:cs typeface="WenQuanYi Micro Hei" panose="020B0606030804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1748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 1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4037013" cy="4525963"/>
          </a:xfrm>
        </p:spPr>
        <p:txBody>
          <a:bodyPr/>
          <a:lstStyle/>
          <a:p>
            <a:endParaRPr lang="en-US" altLang="en-US" sz="2800" dirty="0"/>
          </a:p>
          <a:p>
            <a:endParaRPr lang="en-US" altLang="en-US" sz="2800" dirty="0"/>
          </a:p>
        </p:txBody>
      </p:sp>
      <p:graphicFrame>
        <p:nvGraphicFramePr>
          <p:cNvPr id="84996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085427925"/>
              </p:ext>
            </p:extLst>
          </p:nvPr>
        </p:nvGraphicFramePr>
        <p:xfrm>
          <a:off x="5141913" y="1676400"/>
          <a:ext cx="3762375" cy="145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87" name="Visio" r:id="rId9" imgW="5289194" imgH="1988515" progId="Visio.Drawing.11">
                  <p:embed/>
                </p:oleObj>
              </mc:Choice>
              <mc:Fallback>
                <p:oleObj name="Visio" r:id="rId9" imgW="5289194" imgH="19885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913" y="1676400"/>
                        <a:ext cx="3762375" cy="145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706532788"/>
              </p:ext>
            </p:extLst>
          </p:nvPr>
        </p:nvGraphicFramePr>
        <p:xfrm>
          <a:off x="5116513" y="3616325"/>
          <a:ext cx="3875087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88" name="Visio" r:id="rId11" imgW="5289194" imgH="2888590" progId="Visio.Drawing.11">
                  <p:embed/>
                </p:oleObj>
              </mc:Choice>
              <mc:Fallback>
                <p:oleObj name="Visio" r:id="rId11" imgW="5289194" imgH="28885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513" y="3616325"/>
                        <a:ext cx="3875087" cy="218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483653"/>
              </p:ext>
            </p:extLst>
          </p:nvPr>
        </p:nvGraphicFramePr>
        <p:xfrm>
          <a:off x="152400" y="1757363"/>
          <a:ext cx="40195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89" name="Visio" r:id="rId13" imgW="5186172" imgH="754685" progId="Visio.Drawing.11">
                  <p:embed/>
                </p:oleObj>
              </mc:Choice>
              <mc:Fallback>
                <p:oleObj name="Visio" r:id="rId13" imgW="5186172" imgH="75468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757363"/>
                        <a:ext cx="40195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47492"/>
              </p:ext>
            </p:extLst>
          </p:nvPr>
        </p:nvGraphicFramePr>
        <p:xfrm>
          <a:off x="155575" y="3659188"/>
          <a:ext cx="4029075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90" name="Visio" r:id="rId15" imgW="5186172" imgH="1870558" progId="Visio.Drawing.11">
                  <p:embed/>
                </p:oleObj>
              </mc:Choice>
              <mc:Fallback>
                <p:oleObj name="Visio" r:id="rId15" imgW="5186172" imgH="18705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3659188"/>
                        <a:ext cx="4029075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8" name="AutoShape 16"/>
          <p:cNvSpPr>
            <a:spLocks noChangeArrowheads="1"/>
          </p:cNvSpPr>
          <p:nvPr/>
        </p:nvSpPr>
        <p:spPr bwMode="auto">
          <a:xfrm>
            <a:off x="4419600" y="24384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9" name="AutoShape 17"/>
          <p:cNvSpPr>
            <a:spLocks noChangeArrowheads="1"/>
          </p:cNvSpPr>
          <p:nvPr/>
        </p:nvSpPr>
        <p:spPr bwMode="auto">
          <a:xfrm>
            <a:off x="4419600" y="44958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sz="3200" b="1" dirty="0" smtClean="0">
                <a:latin typeface="Open Sans" charset="0"/>
                <a:ea typeface="Open Sans" charset="0"/>
                <a:cs typeface="Open Sans" charset="0"/>
              </a:rPr>
              <a:t>Issue 1: “Degree-1 node</a:t>
            </a:r>
            <a:r>
              <a:rPr lang="en-US" altLang="zh-CN" sz="3200" b="1" dirty="0">
                <a:latin typeface="Open Sans" charset="0"/>
                <a:ea typeface="Open Sans" charset="0"/>
                <a:cs typeface="Open Sans" charset="0"/>
              </a:rPr>
              <a:t>”</a:t>
            </a:r>
            <a:r>
              <a:rPr lang="en-US" altLang="zh-CN" sz="3200" b="1" dirty="0" smtClean="0">
                <a:latin typeface="Open Sans" charset="0"/>
                <a:ea typeface="Open Sans" charset="0"/>
                <a:cs typeface="Open Sans" charset="0"/>
              </a:rPr>
              <a:t> effect</a:t>
            </a:r>
            <a:endParaRPr 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8" name="Rectangle 3 2"/>
          <p:cNvSpPr txBox="1">
            <a:spLocks noChangeArrowheads="1"/>
          </p:cNvSpPr>
          <p:nvPr/>
        </p:nvSpPr>
        <p:spPr bwMode="auto">
          <a:xfrm>
            <a:off x="4419600" y="986664"/>
            <a:ext cx="473233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Adding </a:t>
            </a:r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absorbing node</a:t>
            </a: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810" y="2667000"/>
            <a:ext cx="1676190" cy="2514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463571"/>
            <a:ext cx="1676190" cy="2514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963" y="3209195"/>
            <a:ext cx="1999237" cy="251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91200"/>
            <a:ext cx="2012952" cy="25142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774757883"/>
      </p:ext>
    </p:extLst>
  </p:cSld>
  <p:clrMapOvr>
    <a:masterClrMapping/>
  </p:clrMapOvr>
  <p:transition advTm="1545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8" grpId="0" animBg="1"/>
      <p:bldP spid="85009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Issue 2: Weakly connected pair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05579"/>
              </p:ext>
            </p:extLst>
          </p:nvPr>
        </p:nvGraphicFramePr>
        <p:xfrm>
          <a:off x="2052638" y="1600200"/>
          <a:ext cx="50387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" name="Visio" r:id="rId7" imgW="5038954" imgH="751637" progId="Visio.Drawing.11">
                  <p:embed/>
                </p:oleObj>
              </mc:Choice>
              <mc:Fallback>
                <p:oleObj name="Visio" r:id="rId7" imgW="5038954" imgH="75163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1600200"/>
                        <a:ext cx="5038725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419600" y="3352800"/>
            <a:ext cx="457200" cy="838200"/>
          </a:xfrm>
          <a:prstGeom prst="downArrow">
            <a:avLst>
              <a:gd name="adj1" fmla="val 50000"/>
              <a:gd name="adj2" fmla="val 45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542707"/>
              </p:ext>
            </p:extLst>
          </p:nvPr>
        </p:nvGraphicFramePr>
        <p:xfrm>
          <a:off x="2057400" y="4279900"/>
          <a:ext cx="503872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" name="Visio" r:id="rId9" imgW="5038954" imgH="1130503" progId="Visio.Drawing.11">
                  <p:embed/>
                </p:oleObj>
              </mc:Choice>
              <mc:Fallback>
                <p:oleObj name="Visio" r:id="rId9" imgW="5038954" imgH="113050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279900"/>
                        <a:ext cx="5038725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 2"/>
          <p:cNvSpPr txBox="1">
            <a:spLocks noChangeArrowheads="1"/>
          </p:cNvSpPr>
          <p:nvPr/>
        </p:nvSpPr>
        <p:spPr bwMode="auto">
          <a:xfrm>
            <a:off x="609600" y="3352800"/>
            <a:ext cx="35814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Partial symmetry</a:t>
            </a:r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57" y="2667000"/>
            <a:ext cx="3913143" cy="3017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638800"/>
            <a:ext cx="6153143" cy="301714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7327379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Solving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ep(</a:t>
            </a:r>
            <a:r>
              <a:rPr lang="en-US" altLang="en-US" sz="32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-&gt;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87925"/>
          </a:xfrm>
        </p:spPr>
        <p:txBody>
          <a:bodyPr/>
          <a:lstStyle/>
          <a:p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generalized 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voltage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Calculating</a:t>
            </a: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,             ,</a:t>
            </a: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Split                                                  and  </a:t>
            </a: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 </a:t>
            </a: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254343"/>
            <a:ext cx="2408686" cy="3084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764562"/>
            <a:ext cx="655238" cy="207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743200"/>
            <a:ext cx="667429" cy="243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276" y="2743200"/>
            <a:ext cx="2657524" cy="4220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800" y="3505200"/>
            <a:ext cx="3008000" cy="9539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933" y="3749086"/>
            <a:ext cx="1770667" cy="3657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86" y="4876800"/>
            <a:ext cx="3821714" cy="315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48" y="5625143"/>
            <a:ext cx="5404952" cy="4708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48419"/>
            <a:ext cx="5950476" cy="280381"/>
          </a:xfrm>
          <a:prstGeom prst="rect">
            <a:avLst/>
          </a:prstGeom>
        </p:spPr>
      </p:pic>
      <p:sp>
        <p:nvSpPr>
          <p:cNvPr id="18" name="Rectangular Callout 17"/>
          <p:cNvSpPr/>
          <p:nvPr/>
        </p:nvSpPr>
        <p:spPr>
          <a:xfrm>
            <a:off x="5105400" y="4191000"/>
            <a:ext cx="3733800" cy="843514"/>
          </a:xfrm>
          <a:prstGeom prst="wedgeRectCallout">
            <a:avLst>
              <a:gd name="adj1" fmla="val -62080"/>
              <a:gd name="adj2" fmla="val 105918"/>
            </a:avLst>
          </a:prstGeom>
          <a:solidFill>
            <a:schemeClr val="bg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Computing all                   requires   </a:t>
            </a:r>
          </a:p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matrix inversions 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62400" y="5562600"/>
            <a:ext cx="1219200" cy="4571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086" y="4343400"/>
            <a:ext cx="916114" cy="22628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648200"/>
            <a:ext cx="558171" cy="2454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87913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solution for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-pair proximities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2201862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192462"/>
            <a:ext cx="8229600" cy="3540125"/>
          </a:xfrm>
        </p:spPr>
        <p:txBody>
          <a:bodyPr/>
          <a:lstStyle/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Proved by Block Matrix Inversion Lemma</a:t>
            </a:r>
          </a:p>
          <a:p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 to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all-pair </a:t>
            </a:r>
            <a:r>
              <a:rPr lang="en-US" altLang="zh-CN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proximilities</a:t>
            </a:r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all pair of nodes, compute  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complexity 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44662"/>
            <a:ext cx="6553200" cy="11597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75110"/>
            <a:ext cx="1775238" cy="271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868862"/>
            <a:ext cx="3466666" cy="3885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57" y="5684548"/>
            <a:ext cx="4002743" cy="3273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0382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solution for one-pair proximity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3192462"/>
            <a:ext cx="8229600" cy="3540125"/>
          </a:xfrm>
        </p:spPr>
        <p:txBody>
          <a:bodyPr/>
          <a:lstStyle/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 to </a:t>
            </a:r>
            <a:r>
              <a:rPr lang="en-US" altLang="zh-C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-pair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need two columns of </a:t>
            </a:r>
            <a:r>
              <a:rPr 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Taylor expansion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Computing </a:t>
            </a:r>
            <a:r>
              <a:rPr 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baseline="30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column of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44662"/>
            <a:ext cx="6553200" cy="115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14124"/>
            <a:ext cx="3897905" cy="286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24" y="5657124"/>
            <a:ext cx="5438476" cy="286476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2766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2578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2954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7162800" y="1219200"/>
            <a:ext cx="304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" name="AutoShape 9"/>
          <p:cNvSpPr>
            <a:spLocks/>
          </p:cNvSpPr>
          <p:nvPr/>
        </p:nvSpPr>
        <p:spPr bwMode="auto">
          <a:xfrm rot="5400000">
            <a:off x="6362700" y="1790700"/>
            <a:ext cx="152400" cy="1600200"/>
          </a:xfrm>
          <a:prstGeom prst="rightBrace">
            <a:avLst>
              <a:gd name="adj1" fmla="val 875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10"/>
          <p:cNvSpPr>
            <a:spLocks/>
          </p:cNvSpPr>
          <p:nvPr/>
        </p:nvSpPr>
        <p:spPr bwMode="auto">
          <a:xfrm rot="5400000">
            <a:off x="5600700" y="1181100"/>
            <a:ext cx="228600" cy="3048000"/>
          </a:xfrm>
          <a:prstGeom prst="rightBrace">
            <a:avLst>
              <a:gd name="adj1" fmla="val 11111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1"/>
          <p:cNvSpPr>
            <a:spLocks/>
          </p:cNvSpPr>
          <p:nvPr/>
        </p:nvSpPr>
        <p:spPr bwMode="auto">
          <a:xfrm rot="5400000">
            <a:off x="4495800" y="228600"/>
            <a:ext cx="228600" cy="5257800"/>
          </a:xfrm>
          <a:prstGeom prst="rightBrace">
            <a:avLst>
              <a:gd name="adj1" fmla="val 19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28194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47244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67056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685800" y="15240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….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6646628" y="3196423"/>
            <a:ext cx="2268772" cy="765977"/>
          </a:xfrm>
          <a:prstGeom prst="wedgeRectCallout">
            <a:avLst>
              <a:gd name="adj1" fmla="val -136361"/>
              <a:gd name="adj2" fmla="val -7636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complexity</a:t>
            </a:r>
          </a:p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086" y="3659914"/>
            <a:ext cx="1232914" cy="2262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96925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1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Experimental results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Effectiveness</a:t>
            </a:r>
          </a:p>
          <a:p>
            <a:pPr lvl="1"/>
            <a:r>
              <a:rPr lang="en-US" altLang="en-US" sz="2400" dirty="0"/>
              <a:t>Link Prediction</a:t>
            </a:r>
          </a:p>
          <a:p>
            <a:pPr lvl="2"/>
            <a:r>
              <a:rPr lang="en-US" altLang="en-US" sz="2400" dirty="0"/>
              <a:t>Existence</a:t>
            </a:r>
          </a:p>
          <a:p>
            <a:pPr lvl="2"/>
            <a:r>
              <a:rPr lang="en-US" altLang="en-US" sz="2400" dirty="0" smtClean="0"/>
              <a:t>Direction</a:t>
            </a:r>
          </a:p>
          <a:p>
            <a:pPr lvl="2"/>
            <a:endParaRPr lang="en-US" altLang="en-US" sz="2400" dirty="0"/>
          </a:p>
          <a:p>
            <a:r>
              <a:rPr lang="en-US" altLang="en-US" sz="2400" dirty="0"/>
              <a:t>Efficiency</a:t>
            </a:r>
          </a:p>
          <a:p>
            <a:pPr lvl="1"/>
            <a:r>
              <a:rPr lang="en-US" altLang="en-US" sz="2400" dirty="0" smtClean="0"/>
              <a:t>Fast all-pair proximities</a:t>
            </a:r>
            <a:endParaRPr lang="en-US" altLang="en-US" sz="2400" dirty="0"/>
          </a:p>
          <a:p>
            <a:pPr lvl="1"/>
            <a:r>
              <a:rPr lang="en-US" altLang="en-US" sz="2400" dirty="0" smtClean="0"/>
              <a:t>Fast one-pair proximity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8936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Datasets (all real)</a:t>
            </a:r>
          </a:p>
        </p:txBody>
      </p:sp>
      <p:graphicFrame>
        <p:nvGraphicFramePr>
          <p:cNvPr id="1030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6360"/>
              </p:ext>
            </p:extLst>
          </p:nvPr>
        </p:nvGraphicFramePr>
        <p:xfrm>
          <a:off x="457200" y="1676400"/>
          <a:ext cx="8229600" cy="3860800"/>
        </p:xfrm>
        <a:graphic>
          <a:graphicData uri="http://schemas.openxmlformats.org/drawingml/2006/table">
            <a:tbl>
              <a:tblPr/>
              <a:tblGrid>
                <a:gridCol w="1357313"/>
                <a:gridCol w="1527175"/>
                <a:gridCol w="1527175"/>
                <a:gridCol w="3817937"/>
              </a:tblGrid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Node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Edge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Directionality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A-links to-B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Who-contact-whom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509k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Who-trust-whom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353k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A-cites-B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115k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Who-email to-whom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822370"/>
      </p:ext>
    </p:extLst>
  </p:cSld>
  <p:clrMapOvr>
    <a:masterClrMapping/>
  </p:clrMapOvr>
  <p:transition advTm="14594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53" name="Picture 5" descr="hist_n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/>
          <a:stretch>
            <a:fillRect/>
          </a:stretch>
        </p:blipFill>
        <p:spPr bwMode="auto">
          <a:xfrm>
            <a:off x="-49213" y="3368675"/>
            <a:ext cx="6907213" cy="356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52" name="Picture 4" descr="hist_po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/>
          <a:stretch>
            <a:fillRect/>
          </a:stretch>
        </p:blipFill>
        <p:spPr bwMode="auto">
          <a:xfrm>
            <a:off x="-30163" y="152400"/>
            <a:ext cx="690721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427037"/>
            <a:ext cx="5410200" cy="1096963"/>
          </a:xfrm>
        </p:spPr>
        <p:txBody>
          <a:bodyPr/>
          <a:lstStyle/>
          <a:p>
            <a:pPr algn="r"/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existence</a:t>
            </a: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6705600" y="4724400"/>
            <a:ext cx="1214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no link</a:t>
            </a:r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6477000" y="1905000"/>
            <a:ext cx="1450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with link</a:t>
            </a:r>
          </a:p>
        </p:txBody>
      </p:sp>
      <p:sp>
        <p:nvSpPr>
          <p:cNvPr id="206857" name="Text Box 9"/>
          <p:cNvSpPr txBox="1">
            <a:spLocks noChangeArrowheads="1"/>
          </p:cNvSpPr>
          <p:nvPr/>
        </p:nvSpPr>
        <p:spPr bwMode="auto">
          <a:xfrm>
            <a:off x="914400" y="373380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density</a:t>
            </a:r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609600" y="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density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1800" y="152400"/>
            <a:ext cx="19050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 2"/>
          <p:cNvSpPr/>
          <p:nvPr/>
        </p:nvSpPr>
        <p:spPr>
          <a:xfrm>
            <a:off x="6858000" y="6096000"/>
            <a:ext cx="19050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667000"/>
            <a:ext cx="2850742" cy="3017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6096000"/>
            <a:ext cx="2850742" cy="301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9782101"/>
      </p:ext>
    </p:extLst>
  </p:cSld>
  <p:clrMapOvr>
    <a:masterClrMapping/>
  </p:clrMapOvr>
  <p:transition advTm="43438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existence</a:t>
            </a:r>
          </a:p>
        </p:txBody>
      </p:sp>
      <p:graphicFrame>
        <p:nvGraphicFramePr>
          <p:cNvPr id="254000" name="Group 4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512109"/>
              </p:ext>
            </p:extLst>
          </p:nvPr>
        </p:nvGraphicFramePr>
        <p:xfrm>
          <a:off x="457200" y="2438400"/>
          <a:ext cx="8229600" cy="3667126"/>
        </p:xfrm>
        <a:graphic>
          <a:graphicData uri="http://schemas.openxmlformats.org/drawingml/2006/table">
            <a:tbl>
              <a:tblPr/>
              <a:tblGrid>
                <a:gridCol w="3124200"/>
                <a:gridCol w="5105400"/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Dataset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Accuracy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WL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65.40%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PC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79.60%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AE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81.51%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CN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86.71%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92.21%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610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>
                <a:latin typeface="Open Sans" charset="0"/>
                <a:ea typeface="Open Sans" charset="0"/>
                <a:cs typeface="Open Sans" charset="0"/>
              </a:rPr>
              <a:t>Q: Given a pair of nodes </a:t>
            </a:r>
            <a:r>
              <a:rPr lang="en-US" altLang="en-US" sz="2400" i="1" kern="0" dirty="0" err="1" smtClean="0">
                <a:latin typeface="Open Sans" charset="0"/>
                <a:ea typeface="Open Sans" charset="0"/>
                <a:cs typeface="Open Sans" charset="0"/>
              </a:rPr>
              <a:t>i</a:t>
            </a:r>
            <a:r>
              <a:rPr lang="en-US" altLang="en-US" sz="2400" kern="0" dirty="0" smtClean="0">
                <a:latin typeface="Open Sans" charset="0"/>
                <a:ea typeface="Open Sans" charset="0"/>
                <a:cs typeface="Open Sans" charset="0"/>
              </a:rPr>
              <a:t> and </a:t>
            </a:r>
            <a:r>
              <a:rPr lang="en-US" altLang="en-US" sz="2400" i="1" kern="0" dirty="0" smtClean="0">
                <a:latin typeface="Open Sans" charset="0"/>
                <a:ea typeface="Open Sans" charset="0"/>
                <a:cs typeface="Open Sans" charset="0"/>
              </a:rPr>
              <a:t>j</a:t>
            </a:r>
            <a:r>
              <a:rPr lang="en-US" altLang="en-US" sz="2400" kern="0" dirty="0" smtClean="0"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altLang="en-US" sz="2400" kern="0" dirty="0" smtClean="0">
                <a:latin typeface="Open Sans" charset="0"/>
                <a:ea typeface="Open Sans" charset="0"/>
                <a:cs typeface="Open Sans" charset="0"/>
              </a:rPr>
              <a:t>is there a link between </a:t>
            </a:r>
            <a:r>
              <a:rPr lang="en-US" altLang="en-US" sz="2400" kern="0" dirty="0" smtClean="0">
                <a:latin typeface="Open Sans" charset="0"/>
                <a:ea typeface="Open Sans" charset="0"/>
                <a:cs typeface="Open Sans" charset="0"/>
              </a:rPr>
              <a:t>them?</a:t>
            </a:r>
            <a:endParaRPr lang="en-US" altLang="en-US" sz="2400" kern="0" dirty="0" smtClean="0"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altLang="en-US" sz="2400" kern="0" dirty="0" smtClean="0">
                <a:latin typeface="Open Sans" charset="0"/>
                <a:ea typeface="Open Sans" charset="0"/>
                <a:cs typeface="Open Sans" charset="0"/>
              </a:rPr>
              <a:t>A: Yes </a:t>
            </a:r>
            <a:r>
              <a:rPr lang="en-US" altLang="en-US" sz="2400" kern="0" dirty="0" err="1" smtClean="0">
                <a:latin typeface="Open Sans" charset="0"/>
                <a:ea typeface="Open Sans" charset="0"/>
                <a:cs typeface="Open Sans" charset="0"/>
              </a:rPr>
              <a:t>iff</a:t>
            </a:r>
            <a:r>
              <a:rPr lang="en-US" altLang="en-US" sz="2400" kern="0" dirty="0" smtClean="0">
                <a:latin typeface="Open Sans" charset="0"/>
                <a:ea typeface="Open Sans" charset="0"/>
                <a:cs typeface="Open Sans" charset="0"/>
              </a:rPr>
              <a:t>                                        reaches a given threshold</a:t>
            </a:r>
          </a:p>
          <a:p>
            <a:endParaRPr lang="en-US" altLang="en-US" sz="2400" kern="0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658" y="2060486"/>
            <a:ext cx="2850742" cy="30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18225"/>
      </p:ext>
    </p:extLst>
  </p:cSld>
  <p:clrMapOvr>
    <a:masterClrMapping/>
  </p:clrMapOvr>
  <p:transition advTm="356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96000" y="5559425"/>
            <a:ext cx="2133600" cy="476250"/>
          </a:xfrm>
          <a:prstGeom prst="rect">
            <a:avLst/>
          </a:prstGeom>
        </p:spPr>
        <p:txBody>
          <a:bodyPr/>
          <a:lstStyle/>
          <a:p>
            <a:fld id="{6DBCEC19-E40B-474C-ACEF-DFDD24DF8AA9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direction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r>
              <a:rPr lang="en-US" altLang="en-US" sz="2400" dirty="0">
                <a:latin typeface="Open Sans" charset="0"/>
                <a:ea typeface="Open Sans" charset="0"/>
                <a:cs typeface="Open Sans" charset="0"/>
              </a:rPr>
              <a:t>Q: Given the existence of the </a:t>
            </a:r>
            <a:r>
              <a:rPr lang="en-US" altLang="en-US" sz="2400" dirty="0" smtClean="0">
                <a:latin typeface="Open Sans" charset="0"/>
                <a:ea typeface="Open Sans" charset="0"/>
                <a:cs typeface="Open Sans" charset="0"/>
              </a:rPr>
              <a:t>link between </a:t>
            </a:r>
            <a:r>
              <a:rPr lang="en-US" altLang="en-US" sz="2400" i="1" dirty="0" err="1" smtClean="0">
                <a:latin typeface="Open Sans" charset="0"/>
                <a:ea typeface="Open Sans" charset="0"/>
                <a:cs typeface="Open Sans" charset="0"/>
              </a:rPr>
              <a:t>i</a:t>
            </a:r>
            <a:r>
              <a:rPr lang="en-US" altLang="en-US" sz="2400" dirty="0" smtClean="0">
                <a:latin typeface="Open Sans" charset="0"/>
                <a:ea typeface="Open Sans" charset="0"/>
                <a:cs typeface="Open Sans" charset="0"/>
              </a:rPr>
              <a:t> and </a:t>
            </a:r>
            <a:r>
              <a:rPr lang="en-US" altLang="en-US" sz="2400" i="1" dirty="0" smtClean="0">
                <a:latin typeface="Open Sans" charset="0"/>
                <a:ea typeface="Open Sans" charset="0"/>
                <a:cs typeface="Open Sans" charset="0"/>
              </a:rPr>
              <a:t>j</a:t>
            </a:r>
            <a:r>
              <a:rPr lang="en-US" altLang="en-US" sz="2400" dirty="0" smtClean="0"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altLang="en-US" sz="2400" dirty="0">
                <a:latin typeface="Open Sans" charset="0"/>
                <a:ea typeface="Open Sans" charset="0"/>
                <a:cs typeface="Open Sans" charset="0"/>
              </a:rPr>
              <a:t>what is the direction of the link?</a:t>
            </a:r>
          </a:p>
          <a:p>
            <a:r>
              <a:rPr lang="en-US" altLang="en-US" sz="2400" dirty="0">
                <a:latin typeface="Open Sans" charset="0"/>
                <a:ea typeface="Open Sans" charset="0"/>
                <a:cs typeface="Open Sans" charset="0"/>
              </a:rPr>
              <a:t>A: Compare </a:t>
            </a:r>
            <a:r>
              <a:rPr lang="en-US" altLang="en-US" sz="2400" dirty="0" smtClean="0">
                <a:latin typeface="Open Sans" charset="0"/>
                <a:ea typeface="Open Sans" charset="0"/>
                <a:cs typeface="Open Sans" charset="0"/>
              </a:rPr>
              <a:t>                 and                  , pick the greater one</a:t>
            </a:r>
            <a:endParaRPr lang="en-US" altLang="en-US" sz="2400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08900" name="Picture 4 1" descr="hist_dirlin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20975"/>
            <a:ext cx="6407150" cy="337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901" name="Line 5"/>
          <p:cNvSpPr>
            <a:spLocks noChangeShapeType="1"/>
          </p:cNvSpPr>
          <p:nvPr/>
        </p:nvSpPr>
        <p:spPr bwMode="auto">
          <a:xfrm>
            <a:off x="4191000" y="2438400"/>
            <a:ext cx="0" cy="3657600"/>
          </a:xfrm>
          <a:prstGeom prst="line">
            <a:avLst/>
          </a:prstGeom>
          <a:noFill/>
          <a:ln w="76200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4267200" y="2601913"/>
            <a:ext cx="839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FF3300"/>
                </a:solidFill>
                <a:ea typeface="宋体" charset="0"/>
              </a:rPr>
              <a:t>&gt;70%</a:t>
            </a:r>
            <a:endParaRPr lang="en-US" altLang="en-US" sz="2000" b="1">
              <a:solidFill>
                <a:srgbClr val="FF3300"/>
              </a:solidFill>
            </a:endParaRPr>
          </a:p>
        </p:txBody>
      </p:sp>
      <p:sp>
        <p:nvSpPr>
          <p:cNvPr id="208905" name="Text Box 9"/>
          <p:cNvSpPr txBox="1">
            <a:spLocks noChangeArrowheads="1"/>
          </p:cNvSpPr>
          <p:nvPr/>
        </p:nvSpPr>
        <p:spPr bwMode="auto">
          <a:xfrm>
            <a:off x="296862" y="274320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A50021"/>
                </a:solidFill>
              </a:rPr>
              <a:t>density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714" y="2060486"/>
            <a:ext cx="1221486" cy="3017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914" y="2060486"/>
            <a:ext cx="1221486" cy="3017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5791200"/>
            <a:ext cx="2375619" cy="25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6657710"/>
      </p:ext>
    </p:extLst>
  </p:cSld>
  <p:clrMapOvr>
    <a:masterClrMapping/>
  </p:clrMapOvr>
  <p:transition advTm="6731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8901" grpId="0" animBg="1"/>
      <p:bldP spid="208902" grpId="0"/>
      <p:bldP spid="20890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Recommender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systems</a:t>
            </a:r>
            <a:r>
              <a:rPr lang="en-US" altLang="en-US" sz="3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1828800" y="1589088"/>
            <a:ext cx="534988" cy="493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1881188" y="3260725"/>
            <a:ext cx="534987" cy="493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1938338" y="5076825"/>
            <a:ext cx="534987" cy="493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746125" y="1519238"/>
            <a:ext cx="885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Alice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758825" y="3386138"/>
            <a:ext cx="885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Bob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671513" y="5145088"/>
            <a:ext cx="1084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Charlie</a:t>
            </a:r>
          </a:p>
        </p:txBody>
      </p:sp>
      <p:pic>
        <p:nvPicPr>
          <p:cNvPr id="17428" name="Picture 20" descr="kill-bi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3" y="2100263"/>
            <a:ext cx="639762" cy="89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9" name="Picture 21" descr="flushed_aw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962025"/>
            <a:ext cx="706438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30" name="Picture 22" descr="departed-poster-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325" y="5057775"/>
            <a:ext cx="1203325" cy="91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1" name="Line 23"/>
          <p:cNvSpPr>
            <a:spLocks noChangeShapeType="1"/>
          </p:cNvSpPr>
          <p:nvPr/>
        </p:nvSpPr>
        <p:spPr bwMode="auto">
          <a:xfrm flipV="1">
            <a:off x="2378075" y="1519238"/>
            <a:ext cx="220980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2363788" y="1800225"/>
            <a:ext cx="2238375" cy="871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 flipV="1">
            <a:off x="2405063" y="2686050"/>
            <a:ext cx="2225675" cy="858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>
            <a:off x="2419350" y="3559175"/>
            <a:ext cx="1955800" cy="192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>
            <a:off x="2476500" y="5373688"/>
            <a:ext cx="1927225" cy="112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436" name="Picture 28" descr="million-dollar-bab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5" y="3208338"/>
            <a:ext cx="81915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7" name="Line 29"/>
          <p:cNvSpPr>
            <a:spLocks noChangeShapeType="1"/>
          </p:cNvSpPr>
          <p:nvPr/>
        </p:nvSpPr>
        <p:spPr bwMode="auto">
          <a:xfrm flipV="1">
            <a:off x="2489200" y="3797300"/>
            <a:ext cx="2068513" cy="156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>
            <a:off x="2433638" y="3544888"/>
            <a:ext cx="2152650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5656263" y="2925763"/>
            <a:ext cx="3262312" cy="1044575"/>
          </a:xfrm>
          <a:prstGeom prst="rect">
            <a:avLst/>
          </a:prstGeom>
          <a:noFill/>
          <a:ln w="38100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the top k movie recommendations for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Alice in IMDB?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 M. Brand. A random walks perspective on maximizing satisfaction and profit.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SIAM ‘05.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9227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Efficiency: Fast all-pair </a:t>
            </a:r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proximities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10949" name="Picture 5" descr="sca_all_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6554788" cy="512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950" name="Text Box 6"/>
          <p:cNvSpPr txBox="1">
            <a:spLocks noChangeArrowheads="1"/>
          </p:cNvSpPr>
          <p:nvPr/>
        </p:nvSpPr>
        <p:spPr bwMode="auto">
          <a:xfrm>
            <a:off x="5183188" y="5119688"/>
            <a:ext cx="2360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Size of Graph</a:t>
            </a:r>
          </a:p>
        </p:txBody>
      </p:sp>
      <p:sp>
        <p:nvSpPr>
          <p:cNvPr id="210951" name="Text Box 7"/>
          <p:cNvSpPr txBox="1">
            <a:spLocks noChangeArrowheads="1"/>
          </p:cNvSpPr>
          <p:nvPr/>
        </p:nvSpPr>
        <p:spPr bwMode="auto">
          <a:xfrm>
            <a:off x="685800" y="1295400"/>
            <a:ext cx="1965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 Time (sec)</a:t>
            </a:r>
          </a:p>
        </p:txBody>
      </p:sp>
      <p:sp>
        <p:nvSpPr>
          <p:cNvPr id="210952" name="Rectangle 8"/>
          <p:cNvSpPr>
            <a:spLocks noChangeArrowheads="1"/>
          </p:cNvSpPr>
          <p:nvPr/>
        </p:nvSpPr>
        <p:spPr bwMode="auto">
          <a:xfrm>
            <a:off x="4191000" y="2209800"/>
            <a:ext cx="22098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53" name="Text Box 9"/>
          <p:cNvSpPr txBox="1">
            <a:spLocks noChangeArrowheads="1"/>
          </p:cNvSpPr>
          <p:nvPr/>
        </p:nvSpPr>
        <p:spPr bwMode="auto">
          <a:xfrm>
            <a:off x="4098925" y="1905000"/>
            <a:ext cx="220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宋体" charset="0"/>
              </a:rPr>
              <a:t>Straight-Solver</a:t>
            </a:r>
            <a:endParaRPr lang="en-US" altLang="en-US" sz="2400">
              <a:solidFill>
                <a:srgbClr val="0000FF"/>
              </a:solidFill>
            </a:endParaRPr>
          </a:p>
        </p:txBody>
      </p:sp>
      <p:sp>
        <p:nvSpPr>
          <p:cNvPr id="210954" name="Text Box 10"/>
          <p:cNvSpPr txBox="1">
            <a:spLocks noChangeArrowheads="1"/>
          </p:cNvSpPr>
          <p:nvPr/>
        </p:nvSpPr>
        <p:spPr bwMode="auto">
          <a:xfrm>
            <a:off x="1219200" y="3962400"/>
            <a:ext cx="174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3300"/>
                </a:solidFill>
                <a:ea typeface="宋体" charset="0"/>
              </a:rPr>
              <a:t>FastAllDAP</a:t>
            </a:r>
            <a:endParaRPr lang="en-US" altLang="en-US" sz="2400">
              <a:solidFill>
                <a:srgbClr val="FF3300"/>
              </a:solidFill>
            </a:endParaRPr>
          </a:p>
        </p:txBody>
      </p:sp>
      <p:sp>
        <p:nvSpPr>
          <p:cNvPr id="210955" name="Text Box 11"/>
          <p:cNvSpPr txBox="1">
            <a:spLocks noChangeArrowheads="1"/>
          </p:cNvSpPr>
          <p:nvPr/>
        </p:nvSpPr>
        <p:spPr bwMode="auto">
          <a:xfrm>
            <a:off x="6899275" y="1981200"/>
            <a:ext cx="12541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3300"/>
                </a:solidFill>
                <a:ea typeface="宋体" charset="0"/>
              </a:rPr>
              <a:t>1,000x</a:t>
            </a:r>
          </a:p>
          <a:p>
            <a:r>
              <a:rPr lang="en-US" altLang="zh-CN" sz="2800">
                <a:solidFill>
                  <a:srgbClr val="FF3300"/>
                </a:solidFill>
                <a:ea typeface="宋体" charset="0"/>
              </a:rPr>
              <a:t>faster!</a:t>
            </a:r>
            <a:endParaRPr lang="en-US" altLang="en-US" sz="2800">
              <a:solidFill>
                <a:srgbClr val="FF3300"/>
              </a:solidFill>
            </a:endParaRPr>
          </a:p>
        </p:txBody>
      </p:sp>
      <p:sp>
        <p:nvSpPr>
          <p:cNvPr id="210956" name="Line 12"/>
          <p:cNvSpPr>
            <a:spLocks noChangeShapeType="1"/>
          </p:cNvSpPr>
          <p:nvPr/>
        </p:nvSpPr>
        <p:spPr bwMode="auto">
          <a:xfrm>
            <a:off x="6781800" y="1447800"/>
            <a:ext cx="0" cy="2286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1112"/>
      </p:ext>
    </p:extLst>
  </p:cSld>
  <p:clrMapOvr>
    <a:masterClrMapping/>
  </p:clrMapOvr>
  <p:transition advTm="20563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Efficiency: Fast </a:t>
            </a:r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one-pair proximity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11972" name="Picture 4" descr="sca_one_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7" y="838200"/>
            <a:ext cx="6535738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5267325" y="4876800"/>
            <a:ext cx="2360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Size of Graph</a:t>
            </a:r>
          </a:p>
        </p:txBody>
      </p:sp>
      <p:sp>
        <p:nvSpPr>
          <p:cNvPr id="211974" name="Text Box 6"/>
          <p:cNvSpPr txBox="1">
            <a:spLocks noChangeArrowheads="1"/>
          </p:cNvSpPr>
          <p:nvPr/>
        </p:nvSpPr>
        <p:spPr bwMode="auto">
          <a:xfrm>
            <a:off x="769937" y="1143000"/>
            <a:ext cx="1965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 Time (sec)</a:t>
            </a:r>
          </a:p>
        </p:txBody>
      </p:sp>
      <p:sp>
        <p:nvSpPr>
          <p:cNvPr id="211975" name="Rectangle 7"/>
          <p:cNvSpPr>
            <a:spLocks noChangeArrowheads="1"/>
          </p:cNvSpPr>
          <p:nvPr/>
        </p:nvSpPr>
        <p:spPr bwMode="auto">
          <a:xfrm>
            <a:off x="4198937" y="1981200"/>
            <a:ext cx="2362200" cy="137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6" name="Rectangle 8"/>
          <p:cNvSpPr>
            <a:spLocks noChangeArrowheads="1"/>
          </p:cNvSpPr>
          <p:nvPr/>
        </p:nvSpPr>
        <p:spPr bwMode="auto">
          <a:xfrm>
            <a:off x="1227137" y="3810000"/>
            <a:ext cx="23622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7" name="Rectangle 9"/>
          <p:cNvSpPr>
            <a:spLocks noChangeArrowheads="1"/>
          </p:cNvSpPr>
          <p:nvPr/>
        </p:nvSpPr>
        <p:spPr bwMode="auto">
          <a:xfrm>
            <a:off x="3513137" y="3581400"/>
            <a:ext cx="28194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8" name="Text Box 10"/>
          <p:cNvSpPr txBox="1">
            <a:spLocks noChangeArrowheads="1"/>
          </p:cNvSpPr>
          <p:nvPr/>
        </p:nvSpPr>
        <p:spPr bwMode="auto">
          <a:xfrm>
            <a:off x="1379537" y="4267200"/>
            <a:ext cx="197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3300"/>
                </a:solidFill>
                <a:ea typeface="宋体" charset="0"/>
              </a:rPr>
              <a:t>FastOneDAP</a:t>
            </a:r>
            <a:endParaRPr lang="en-US" altLang="en-US" sz="2400">
              <a:solidFill>
                <a:srgbClr val="FF3300"/>
              </a:solidFill>
            </a:endParaRPr>
          </a:p>
        </p:txBody>
      </p:sp>
      <p:sp>
        <p:nvSpPr>
          <p:cNvPr id="211979" name="Text Box 11"/>
          <p:cNvSpPr txBox="1">
            <a:spLocks noChangeArrowheads="1"/>
          </p:cNvSpPr>
          <p:nvPr/>
        </p:nvSpPr>
        <p:spPr bwMode="auto">
          <a:xfrm>
            <a:off x="4259262" y="1752600"/>
            <a:ext cx="220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宋体" charset="0"/>
              </a:rPr>
              <a:t>Straight-Solver</a:t>
            </a:r>
            <a:endParaRPr lang="en-US" altLang="en-US" sz="2400">
              <a:solidFill>
                <a:srgbClr val="0000FF"/>
              </a:solidFill>
            </a:endParaRPr>
          </a:p>
        </p:txBody>
      </p:sp>
      <p:sp>
        <p:nvSpPr>
          <p:cNvPr id="211981" name="Line 13"/>
          <p:cNvSpPr>
            <a:spLocks noChangeShapeType="1"/>
          </p:cNvSpPr>
          <p:nvPr/>
        </p:nvSpPr>
        <p:spPr bwMode="auto">
          <a:xfrm>
            <a:off x="6713537" y="1524000"/>
            <a:ext cx="0" cy="3048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82" name="Text Box 14"/>
          <p:cNvSpPr txBox="1">
            <a:spLocks noChangeArrowheads="1"/>
          </p:cNvSpPr>
          <p:nvPr/>
        </p:nvSpPr>
        <p:spPr bwMode="auto">
          <a:xfrm>
            <a:off x="7059612" y="2209800"/>
            <a:ext cx="16271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3300"/>
                </a:solidFill>
                <a:ea typeface="宋体" charset="0"/>
              </a:rPr>
              <a:t>1,0000x</a:t>
            </a:r>
          </a:p>
          <a:p>
            <a:r>
              <a:rPr lang="en-US" altLang="zh-CN" sz="3200">
                <a:solidFill>
                  <a:srgbClr val="FF3300"/>
                </a:solidFill>
                <a:ea typeface="宋体" charset="0"/>
              </a:rPr>
              <a:t>faster!</a:t>
            </a:r>
            <a:endParaRPr lang="en-US" altLang="en-US" sz="320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018962"/>
      </p:ext>
    </p:extLst>
  </p:cSld>
  <p:clrMapOvr>
    <a:masterClrMapping/>
  </p:clrMapOvr>
  <p:transition advTm="7125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9125"/>
          </a:xfrm>
        </p:spPr>
        <p:txBody>
          <a:bodyPr/>
          <a:lstStyle/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Intuitively</a:t>
            </a:r>
            <a:r>
              <a:rPr lang="en-US" altLang="en-US" sz="22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2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long walk always ends up in stationary distribution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Suppose the walk length is </a:t>
            </a:r>
            <a:r>
              <a:rPr 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then the expected number it visits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is</a:t>
            </a:r>
            <a:endParaRPr 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average time between two visits is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Rigorously pro</a:t>
            </a:r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ved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</a:t>
            </a:r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Strong Law of Large Numbers</a:t>
            </a:r>
            <a:r>
              <a:rPr lang="en-US" altLang="en-US" sz="2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L.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Lovász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Random walks on graphs: A survey.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1993.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altLang="zh-CN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 Blum, J. Hopcroft, &amp; R. Kannan. Foundations of Data Science. </a:t>
            </a:r>
            <a:r>
              <a:rPr lang="en-US" altLang="zh-CN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19" y="1219200"/>
            <a:ext cx="7835681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543314"/>
            <a:ext cx="161524" cy="114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638" y="4133114"/>
            <a:ext cx="400762" cy="2102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533" y="4466886"/>
            <a:ext cx="1002667" cy="333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7196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Lovász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Random walks on graphs: A survey.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1993.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41" y="1219200"/>
            <a:ext cx="7822429" cy="1702383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9125"/>
          </a:xfrm>
        </p:spPr>
        <p:txBody>
          <a:bodyPr/>
          <a:lstStyle/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Proof</a:t>
            </a:r>
            <a:r>
              <a:rPr lang="en-US" altLang="en-US" sz="2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2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Consider a random walk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starting at </a:t>
            </a:r>
            <a:r>
              <a:rPr lang="en-US" sz="2000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random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variables</a:t>
            </a:r>
          </a:p>
          <a:p>
            <a:pPr lvl="2"/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the first time w returns to </a:t>
            </a:r>
            <a:r>
              <a:rPr lang="en-US" sz="1800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endParaRPr lang="en-US" sz="1800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the first time w returns to </a:t>
            </a:r>
            <a:r>
              <a:rPr lang="en-US" sz="18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after visiting </a:t>
            </a:r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endParaRPr lang="en-US" sz="1800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definition                      and  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Cleary </a:t>
            </a:r>
            <a:r>
              <a:rPr 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 ≤ Y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</a:t>
            </a:r>
          </a:p>
          <a:p>
            <a:pPr lvl="2"/>
            <a:r>
              <a:rPr lang="en-US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Also  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4468410"/>
            <a:ext cx="1185524" cy="3321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495800"/>
            <a:ext cx="1528381" cy="2514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076" y="4825019"/>
            <a:ext cx="3041524" cy="2803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57" y="5181600"/>
            <a:ext cx="4908343" cy="2262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95" y="5486400"/>
            <a:ext cx="4505905" cy="3321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67843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41" y="1219200"/>
            <a:ext cx="7822429" cy="1702383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57200" y="2667000"/>
            <a:ext cx="8229600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2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endParaRPr lang="en-US" sz="22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Recall that             is small whenever       </a:t>
            </a:r>
            <a:r>
              <a:rPr lang="en-US" altLang="zh-CN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large</a:t>
            </a:r>
          </a:p>
          <a:p>
            <a:pPr lvl="1"/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Bad for personalization</a:t>
            </a:r>
          </a:p>
          <a:p>
            <a:pPr lvl="1"/>
            <a:endParaRPr lang="en-US" sz="18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alleviate this</a:t>
            </a:r>
          </a:p>
          <a:p>
            <a:pPr lvl="1"/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Sarkar et al.</a:t>
            </a:r>
            <a:r>
              <a:rPr lang="en-US" alt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restrict the length of random walk</a:t>
            </a:r>
            <a:r>
              <a:rPr lang="en-US" alt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1</a:t>
            </a:r>
            <a:endParaRPr lang="en-US" sz="20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Tong et al.</a:t>
            </a:r>
            <a:r>
              <a:rPr lang="en-US" alt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reduce the dependence on stationary distribution</a:t>
            </a:r>
            <a:r>
              <a:rPr lang="en-US" alt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</a:t>
            </a:r>
            <a:endParaRPr lang="en-US" sz="20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8000"/>
            <a:ext cx="4855924" cy="5011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114" y="3962400"/>
            <a:ext cx="683886" cy="2765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381" y="4079875"/>
            <a:ext cx="238019" cy="201143"/>
          </a:xfrm>
          <a:prstGeom prst="rect">
            <a:avLst/>
          </a:prstGeom>
        </p:spPr>
      </p:pic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P. Sarkar, A. Moore, &amp; A. Prakash. Fast Incremental Proximity Search in Large Graphs.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‘08.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H. Tong, Y.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direction-aware proximity for graph mining.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KDD ‘07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1807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705100" y="2971800"/>
            <a:ext cx="3733800" cy="914400"/>
          </a:xfrm>
        </p:spPr>
        <p:txBody>
          <a:bodyPr anchor="ctr"/>
          <a:lstStyle/>
          <a:p>
            <a:pPr algn="ctr"/>
            <a:r>
              <a:rPr lang="en-US" altLang="en-US" sz="4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End</a:t>
            </a:r>
            <a:endParaRPr lang="en-US" altLang="en-US" sz="4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81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Content-based search in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databases</a:t>
            </a:r>
            <a:r>
              <a:rPr lang="en-US" altLang="en-US" sz="32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1, 2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Chakrabarti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Dynamic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entity-relation graphs.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‘07.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A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Balmin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Hristidis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Y.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Papakonstantinou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ObjectRank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Authority-based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keyword </a:t>
            </a:r>
            <a:b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search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databases.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VLDB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‘04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4546600" y="4156075"/>
            <a:ext cx="1625600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#2</a:t>
            </a:r>
          </a:p>
        </p:txBody>
      </p:sp>
      <p:sp>
        <p:nvSpPr>
          <p:cNvPr id="180233" name="Text Box 9"/>
          <p:cNvSpPr txBox="1">
            <a:spLocks noChangeArrowheads="1"/>
          </p:cNvSpPr>
          <p:nvPr/>
        </p:nvSpPr>
        <p:spPr bwMode="auto">
          <a:xfrm>
            <a:off x="4559300" y="2122488"/>
            <a:ext cx="1625600" cy="376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#1</a:t>
            </a:r>
          </a:p>
        </p:txBody>
      </p:sp>
      <p:sp>
        <p:nvSpPr>
          <p:cNvPr id="180234" name="Text Box 10"/>
          <p:cNvSpPr txBox="1">
            <a:spLocks noChangeArrowheads="1"/>
          </p:cNvSpPr>
          <p:nvPr/>
        </p:nvSpPr>
        <p:spPr bwMode="auto">
          <a:xfrm>
            <a:off x="749300" y="5497513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SVM</a:t>
            </a:r>
          </a:p>
        </p:txBody>
      </p:sp>
      <p:sp>
        <p:nvSpPr>
          <p:cNvPr id="180236" name="Text Box 12"/>
          <p:cNvSpPr txBox="1">
            <a:spLocks noChangeArrowheads="1"/>
          </p:cNvSpPr>
          <p:nvPr/>
        </p:nvSpPr>
        <p:spPr bwMode="auto">
          <a:xfrm>
            <a:off x="365125" y="2166938"/>
            <a:ext cx="2046288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margin</a:t>
            </a:r>
          </a:p>
        </p:txBody>
      </p:sp>
      <p:sp>
        <p:nvSpPr>
          <p:cNvPr id="180241" name="Line 17"/>
          <p:cNvSpPr>
            <a:spLocks noChangeShapeType="1"/>
          </p:cNvSpPr>
          <p:nvPr/>
        </p:nvSpPr>
        <p:spPr bwMode="auto">
          <a:xfrm flipV="1">
            <a:off x="5348288" y="2536825"/>
            <a:ext cx="0" cy="153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43" name="Text Box 19"/>
          <p:cNvSpPr txBox="1">
            <a:spLocks noChangeArrowheads="1"/>
          </p:cNvSpPr>
          <p:nvPr/>
        </p:nvSpPr>
        <p:spPr bwMode="auto">
          <a:xfrm>
            <a:off x="746125" y="1449388"/>
            <a:ext cx="1625600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maximum</a:t>
            </a:r>
          </a:p>
        </p:txBody>
      </p:sp>
      <p:sp>
        <p:nvSpPr>
          <p:cNvPr id="180244" name="Text Box 20"/>
          <p:cNvSpPr txBox="1">
            <a:spLocks noChangeArrowheads="1"/>
          </p:cNvSpPr>
          <p:nvPr/>
        </p:nvSpPr>
        <p:spPr bwMode="auto">
          <a:xfrm>
            <a:off x="558800" y="2927350"/>
            <a:ext cx="19018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classification</a:t>
            </a:r>
          </a:p>
        </p:txBody>
      </p:sp>
      <p:sp>
        <p:nvSpPr>
          <p:cNvPr id="180246" name="Text Box 22"/>
          <p:cNvSpPr txBox="1">
            <a:spLocks noChangeArrowheads="1"/>
          </p:cNvSpPr>
          <p:nvPr/>
        </p:nvSpPr>
        <p:spPr bwMode="auto">
          <a:xfrm>
            <a:off x="2851150" y="1519238"/>
            <a:ext cx="1944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paper-has-word</a:t>
            </a:r>
          </a:p>
        </p:txBody>
      </p:sp>
      <p:sp>
        <p:nvSpPr>
          <p:cNvPr id="180251" name="Line 27"/>
          <p:cNvSpPr>
            <a:spLocks noChangeShapeType="1"/>
          </p:cNvSpPr>
          <p:nvPr/>
        </p:nvSpPr>
        <p:spPr bwMode="auto">
          <a:xfrm>
            <a:off x="2341563" y="1814513"/>
            <a:ext cx="2189162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2" name="Line 28"/>
          <p:cNvSpPr>
            <a:spLocks noChangeShapeType="1"/>
          </p:cNvSpPr>
          <p:nvPr/>
        </p:nvSpPr>
        <p:spPr bwMode="auto">
          <a:xfrm flipV="1">
            <a:off x="2427288" y="2322513"/>
            <a:ext cx="2103437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3" name="Line 29"/>
          <p:cNvSpPr>
            <a:spLocks noChangeShapeType="1"/>
          </p:cNvSpPr>
          <p:nvPr/>
        </p:nvSpPr>
        <p:spPr bwMode="auto">
          <a:xfrm flipV="1">
            <a:off x="2443163" y="2409825"/>
            <a:ext cx="2103437" cy="696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4" name="Text Box 30"/>
          <p:cNvSpPr txBox="1">
            <a:spLocks noChangeArrowheads="1"/>
          </p:cNvSpPr>
          <p:nvPr/>
        </p:nvSpPr>
        <p:spPr bwMode="auto">
          <a:xfrm>
            <a:off x="4049713" y="3152775"/>
            <a:ext cx="2306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paper-cites-paper</a:t>
            </a:r>
          </a:p>
        </p:txBody>
      </p:sp>
      <p:sp>
        <p:nvSpPr>
          <p:cNvPr id="180255" name="Line 31"/>
          <p:cNvSpPr>
            <a:spLocks noChangeShapeType="1"/>
          </p:cNvSpPr>
          <p:nvPr/>
        </p:nvSpPr>
        <p:spPr bwMode="auto">
          <a:xfrm>
            <a:off x="2311400" y="4368800"/>
            <a:ext cx="2220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6" name="Text Box 32"/>
          <p:cNvSpPr txBox="1">
            <a:spLocks noChangeArrowheads="1"/>
          </p:cNvSpPr>
          <p:nvPr/>
        </p:nvSpPr>
        <p:spPr bwMode="auto">
          <a:xfrm>
            <a:off x="2495550" y="3833813"/>
            <a:ext cx="1944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paper-has-word</a:t>
            </a:r>
          </a:p>
        </p:txBody>
      </p:sp>
      <p:sp>
        <p:nvSpPr>
          <p:cNvPr id="180257" name="Line 33"/>
          <p:cNvSpPr>
            <a:spLocks noChangeShapeType="1"/>
          </p:cNvSpPr>
          <p:nvPr/>
        </p:nvSpPr>
        <p:spPr bwMode="auto">
          <a:xfrm flipH="1">
            <a:off x="2224088" y="4368800"/>
            <a:ext cx="2293937" cy="129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9" name="Text Box 35"/>
          <p:cNvSpPr txBox="1">
            <a:spLocks noChangeArrowheads="1"/>
          </p:cNvSpPr>
          <p:nvPr/>
        </p:nvSpPr>
        <p:spPr bwMode="auto">
          <a:xfrm>
            <a:off x="814388" y="4168775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large</a:t>
            </a:r>
          </a:p>
        </p:txBody>
      </p:sp>
      <p:sp>
        <p:nvSpPr>
          <p:cNvPr id="180260" name="Text Box 36"/>
          <p:cNvSpPr txBox="1">
            <a:spLocks noChangeArrowheads="1"/>
          </p:cNvSpPr>
          <p:nvPr/>
        </p:nvSpPr>
        <p:spPr bwMode="auto">
          <a:xfrm>
            <a:off x="769938" y="4835525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scale</a:t>
            </a:r>
          </a:p>
        </p:txBody>
      </p:sp>
      <p:sp>
        <p:nvSpPr>
          <p:cNvPr id="180261" name="Line 37"/>
          <p:cNvSpPr>
            <a:spLocks noChangeShapeType="1"/>
          </p:cNvSpPr>
          <p:nvPr/>
        </p:nvSpPr>
        <p:spPr bwMode="auto">
          <a:xfrm flipV="1">
            <a:off x="2297113" y="4354513"/>
            <a:ext cx="2263775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64" name="Text Box 40"/>
          <p:cNvSpPr txBox="1">
            <a:spLocks noChangeArrowheads="1"/>
          </p:cNvSpPr>
          <p:nvPr/>
        </p:nvSpPr>
        <p:spPr bwMode="auto">
          <a:xfrm>
            <a:off x="6400800" y="1900238"/>
            <a:ext cx="2351088" cy="1015663"/>
          </a:xfrm>
          <a:prstGeom prst="rect">
            <a:avLst/>
          </a:prstGeom>
          <a:noFill/>
          <a:ln w="57150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top </a:t>
            </a:r>
            <a:r>
              <a:rPr lang="en-US" alt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</a:t>
            </a: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papers matching “SVM” in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DBLP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4570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walk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based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 measures</a:t>
            </a:r>
            <a:b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directed graphs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Jeh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J.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Widom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’03)</a:t>
            </a:r>
            <a:endParaRPr lang="en-US" altLang="zh-CN" sz="2000" b="1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hitting and commute times</a:t>
            </a: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 Sarkar, A. Moore, &amp; A. Prakash (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’08)</a:t>
            </a:r>
          </a:p>
          <a:p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Escape probability</a:t>
            </a: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(KDD ’07)</a:t>
            </a:r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9150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3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Stationary distribution      </a:t>
            </a:r>
          </a:p>
          <a:p>
            <a:pPr marL="0" indent="0">
              <a:buNone/>
            </a:pP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2400" b="1" dirty="0">
              <a:solidFill>
                <a:srgbClr val="3333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Rank web-pages by distribution satisfying</a:t>
            </a: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4487" lvl="1" indent="0">
              <a:buNone/>
            </a:pPr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pagerank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a non-uniform restart distribution</a:t>
            </a: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4487" lvl="1" indent="0">
              <a:buNone/>
            </a:pPr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e.g.                when computing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proximities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node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Brin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L. Page. The anatomy of a large-scale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hypertextual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web search engine.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‘98.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Jeh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J.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Widom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Scaling personalized web search.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’03.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200400"/>
            <a:ext cx="2978743" cy="550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57" y="5088401"/>
            <a:ext cx="2909258" cy="3492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62" y="5835114"/>
            <a:ext cx="808229" cy="184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629" y="1416743"/>
            <a:ext cx="1290971" cy="2596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5185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Hitting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commute times</a:t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Hitting time</a:t>
            </a:r>
            <a:endParaRPr lang="en-US" altLang="en-US" sz="24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Expected length of the path</a:t>
            </a:r>
            <a:endParaRPr lang="en-US" altLang="en-US" sz="20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Commute time</a:t>
            </a:r>
            <a:endParaRPr lang="en-US" altLang="en-US" sz="24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Expected length of the path </a:t>
            </a:r>
            <a:endParaRPr lang="en-US" altLang="en-US" sz="20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Drawbacks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1, 2</a:t>
            </a:r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 into account very long paths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 small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whenever 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lang="en-US" altLang="en-US" sz="2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large stationary probability </a:t>
            </a:r>
            <a:endParaRPr lang="en-US" altLang="en-US" sz="200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Alice likes cartoons, so her top 10 recommendations should not be the 10 most popular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movies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Liben-Nowell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J. Kleinberg. The link predication problem for social networks.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CIKM ‘03.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M. Brand. A random walks perspective on maximizing satisfaction and profit.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SIAM </a:t>
            </a:r>
            <a:r>
              <a:rPr lang="uk-UA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’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943" y="1676400"/>
            <a:ext cx="746057" cy="301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95" y="2133600"/>
            <a:ext cx="729905" cy="2179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95" y="3287295"/>
            <a:ext cx="1371428" cy="217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819400"/>
            <a:ext cx="3051886" cy="301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800600"/>
            <a:ext cx="621714" cy="251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869172"/>
            <a:ext cx="242286" cy="187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3372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hitting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commute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times</a:t>
            </a:r>
            <a:r>
              <a:rPr lang="en-US" altLang="en-US" sz="32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211262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version of hitting time and commute times</a:t>
            </a: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considers paths of length at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endParaRPr lang="en-US" altLang="en-US" sz="2000" i="1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4" descr="sim_grap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2265362"/>
            <a:ext cx="4219575" cy="33321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4678363" y="2259013"/>
            <a:ext cx="4186237" cy="3760787"/>
            <a:chOff x="2947" y="1565"/>
            <a:chExt cx="2637" cy="2369"/>
          </a:xfrm>
        </p:grpSpPr>
        <p:pic>
          <p:nvPicPr>
            <p:cNvPr id="6" name="Picture 5" descr="sim_graph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" y="1565"/>
              <a:ext cx="2637" cy="21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312" y="3701"/>
              <a:ext cx="21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 smtClean="0">
                  <a:latin typeface="Open Sans" charset="0"/>
                  <a:ea typeface="Open Sans" charset="0"/>
                  <a:cs typeface="Open Sans" charset="0"/>
                </a:rPr>
                <a:t>b) Truncated </a:t>
              </a:r>
              <a:r>
                <a:rPr lang="en-US" altLang="en-US" dirty="0">
                  <a:latin typeface="Open Sans" charset="0"/>
                  <a:ea typeface="Open Sans" charset="0"/>
                  <a:cs typeface="Open Sans" charset="0"/>
                </a:rPr>
                <a:t>hitting time</a:t>
              </a:r>
            </a:p>
          </p:txBody>
        </p:sp>
      </p:grp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38200" y="5699125"/>
            <a:ext cx="3352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smtClean="0">
                <a:latin typeface="Open Sans" charset="0"/>
                <a:ea typeface="Open Sans" charset="0"/>
                <a:cs typeface="Open Sans" charset="0"/>
              </a:rPr>
              <a:t>a) Un-truncated </a:t>
            </a:r>
            <a:r>
              <a:rPr lang="en-US" altLang="en-US" dirty="0">
                <a:latin typeface="Open Sans" charset="0"/>
                <a:ea typeface="Open Sans" charset="0"/>
                <a:cs typeface="Open Sans" charset="0"/>
              </a:rPr>
              <a:t>hitting time</a:t>
            </a:r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296863" y="3036888"/>
            <a:ext cx="1035050" cy="1600200"/>
          </a:xfrm>
          <a:custGeom>
            <a:avLst/>
            <a:gdLst>
              <a:gd name="T0" fmla="*/ 723000 w 1214"/>
              <a:gd name="T1" fmla="*/ 148903 h 1569"/>
              <a:gd name="T2" fmla="*/ 474043 w 1214"/>
              <a:gd name="T3" fmla="*/ 0 h 1569"/>
              <a:gd name="T4" fmla="*/ 356385 w 1214"/>
              <a:gd name="T5" fmla="*/ 9179 h 1569"/>
              <a:gd name="T6" fmla="*/ 216559 w 1214"/>
              <a:gd name="T7" fmla="*/ 92810 h 1569"/>
              <a:gd name="T8" fmla="*/ 185013 w 1214"/>
              <a:gd name="T9" fmla="*/ 139724 h 1569"/>
              <a:gd name="T10" fmla="*/ 177340 w 1214"/>
              <a:gd name="T11" fmla="*/ 185619 h 1569"/>
              <a:gd name="T12" fmla="*/ 154320 w 1214"/>
              <a:gd name="T13" fmla="*/ 214176 h 1569"/>
              <a:gd name="T14" fmla="*/ 99754 w 1214"/>
              <a:gd name="T15" fmla="*/ 297807 h 1569"/>
              <a:gd name="T16" fmla="*/ 37514 w 1214"/>
              <a:gd name="T17" fmla="*/ 456909 h 1569"/>
              <a:gd name="T18" fmla="*/ 5968 w 1214"/>
              <a:gd name="T19" fmla="*/ 624170 h 1569"/>
              <a:gd name="T20" fmla="*/ 60534 w 1214"/>
              <a:gd name="T21" fmla="*/ 1099436 h 1569"/>
              <a:gd name="T22" fmla="*/ 92080 w 1214"/>
              <a:gd name="T23" fmla="*/ 1174908 h 1569"/>
              <a:gd name="T24" fmla="*/ 294145 w 1214"/>
              <a:gd name="T25" fmla="*/ 1425800 h 1569"/>
              <a:gd name="T26" fmla="*/ 318018 w 1214"/>
              <a:gd name="T27" fmla="*/ 1445177 h 1569"/>
              <a:gd name="T28" fmla="*/ 348711 w 1214"/>
              <a:gd name="T29" fmla="*/ 1454356 h 1569"/>
              <a:gd name="T30" fmla="*/ 372584 w 1214"/>
              <a:gd name="T31" fmla="*/ 1481893 h 1569"/>
              <a:gd name="T32" fmla="*/ 457843 w 1214"/>
              <a:gd name="T33" fmla="*/ 1519629 h 1569"/>
              <a:gd name="T34" fmla="*/ 645414 w 1214"/>
              <a:gd name="T35" fmla="*/ 1594081 h 1569"/>
              <a:gd name="T36" fmla="*/ 894372 w 1214"/>
              <a:gd name="T37" fmla="*/ 1528808 h 1569"/>
              <a:gd name="T38" fmla="*/ 918245 w 1214"/>
              <a:gd name="T39" fmla="*/ 1481893 h 1569"/>
              <a:gd name="T40" fmla="*/ 933591 w 1214"/>
              <a:gd name="T41" fmla="*/ 1407442 h 1569"/>
              <a:gd name="T42" fmla="*/ 965137 w 1214"/>
              <a:gd name="T43" fmla="*/ 1332990 h 1569"/>
              <a:gd name="T44" fmla="*/ 1003504 w 1214"/>
              <a:gd name="T45" fmla="*/ 1211624 h 1569"/>
              <a:gd name="T46" fmla="*/ 1035050 w 1214"/>
              <a:gd name="T47" fmla="*/ 1034164 h 1569"/>
              <a:gd name="T48" fmla="*/ 1011177 w 1214"/>
              <a:gd name="T49" fmla="*/ 866902 h 1569"/>
              <a:gd name="T50" fmla="*/ 933591 w 1214"/>
              <a:gd name="T51" fmla="*/ 680263 h 1569"/>
              <a:gd name="T52" fmla="*/ 863678 w 1214"/>
              <a:gd name="T53" fmla="*/ 502803 h 1569"/>
              <a:gd name="T54" fmla="*/ 801439 w 1214"/>
              <a:gd name="T55" fmla="*/ 344721 h 1569"/>
              <a:gd name="T56" fmla="*/ 762220 w 1214"/>
              <a:gd name="T57" fmla="*/ 204997 h 1569"/>
              <a:gd name="T58" fmla="*/ 730674 w 1214"/>
              <a:gd name="T59" fmla="*/ 158082 h 1569"/>
              <a:gd name="T60" fmla="*/ 723000 w 1214"/>
              <a:gd name="T61" fmla="*/ 148903 h 156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214" h="1569">
                <a:moveTo>
                  <a:pt x="848" y="146"/>
                </a:moveTo>
                <a:cubicBezTo>
                  <a:pt x="784" y="58"/>
                  <a:pt x="658" y="22"/>
                  <a:pt x="556" y="0"/>
                </a:cubicBezTo>
                <a:cubicBezTo>
                  <a:pt x="510" y="3"/>
                  <a:pt x="464" y="3"/>
                  <a:pt x="418" y="9"/>
                </a:cubicBezTo>
                <a:cubicBezTo>
                  <a:pt x="362" y="17"/>
                  <a:pt x="312" y="72"/>
                  <a:pt x="254" y="91"/>
                </a:cubicBezTo>
                <a:cubicBezTo>
                  <a:pt x="216" y="204"/>
                  <a:pt x="283" y="24"/>
                  <a:pt x="217" y="137"/>
                </a:cubicBezTo>
                <a:cubicBezTo>
                  <a:pt x="209" y="150"/>
                  <a:pt x="215" y="168"/>
                  <a:pt x="208" y="182"/>
                </a:cubicBezTo>
                <a:cubicBezTo>
                  <a:pt x="202" y="194"/>
                  <a:pt x="189" y="200"/>
                  <a:pt x="181" y="210"/>
                </a:cubicBezTo>
                <a:cubicBezTo>
                  <a:pt x="109" y="304"/>
                  <a:pt x="176" y="233"/>
                  <a:pt x="117" y="292"/>
                </a:cubicBezTo>
                <a:cubicBezTo>
                  <a:pt x="105" y="351"/>
                  <a:pt x="70" y="395"/>
                  <a:pt x="44" y="448"/>
                </a:cubicBezTo>
                <a:cubicBezTo>
                  <a:pt x="32" y="503"/>
                  <a:pt x="0" y="556"/>
                  <a:pt x="7" y="612"/>
                </a:cubicBezTo>
                <a:cubicBezTo>
                  <a:pt x="26" y="765"/>
                  <a:pt x="23" y="931"/>
                  <a:pt x="71" y="1078"/>
                </a:cubicBezTo>
                <a:cubicBezTo>
                  <a:pt x="80" y="1104"/>
                  <a:pt x="99" y="1126"/>
                  <a:pt x="108" y="1152"/>
                </a:cubicBezTo>
                <a:cubicBezTo>
                  <a:pt x="152" y="1282"/>
                  <a:pt x="204" y="1351"/>
                  <a:pt x="345" y="1398"/>
                </a:cubicBezTo>
                <a:cubicBezTo>
                  <a:pt x="354" y="1404"/>
                  <a:pt x="363" y="1412"/>
                  <a:pt x="373" y="1417"/>
                </a:cubicBezTo>
                <a:cubicBezTo>
                  <a:pt x="384" y="1422"/>
                  <a:pt x="398" y="1420"/>
                  <a:pt x="409" y="1426"/>
                </a:cubicBezTo>
                <a:cubicBezTo>
                  <a:pt x="420" y="1432"/>
                  <a:pt x="426" y="1447"/>
                  <a:pt x="437" y="1453"/>
                </a:cubicBezTo>
                <a:cubicBezTo>
                  <a:pt x="468" y="1470"/>
                  <a:pt x="505" y="1474"/>
                  <a:pt x="537" y="1490"/>
                </a:cubicBezTo>
                <a:cubicBezTo>
                  <a:pt x="609" y="1526"/>
                  <a:pt x="676" y="1552"/>
                  <a:pt x="757" y="1563"/>
                </a:cubicBezTo>
                <a:cubicBezTo>
                  <a:pt x="1022" y="1540"/>
                  <a:pt x="909" y="1569"/>
                  <a:pt x="1049" y="1499"/>
                </a:cubicBezTo>
                <a:cubicBezTo>
                  <a:pt x="1074" y="1425"/>
                  <a:pt x="1039" y="1515"/>
                  <a:pt x="1077" y="1453"/>
                </a:cubicBezTo>
                <a:cubicBezTo>
                  <a:pt x="1087" y="1437"/>
                  <a:pt x="1091" y="1392"/>
                  <a:pt x="1095" y="1380"/>
                </a:cubicBezTo>
                <a:cubicBezTo>
                  <a:pt x="1108" y="1337"/>
                  <a:pt x="1110" y="1339"/>
                  <a:pt x="1132" y="1307"/>
                </a:cubicBezTo>
                <a:cubicBezTo>
                  <a:pt x="1145" y="1266"/>
                  <a:pt x="1154" y="1224"/>
                  <a:pt x="1177" y="1188"/>
                </a:cubicBezTo>
                <a:cubicBezTo>
                  <a:pt x="1191" y="1130"/>
                  <a:pt x="1204" y="1073"/>
                  <a:pt x="1214" y="1014"/>
                </a:cubicBezTo>
                <a:cubicBezTo>
                  <a:pt x="1205" y="959"/>
                  <a:pt x="1210" y="900"/>
                  <a:pt x="1186" y="850"/>
                </a:cubicBezTo>
                <a:cubicBezTo>
                  <a:pt x="1156" y="788"/>
                  <a:pt x="1125" y="728"/>
                  <a:pt x="1095" y="667"/>
                </a:cubicBezTo>
                <a:cubicBezTo>
                  <a:pt x="1065" y="608"/>
                  <a:pt x="1060" y="543"/>
                  <a:pt x="1013" y="493"/>
                </a:cubicBezTo>
                <a:cubicBezTo>
                  <a:pt x="994" y="438"/>
                  <a:pt x="972" y="386"/>
                  <a:pt x="940" y="338"/>
                </a:cubicBezTo>
                <a:cubicBezTo>
                  <a:pt x="930" y="294"/>
                  <a:pt x="914" y="242"/>
                  <a:pt x="894" y="201"/>
                </a:cubicBezTo>
                <a:cubicBezTo>
                  <a:pt x="885" y="183"/>
                  <a:pt x="871" y="169"/>
                  <a:pt x="857" y="155"/>
                </a:cubicBezTo>
                <a:cubicBezTo>
                  <a:pt x="846" y="144"/>
                  <a:pt x="807" y="126"/>
                  <a:pt x="848" y="146"/>
                </a:cubicBezTo>
                <a:close/>
              </a:path>
            </a:pathLst>
          </a:custGeom>
          <a:noFill/>
          <a:ln w="4445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 Sarkar, A. Moore, &amp; A. Prakash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Incremental Proximity Search in Large Graphs.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‘08.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8389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Escape probability</a:t>
            </a:r>
            <a:r>
              <a:rPr lang="en-US" altLang="en-US" sz="3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066800"/>
            <a:ext cx="8120062" cy="1751013"/>
          </a:xfrm>
        </p:spPr>
        <p:txBody>
          <a:bodyPr/>
          <a:lstStyle/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escape probability from node </a:t>
            </a:r>
            <a:r>
              <a:rPr lang="en-US" altLang="en-US" sz="24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node</a:t>
            </a:r>
            <a:r>
              <a:rPr lang="en-US" altLang="zh-CN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4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endParaRPr lang="en-US" altLang="en-US" sz="24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Denoted as 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 start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reaches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before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return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 to</a:t>
            </a:r>
            <a:r>
              <a:rPr lang="zh-CN" altLang="en-US" sz="2000" dirty="0" smtClean="0">
                <a:latin typeface="Open Sans" panose="020B0606030504020204" pitchFamily="34" charset="0"/>
                <a:ea typeface="Open Sans" charset="0"/>
                <a:cs typeface="Open Sans" panose="020B0606030504020204" pitchFamily="34" charset="0"/>
              </a:rPr>
              <a:t> </a:t>
            </a:r>
            <a:r>
              <a:rPr lang="en-US" altLang="zh-CN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</a:t>
            </a:r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8860" name="Oval 12"/>
          <p:cNvSpPr>
            <a:spLocks noChangeArrowheads="1"/>
          </p:cNvSpPr>
          <p:nvPr/>
        </p:nvSpPr>
        <p:spPr bwMode="auto">
          <a:xfrm>
            <a:off x="1447800" y="3508375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600" b="1" dirty="0" smtClean="0">
                <a:ea typeface="宋体" charset="0"/>
              </a:rPr>
              <a:t>A</a:t>
            </a:r>
            <a:endParaRPr lang="en-US" altLang="en-US" sz="3600" b="1" dirty="0"/>
          </a:p>
        </p:txBody>
      </p:sp>
      <p:sp>
        <p:nvSpPr>
          <p:cNvPr id="78861" name="Oval 13"/>
          <p:cNvSpPr>
            <a:spLocks noChangeArrowheads="1"/>
          </p:cNvSpPr>
          <p:nvPr/>
        </p:nvSpPr>
        <p:spPr bwMode="auto">
          <a:xfrm>
            <a:off x="3048000" y="2822575"/>
            <a:ext cx="2971800" cy="1905000"/>
          </a:xfrm>
          <a:prstGeom prst="ellipse">
            <a:avLst/>
          </a:prstGeom>
          <a:solidFill>
            <a:srgbClr val="E1E1E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200"/>
          </a:p>
        </p:txBody>
      </p:sp>
      <p:sp>
        <p:nvSpPr>
          <p:cNvPr id="78862" name="Oval 14"/>
          <p:cNvSpPr>
            <a:spLocks noChangeArrowheads="1"/>
          </p:cNvSpPr>
          <p:nvPr/>
        </p:nvSpPr>
        <p:spPr bwMode="auto">
          <a:xfrm>
            <a:off x="7010400" y="35083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 b="1">
                <a:ea typeface="宋体" charset="0"/>
              </a:rPr>
              <a:t>B</a:t>
            </a:r>
          </a:p>
        </p:txBody>
      </p:sp>
      <p:cxnSp>
        <p:nvCxnSpPr>
          <p:cNvPr id="78863" name="AutoShape 15"/>
          <p:cNvCxnSpPr>
            <a:cxnSpLocks noChangeShapeType="1"/>
            <a:stCxn id="78860" idx="6"/>
            <a:endCxn id="78861" idx="2"/>
          </p:cNvCxnSpPr>
          <p:nvPr/>
        </p:nvCxnSpPr>
        <p:spPr bwMode="auto">
          <a:xfrm flipV="1">
            <a:off x="2057400" y="3775075"/>
            <a:ext cx="990600" cy="38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4" name="AutoShape 16"/>
          <p:cNvCxnSpPr>
            <a:cxnSpLocks noChangeShapeType="1"/>
          </p:cNvCxnSpPr>
          <p:nvPr/>
        </p:nvCxnSpPr>
        <p:spPr bwMode="auto">
          <a:xfrm flipV="1">
            <a:off x="6019800" y="3736975"/>
            <a:ext cx="990600" cy="38100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5" name="AutoShape 17"/>
          <p:cNvCxnSpPr>
            <a:cxnSpLocks noChangeShapeType="1"/>
            <a:stCxn id="78860" idx="4"/>
            <a:endCxn id="78862" idx="4"/>
          </p:cNvCxnSpPr>
          <p:nvPr/>
        </p:nvCxnSpPr>
        <p:spPr bwMode="auto">
          <a:xfrm rot="5400000" flipH="1" flipV="1">
            <a:off x="4476750" y="1317625"/>
            <a:ext cx="76200" cy="5524500"/>
          </a:xfrm>
          <a:prstGeom prst="curvedConnector3">
            <a:avLst>
              <a:gd name="adj1" fmla="val -1558333"/>
            </a:avLst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6" name="AutoShape 18"/>
          <p:cNvCxnSpPr>
            <a:cxnSpLocks noChangeShapeType="1"/>
            <a:stCxn id="78861" idx="0"/>
            <a:endCxn id="78860" idx="0"/>
          </p:cNvCxnSpPr>
          <p:nvPr/>
        </p:nvCxnSpPr>
        <p:spPr bwMode="auto">
          <a:xfrm rot="16200000" flipH="1" flipV="1">
            <a:off x="2800350" y="1774825"/>
            <a:ext cx="685800" cy="2781300"/>
          </a:xfrm>
          <a:prstGeom prst="curvedConnector3">
            <a:avLst>
              <a:gd name="adj1" fmla="val -33333"/>
            </a:avLst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8870" name="AutoShape 22"/>
          <p:cNvSpPr>
            <a:spLocks noChangeArrowheads="1"/>
          </p:cNvSpPr>
          <p:nvPr/>
        </p:nvSpPr>
        <p:spPr bwMode="auto">
          <a:xfrm>
            <a:off x="685800" y="3660775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1" name="Freeform 23"/>
          <p:cNvSpPr>
            <a:spLocks/>
          </p:cNvSpPr>
          <p:nvPr/>
        </p:nvSpPr>
        <p:spPr bwMode="auto">
          <a:xfrm>
            <a:off x="3048000" y="3394075"/>
            <a:ext cx="3048000" cy="838200"/>
          </a:xfrm>
          <a:custGeom>
            <a:avLst/>
            <a:gdLst>
              <a:gd name="T0" fmla="*/ 0 w 1824"/>
              <a:gd name="T1" fmla="*/ 264 h 528"/>
              <a:gd name="T2" fmla="*/ 720 w 1824"/>
              <a:gd name="T3" fmla="*/ 24 h 528"/>
              <a:gd name="T4" fmla="*/ 864 w 1824"/>
              <a:gd name="T5" fmla="*/ 408 h 528"/>
              <a:gd name="T6" fmla="*/ 1296 w 1824"/>
              <a:gd name="T7" fmla="*/ 72 h 528"/>
              <a:gd name="T8" fmla="*/ 1392 w 1824"/>
              <a:gd name="T9" fmla="*/ 504 h 528"/>
              <a:gd name="T10" fmla="*/ 1824 w 1824"/>
              <a:gd name="T11" fmla="*/ 216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4" h="528">
                <a:moveTo>
                  <a:pt x="0" y="264"/>
                </a:moveTo>
                <a:cubicBezTo>
                  <a:pt x="288" y="132"/>
                  <a:pt x="576" y="0"/>
                  <a:pt x="720" y="24"/>
                </a:cubicBezTo>
                <a:cubicBezTo>
                  <a:pt x="864" y="48"/>
                  <a:pt x="768" y="400"/>
                  <a:pt x="864" y="408"/>
                </a:cubicBezTo>
                <a:cubicBezTo>
                  <a:pt x="960" y="416"/>
                  <a:pt x="1208" y="56"/>
                  <a:pt x="1296" y="72"/>
                </a:cubicBezTo>
                <a:cubicBezTo>
                  <a:pt x="1384" y="88"/>
                  <a:pt x="1304" y="480"/>
                  <a:pt x="1392" y="504"/>
                </a:cubicBezTo>
                <a:cubicBezTo>
                  <a:pt x="1480" y="528"/>
                  <a:pt x="1744" y="264"/>
                  <a:pt x="1824" y="216"/>
                </a:cubicBezTo>
              </a:path>
            </a:pathLst>
          </a:custGeom>
          <a:noFill/>
          <a:ln w="76200" cmpd="sng">
            <a:solidFill>
              <a:srgbClr val="33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2" name="Text Box 24"/>
          <p:cNvSpPr txBox="1">
            <a:spLocks noChangeArrowheads="1"/>
          </p:cNvSpPr>
          <p:nvPr/>
        </p:nvSpPr>
        <p:spPr bwMode="auto">
          <a:xfrm>
            <a:off x="3352800" y="3370262"/>
            <a:ext cx="24431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dirty="0"/>
              <a:t>the remaining </a:t>
            </a:r>
          </a:p>
          <a:p>
            <a:pPr algn="ctr"/>
            <a:r>
              <a:rPr lang="en-US" altLang="en-US" sz="2800" dirty="0"/>
              <a:t>graph</a:t>
            </a:r>
          </a:p>
        </p:txBody>
      </p:sp>
      <p:sp>
        <p:nvSpPr>
          <p:cNvPr id="2" name="Multiply 1"/>
          <p:cNvSpPr/>
          <p:nvPr/>
        </p:nvSpPr>
        <p:spPr>
          <a:xfrm>
            <a:off x="2514600" y="2362200"/>
            <a:ext cx="685800" cy="533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-Shape 2"/>
          <p:cNvSpPr/>
          <p:nvPr/>
        </p:nvSpPr>
        <p:spPr>
          <a:xfrm rot="19363044">
            <a:off x="6335446" y="4613275"/>
            <a:ext cx="571500" cy="228600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-Shape 20"/>
          <p:cNvSpPr/>
          <p:nvPr/>
        </p:nvSpPr>
        <p:spPr>
          <a:xfrm rot="19363044">
            <a:off x="6259246" y="3581911"/>
            <a:ext cx="571500" cy="228600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direction-aware proximity for graph mining.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KDD ‘07.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848" y="1577371"/>
            <a:ext cx="1206857" cy="251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183" y="5562600"/>
            <a:ext cx="4722283" cy="455619"/>
          </a:xfrm>
          <a:prstGeom prst="rect">
            <a:avLst/>
          </a:prstGeom>
        </p:spPr>
      </p:pic>
      <p:sp>
        <p:nvSpPr>
          <p:cNvPr id="35" name="L-Shape 34"/>
          <p:cNvSpPr/>
          <p:nvPr/>
        </p:nvSpPr>
        <p:spPr>
          <a:xfrm rot="19363044">
            <a:off x="4347586" y="5679764"/>
            <a:ext cx="448830" cy="165227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6229351" y="5562600"/>
            <a:ext cx="552449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3236133"/>
      </p:ext>
    </p:extLst>
  </p:cSld>
  <p:clrMapOvr>
    <a:masterClrMapping/>
  </p:clrMapOvr>
  <p:transition advTm="27484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Asymmetry of escape probability 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817082"/>
              </p:ext>
            </p:extLst>
          </p:nvPr>
        </p:nvGraphicFramePr>
        <p:xfrm>
          <a:off x="1371600" y="1773238"/>
          <a:ext cx="6134100" cy="348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0" name="Visio" r:id="rId6" imgW="5289194" imgH="2914802" progId="Visio.Drawing.11">
                  <p:embed/>
                </p:oleObj>
              </mc:Choice>
              <mc:Fallback>
                <p:oleObj name="Visio" r:id="rId6" imgW="5289194" imgH="291480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73238"/>
                        <a:ext cx="6134100" cy="348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533" y="5591601"/>
            <a:ext cx="6193067" cy="35199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112711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4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359.2051"/>
  <p:tag name="LATEXADDIN" val="\documentclass{article}&#10;\usepackage{amsmath}&#10;\pagestyle{empty}&#10;\begin{document}&#10;&#10;$i \longrightarrow j$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674.9156"/>
  <p:tag name="LATEXADDIN" val="\documentclass{article}&#10;\usepackage{amsmath}&#10;\pagestyle{empty}&#10;\begin{document}&#10;&#10;$i \longrightarrow j \longrightarrow i$&#10;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251.594"/>
  <p:tag name="LATEXADDIN" val="\documentclass{article}&#10;\usepackage{amsmath}&#10;\pagestyle{empty}&#10;\begin{document}&#10;&#10;$c(i,j) = h(i,j) + h(j,i)$&#10;&#10;&#10;\end{document}"/>
  <p:tag name="IGUANATEXSIZE" val="24"/>
  <p:tag name="IGUANATEXCURSOR" val="1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119.2351"/>
  <p:tag name="LATEXADDIN" val="\documentclass{article}&#10;\usepackage{amsmath}&#10;\pagestyle{empty}&#10;\usepackage{bm}&#10;\begin{document}&#10;&#10;$\bm{\pi}_j$&#10;&#10;&#10;\end{document}"/>
  <p:tag name="IGUANATEXSIZE" val="20"/>
  <p:tag name="IGUANATEXCURSOR" val="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93.9257"/>
  <p:tag name="LATEXADDIN" val="\documentclass{article}&#10;\usepackage{amsmath}&#10;\pagestyle{empty}&#10;\begin{document}&#10;&#10;$\mathrm{ep}(A \rightarrow B)$&#10;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323.959"/>
  <p:tag name="LATEXADDIN" val="\documentclass{article}&#10;\usepackage{amsmath}&#10;\pagestyle{empty}&#10;\begin{document}&#10;&#10;$\mathrm{ep}(A \rightarrow B) = \mathrm{Prob} \Big[ \quad\quad \mathrm{comes\ before} \quad\quad \Big]$&#10;&#10;&#10;\end{document}"/>
  <p:tag name="IGUANATEXSIZE" val="20"/>
  <p:tag name="IGUANATEXCURSOR" val="18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176.978"/>
  <p:tag name="LATEXADDIN" val="\documentclass{article}&#10;\usepackage{amsmath}&#10;\pagestyle{empty}&#10;\begin{document}&#10;&#10;$\mathrm{ep}(A \rightarrow B) = 1 \quad &gt; \quad \mathrm{ep}(B \rightarrow A) = 0.5$&#10;&#10;&#10;\end{document}"/>
  <p:tag name="IGUANATEXSIZE" val="28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24.8969"/>
  <p:tag name="LATEXADDIN" val="\documentclass{article}&#10;\usepackage{amsmath}&#10;\pagestyle{empty}&#10;\begin{document}&#10;&#10;$\mathrm{ep}(A \rightarrow B) = 1$&#10;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24.8969"/>
  <p:tag name="LATEXADDIN" val="\documentclass{article}&#10;\usepackage{amsmath}&#10;\pagestyle{empty}&#10;\begin{document}&#10;&#10;$\mathrm{ep}(A \rightarrow B) = 1$&#10;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83.877"/>
  <p:tag name="LATEXADDIN" val="\documentclass{article}&#10;\usepackage{amsmath}&#10;\pagestyle{empty}&#10;\begin{document}&#10;&#10;$\mathrm{ep}(A \rightarrow B) = 0.91$&#10;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90.6262"/>
  <p:tag name="LATEXADDIN" val="\documentclass{article}&#10;\usepackage{amsmath}&#10;\pagestyle{empty}&#10;\begin{document}&#10;&#10;$\mathrm{ep}(A \rightarrow B) = 0.74$&#10;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604.799"/>
  <p:tag name="LATEXADDIN" val="\documentclass{article}&#10;\usepackage{amsmath}&#10;\pagestyle{empty}&#10;\begin{document}&#10;&#10;$\mathrm{ep}(A \rightarrow B) = \mathrm{ep}(B \rightarrow A) = 0$&#10;&#10;&#10;\end{document}"/>
  <p:tag name="IGUANATEXSIZE" val="24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523.435"/>
  <p:tag name="LATEXADDIN" val="\documentclass{article}&#10;\usepackage{amsmath}&#10;\pagestyle{empty}&#10;\begin{document}&#10;&#10;$\mathrm{ep}(A \rightarrow B) = 0.081 \quad &gt; \quad \mathrm{ep}(B \rightarrow A) = 0.009$&#10;&#10;&#10;\end{document}"/>
  <p:tag name="IGUANATEXSIZE" val="24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077.615"/>
  <p:tag name="LATEXADDIN" val="\documentclass{article}&#10;\usepackage{amsmath}&#10;\usepackage{amssymb}&#10;\usepackage{bm}&#10;\pagestyle{empty}&#10;\begin{document}&#10;&#10;$\bm{v} \triangleq (v_1\ v_2\ \cdots\ v_n)^\top$&#10;&#10;&#10;\end{document}"/>
  <p:tag name="IGUANATEXSIZE" val="22"/>
  <p:tag name="IGUANATEXCURSOR" val="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9872"/>
  <p:tag name="ORIGINALWIDTH" val="322.4597"/>
  <p:tag name="LATEXADDIN" val="\documentclass{article}&#10;\usepackage{amsmath}&#10;\pagestyle{empty}&#10;\begin{document}&#10;$v_i = 0$&#10;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328.459"/>
  <p:tag name="LATEXADDIN" val="\documentclass{article}&#10;\usepackage{amsmath}&#10;\pagestyle{empty}&#10;\begin{document}&#10;$v_j = 1$&#10;&#10;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7.724"/>
  <p:tag name="ORIGINALWIDTH" val="1307.837"/>
  <p:tag name="LATEXADDIN" val="\documentclass{article}&#10;\usepackage{amsmath}&#10;\pagestyle{empty}&#10;\begin{document}&#10;&#10;$\forall k\neq i, j$, $v_k = \sum\limits_l p_{kl} \cdot v_l$&#10;&#10;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69.4413"/>
  <p:tag name="ORIGINALWIDTH" val="1480.315"/>
  <p:tag name="LATEXADDIN" val="\documentclass{article}&#10;\usepackage{amsmath}&#10;\usepackage{bm}&#10;\pagestyle{empty}&#10;\begin{document}&#10;&#10;$\bm{P} = \begin{pmatrix}&#10;\hat{\bm{P}} &amp; \bm{c}_i &amp; \bm{c}_j \\&#10;\bm{r}_i^\top &amp; 0 &amp; p(i,j) \\&#10;\bm{r}_j^\top &amp; p(j,i) &amp; 0&#10;\end{pmatrix}$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9.9775"/>
  <p:tag name="ORIGINALWIDTH" val="871.3911"/>
  <p:tag name="LATEXADDIN" val="\documentclass{article}&#10;\usepackage{amsmath}&#10;\usepackage{bm}&#10;\pagestyle{empty}&#10;\begin{document}&#10;&#10;$\bm{v} = \begin{pmatrix} \hat{\bm{v}} &amp; 0 &amp; 1 \end{pmatrix}^\top$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2306"/>
  <p:tag name="ORIGINALWIDTH" val="1880.765"/>
  <p:tag name="LATEXADDIN" val="\documentclass{article}&#10;\usepackage{amsmath}&#10;\usepackage{bm}&#10;\pagestyle{empty}&#10;\begin{document}&#10;&#10;&#10;$\hat{\bm{v}} = \hat{\bm{P}} \hat{\bm{v}} + \bm{r}_j \ \Rightarrow\ \hat{\bm{v}} = (\bm{I} - \hat{\bm{P}})^{-1} \bm{r}_j$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1.721"/>
  <p:tag name="ORIGINALWIDTH" val="2659.917"/>
  <p:tag name="LATEXADDIN" val="\documentclass{article}&#10;\usepackage{amsmath}&#10;\usepackage{bm}&#10;\pagestyle{empty}&#10;\begin{document}&#10;&#10;$\mathrm{ep}(i\rightarrow j) = \sum\limits_k p_{ik} \cdot v_k = \bm{r}_i^\top (\bm{I} - \hat{\bm{P}})^{-1} \bm{c}_j + p(i,j)$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2928.384"/>
  <p:tag name="LATEXADDIN" val="\documentclass{article}&#10;\usepackage{amsmath}&#10;\usepackage{amssymb}&#10;\pagestyle{empty}&#10;\begin{document}&#10;&#10;$v_k \triangleq $ Pr[A random walk starting at $k$ visits $j$ before $i$]&#10;&#10;&#10;\end{document}"/>
  <p:tag name="IGUANATEXSIZE" val="20"/>
  <p:tag name="IGUANATEXCURSOR" val="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00.9374"/>
  <p:tag name="LATEXADDIN" val="\documentclass{article}&#10;\usepackage{amsmath}&#10;\pagestyle{empty}&#10;\begin{document}&#10;&#10;$\mathrm{ep}(i \rightarrow j)$&#10;&#10;&#10;\end{document}"/>
  <p:tag name="IGUANATEXSIZE" val="18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305.2118"/>
  <p:tag name="LATEXADDIN" val="\documentclass{article}&#10;\usepackage{amsmath}&#10;\pagestyle{empty}&#10;\begin{document}&#10;&#10;$\Theta(n^2)$&#10;&#10;&#10;\end{document}"/>
  <p:tag name="IGUANATEXSIZE" val="18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3152"/>
  <p:tag name="ORIGINALWIDTH" val="719.3802"/>
  <p:tag name="LATEXADDIN" val="\documentclass{article}&#10;\usepackage{amsmath}&#10;\pagestyle{empty}&#10;\usepackage{amssymb}&#10;\usepackage{amsthm}&#10;\usepackage{bm}&#10;&#10;\newtheorem*{mythm*}{Theorem}&#10;\newtheorem*{mylem*}{Lemma}&#10;\newtheorem*{mycor*}{Corollary}&#10;&#10;\begin{document}&#10;&#10;\begin{mythm*}&#10;Let&#10;$&#10;\bm{Q} = \left[ q(i,j) \right] \triangleq (\bm{I} - c\bm{P})^{-1}.&#10;$&#10;$\forall i\neq j$, there is&#10;\[&#10;\mathrm{ep}(i\rightarrow j) = \frac{q(i,j)}{q(i,i)q(j,j) - q(i,j)q(j,i)}.&#10;\]&#10;\end{mythm*}&#10;&#10;&#10;\end{document}"/>
  <p:tag name="IGUANATEXSIZE" val="20"/>
  <p:tag name="IGUANATEXCURSOR" val="3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873.6408"/>
  <p:tag name="LATEXADDIN" val="\documentclass{article}&#10;\usepackage{amsmath}&#10;\pagestyle{empty}&#10;\usepackage{bm}&#10;\begin{document}&#10;&#10;$\bm{Q} = (\bm{I} - c\bm{P})^{-1}$&#10;&#10;&#10;\end{document}"/>
  <p:tag name="IGUANATEXSIZE" val="20"/>
  <p:tag name="IGUANATEXCURSOR" val="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1.2261"/>
  <p:tag name="ORIGINALWIDTH" val="1706.037"/>
  <p:tag name="LATEXADDIN" val="\documentclass{article}&#10;\usepackage{amsmath}&#10;\pagestyle{empty}&#10;\begin{document}&#10;&#10;$\mathrm{Prox}(i,j) = \frac{q(i,j)}{q(i,i)q(j,j) - q(i,j)q(j,i)}$&#10;&#10;&#10;\end{document}"/>
  <p:tag name="IGUANATEXSIZE" val="20"/>
  <p:tag name="IGUANATEXCURSOR" val="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641.545"/>
  <p:tag name="LATEXADDIN" val="\documentclass{article}&#10;\usepackage{amsmath}&#10;\pagestyle{empty}&#10;\begin{document}&#10;&#10;$\Theta(\mathrm{1\ matrix\ inversion}) + \Theta(n^2)$&#10;&#10;&#10;\end{document}"/>
  <p:tag name="IGUANATEXSIZE" val="24"/>
  <p:tag name="IGUANATEXCURSOR" val="1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3152"/>
  <p:tag name="ORIGINALWIDTH" val="719.3802"/>
  <p:tag name="LATEXADDIN" val="\documentclass{article}&#10;\usepackage{amsmath}&#10;\pagestyle{empty}&#10;\usepackage{amssymb}&#10;\usepackage{amsthm}&#10;\usepackage{bm}&#10;&#10;\newtheorem*{mythm*}{Theorem}&#10;\newtheorem*{mylem*}{Lemma}&#10;\newtheorem*{mycor*}{Corollary}&#10;&#10;\begin{document}&#10;&#10;\begin{mythm*}&#10;Let&#10;$&#10;\bm{Q} = \left[ q(i,j) \right] \triangleq (\bm{I} - c\bm{P})^{-1}.&#10;$&#10;$\forall i\neq j$, there is&#10;\[&#10;\mathrm{ep}(i\rightarrow j) = \frac{q(i,j)}{q(i,i)q(j,j) - q(i,j)q(j,i)}.&#10;\]&#10;\end{mythm*}&#10;&#10;&#10;\end{document}"/>
  <p:tag name="IGUANATEXSIZE" val="20"/>
  <p:tag name="IGUANATEXCURSOR" val="3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918.26"/>
  <p:tag name="LATEXADDIN" val="\documentclass{article}&#10;\usepackage{amsmath}&#10;\usepackage{bm}&#10;\pagestyle{empty}&#10;\begin{document}&#10;&#10;\[(\bm{I} - c\bm{P})^{-1} = \bm{I} + c\bm{P} + (c\bm{P})^2 + \cdots\]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5.7218"/>
  <p:tag name="ORIGINALWIDTH" val="1221.597"/>
  <p:tag name="LATEXADDIN" val="\documentclass{article}&#10;\usepackage{amsmath}&#10;\usepackage{bm}&#10;\pagestyle{empty}&#10;\begin{document}&#10;&#10;\[&#10;\bm{v} = (1-\alpha) \bm{P}^\top \bm{v}  + \frac{\alpha}{n} \bm{1}&#10;\]&#10;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2676.416"/>
  <p:tag name="LATEXADDIN" val="\documentclass{article}&#10;\usepackage{amsmath}&#10;\pagestyle{empty}&#10;\usepackage{bm}&#10;\begin{document}&#10;&#10;\begin{align*}&#10;\bm{Q}\bm{e}_i &amp;= (\bm{I} - c\bm{P})^{-1} \bm{e}_i = \bm{e}_i + c\bm{P} \bm{e}_i + (c\bm{P})^2 \bm{e}_i + \cdots&#10;\end{align*}&#10;&#10;&#10;\end{document}"/>
  <p:tag name="IGUANATEXSIZE" val="20"/>
  <p:tag name="IGUANATEXCURSOR" val="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74.1658"/>
  <p:tag name="LATEXADDIN" val="\documentclass{article}&#10;\usepackage{amsmath}&#10;\pagestyle{empty}&#10;\begin{document}&#10;&#10;$\Theta\left(t(n + m)\right)$&#10;&#10;&#10;\end{document}"/>
  <p:tag name="IGUANATEXSIZE" val="18"/>
  <p:tag name="IGUANATEXCURSOR" val="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4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4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4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8|20.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00.9374"/>
  <p:tag name="LATEXADDIN" val="\documentclass{article}&#10;\usepackage{amsmath}&#10;\pagestyle{empty}&#10;\begin{document}&#10;&#10;$\mathrm{ep}(i \rightarrow j)$&#10;&#10;&#10;\end{document}"/>
  <p:tag name="IGUANATEXSIZE" val="24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00.9374"/>
  <p:tag name="LATEXADDIN" val="\documentclass{article}&#10;\usepackage{amsmath}&#10;\pagestyle{empty}&#10;\begin{document}&#10;&#10;$\mathrm{ep}(j \rightarrow i)$&#10;&#10;&#10;\end{document}"/>
  <p:tag name="IGUANATEXSIZE" val="24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usepackage{color}&#10;\pagestyle{empty}&#10;\begin{document}&#10;&#10;\definecolor{orange}{rgb}{0.5,0,0}&#10;&#10;{\color{orange}&#10;$\mathrm{ep}(i \rightarrow j) - \mathrm{ep}(j \rightarrow i)$&#10;}&#10;&#10;\end{document}"/>
  <p:tag name="IGUANATEXSIZE" val="20"/>
  <p:tag name="IGUANATEXCURSOR" val="1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1193.101"/>
  <p:tag name="LATEXADDIN" val="\documentclass{article}&#10;\usepackage{amsmath}&#10;\usepackage{bm}&#10;\pagestyle{empty}&#10;\begin{document}&#10;&#10;\[&#10;\bm{v} = (1-\alpha) \bm{P}^\top \bm{v}  + \alpha \bm{r}&#10;\]&#10;&#10;&#10;\end{document}"/>
  <p:tag name="IGUANATEXSIZE" val="24"/>
  <p:tag name="IGUANATEXCURSOR" val="1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9327"/>
  <p:tag name="ORIGINALWIDTH" val="719.3802"/>
  <p:tag name="LATEXADDIN" val="\documentclass{article}&#10;\usepackage{amsmath}&#10;\pagestyle{empty}&#10;\usepackage{amssymb}&#10;\usepackage{amsthm}&#10;\usepackage{bm}&#10;\usepackage{dsfont}&#10;&#10;\newtheorem*{mythm*}{Theorem}&#10;\newtheorem*{mylem*}{Lemma}&#10;\newtheorem*{mycor*}{Corollary}&#10;\begin{document}&#10;&#10;\begin{mylem*}&#10;The expected time $r_i$ for a random walk starting at node $i$ to return to $i$ is the reciprocal of the stationary probability of $i$.&#10;That is&#10;\[&#10;r_i = \frac{1}{\pi_i}.&#10;\]&#10;\end{mylem*}&#10;&#10;&#10;\end{document}"/>
  <p:tag name="IGUANATEXSIZE" val="20"/>
  <p:tag name="IGUANATEXCURSOR" val="2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79.49008"/>
  <p:tag name="LATEXADDIN" val="\documentclass{article}&#10;\usepackage{amsmath}&#10;\usepackage{bm}&#10;\pagestyle{empty}&#10;\begin{document}&#10;&#10;$\bm{\pi}$&#10;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97.2254"/>
  <p:tag name="LATEXADDIN" val="\documentclass{article}&#10;\usepackage{amsmath}&#10;\pagestyle{empty}&#10;\begin{document}&#10;&#10;$\pi_i T$&#10;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.2294"/>
  <p:tag name="ORIGINALWIDTH" val="493.4384"/>
  <p:tag name="LATEXADDIN" val="\documentclass{article}&#10;\usepackage{amsmath}&#10;\pagestyle{empty}&#10;\begin{document}&#10;&#10;$\frac{T}{\pi_i \cdot T} = \frac{1}{\pi_i}$&#10;&#10;&#10;\end{document}"/>
  <p:tag name="IGUANATEXSIZE" val="20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7712"/>
  <p:tag name="ORIGINALWIDTH" val="720.3619"/>
  <p:tag name="LATEXADDIN" val="\documentclass{article}&#10;\usepackage{amsmath}&#10;\pagestyle{empty}&#10;\usepackage{amssymb}&#10;\usepackage{amsthm}&#10;\usepackage{bm}&#10;\usepackage{dsfont}&#10;\newtheorem*{mythm*}{Theorem}&#10;\newtheorem*{mylem*}{Lemma}&#10;\newtheorem*{mycor*}{Corollary}&#10;\begin{document}&#10;&#10;\begin{mythm*}&#10;The probability that a random walk starting at node $i$ visits $j$ before returning to $i$, which equals $\mathrm{ep}(i\rightarrow j)$, satisfies&#10;\[&#10;\mathrm{ep}(i\rightarrow j)c(i,j) = \frac{1}{\pi_i},&#10;\]&#10;where $c(i,j)$ is the commute time between $i$ and $j$.&#10;\end{mythm*}&#10;&#10;&#10;\end{document}"/>
  <p:tag name="IGUANATEXSIZE" val="20"/>
  <p:tag name="IGUANATEXCURSOR" val="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583.4271"/>
  <p:tag name="LATEXADDIN" val="\documentclass{article}&#10;\usepackage{amsmath}&#10;\pagestyle{empty}&#10;\begin{document}&#10;&#10;$E(X) = \frac{1}{\pi_i}$&#10;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752.156"/>
  <p:tag name="LATEXADDIN" val="\documentclass{article}&#10;\usepackage{amsmath}&#10;\pagestyle{empty}&#10;\begin{document}&#10;&#10;&#10;$E(Y) = c(i,j)$&#10;&#10;\end{document}"/>
  <p:tag name="IGUANATEXSIZE" val="20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496.813"/>
  <p:tag name="LATEXADDIN" val="\documentclass{article}&#10;\usepackage{amsmath}&#10;\usepackage{amssymb}&#10;\pagestyle{empty}&#10;\begin{document}&#10;&#10;$\Pr\left[X = Y\right] = p \triangleq \mathrm{ep}(i\rightarrow j)$&#10;&#10;&#10;\end{document}"/>
  <p:tag name="IGUANATEXSIZE" val="20"/>
  <p:tag name="IGUANATEXCURSOR" val="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331.4586"/>
  <p:tag name="LATEXADDIN" val="\documentclass{article}&#10;\usepackage{amsmath}&#10;\usepackage{bm}&#10;\pagestyle{empty}&#10;\begin{document}&#10;&#10;\[&#10;\bm{r} = \bm{e}_i&#10;\]&#10;&#10;&#10;\end{document}"/>
  <p:tag name="IGUANATEXSIZE" val="24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683.915"/>
  <p:tag name="LATEXADDIN" val="\documentclass{article}&#10;\usepackage{amsmath}&#10;\pagestyle{empty}&#10;\begin{document}&#10;&#10;$E(Y - X) = p\cdot 0 + (1 - p)\cdot E(Y) = (1-p) c(i,j)$&#10;&#10;&#10;\end{document}"/>
  <p:tag name="IGUANATEXSIZE" val="18"/>
  <p:tag name="IGUANATEXCURSOR" val="1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2217.473"/>
  <p:tag name="LATEXADDIN" val="\documentclass{article}&#10;\usepackage{amsmath}&#10;\pagestyle{empty}&#10;\begin{document}&#10;&#10;&#10;$E(Y - X) = E(Y) - E(X) = c(i,j) - \frac{1}{\pi_i}$&#10;&#10;\end{document}"/>
  <p:tag name="IGUANATEXSIZE" val="20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7712"/>
  <p:tag name="ORIGINALWIDTH" val="720.3619"/>
  <p:tag name="LATEXADDIN" val="\documentclass{article}&#10;\usepackage{amsmath}&#10;\pagestyle{empty}&#10;\usepackage{amssymb}&#10;\usepackage{amsthm}&#10;\usepackage{bm}&#10;\usepackage{dsfont}&#10;\newtheorem*{mythm*}{Theorem}&#10;\newtheorem*{mylem*}{Lemma}&#10;\newtheorem*{mycor*}{Corollary}&#10;\begin{document}&#10;&#10;\begin{mythm*}&#10;The probability that a random walk starting at node $i$ visits $j$ before returning to $i$, which equals $\mathrm{ep}(i\rightarrow j)$, satisfies&#10;\[&#10;\mathrm{ep}(i\rightarrow j)c(i,j) = \frac{1}{\pi_i},&#10;\]&#10;where $c(i,j)$ is the commute time between $i$ and $j$.&#10;\end{mythm*}&#10;&#10;&#10;\end{document}"/>
  <p:tag name="IGUANATEXSIZE" val="20"/>
  <p:tag name="IGUANATEXCURSOR" val="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172.479"/>
  <p:tag name="LATEXADDIN" val="\documentclass{article}&#10;\usepackage{amsmath}&#10;\pagestyle{empty}&#10;\begin{document}&#10;&#10;$\mathrm{ep}(i\rightarrow j) + \mathrm{ep}(j\rightarrow i) = \frac{1}{c(i,j)}\left(\frac{1}{\pi_i} + \frac{1}{\pi_j}\right)$&#10;&#10;&#10;\end{document}"/>
  <p:tag name="IGUANATEXSIZE" val="22"/>
  <p:tag name="IGUANATEXCURSOR" val="2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2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106.4867"/>
  <p:tag name="LATEXADDIN" val="\documentclass{article}&#10;\usepackage{amsmath}&#10;\pagestyle{empty}&#10;\begin{document}&#10;&#10;$\pi_j$&#10;&#10;&#10;\end{document}"/>
  <p:tag name="IGUANATEXSIZE" val="22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529.4338"/>
  <p:tag name="LATEXADDIN" val="\documentclass{article}&#10;\usepackage{amsmath}&#10;\usepackage{bm}&#10;\pagestyle{empty}&#10;\begin{document}&#10;&#10;$\bm{\pi} = \bm{P}^\top \bm{\pi}$&#10;&#10;&#10;\end{document}"/>
  <p:tag name="IGUANATEXSIZE" val="24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2792</TotalTime>
  <Words>1763</Words>
  <Application>Microsoft Macintosh PowerPoint</Application>
  <PresentationFormat>On-screen Show (4:3)</PresentationFormat>
  <Paragraphs>289</Paragraphs>
  <Slides>25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Calibri</vt:lpstr>
      <vt:lpstr>Microsoft YaHei</vt:lpstr>
      <vt:lpstr>Open Sans</vt:lpstr>
      <vt:lpstr>WenQuanYi Micro Hei</vt:lpstr>
      <vt:lpstr>宋体</vt:lpstr>
      <vt:lpstr>Arial</vt:lpstr>
      <vt:lpstr>Garamond</vt:lpstr>
      <vt:lpstr>Wingdings</vt:lpstr>
      <vt:lpstr>Edge</vt:lpstr>
      <vt:lpstr>Visio</vt:lpstr>
      <vt:lpstr>Random Walk based Proximity Measures in Directed Graphs</vt:lpstr>
      <vt:lpstr>Recommender systems1</vt:lpstr>
      <vt:lpstr>Content-based search in databases1, 2</vt:lpstr>
      <vt:lpstr>Random walk based proximity measures in directed graphs</vt:lpstr>
      <vt:lpstr>Personalized pagerank </vt:lpstr>
      <vt:lpstr>Hitting and commute times </vt:lpstr>
      <vt:lpstr>Truncated hitting and commute times1 </vt:lpstr>
      <vt:lpstr>Escape probability1</vt:lpstr>
      <vt:lpstr>Asymmetry of escape probability </vt:lpstr>
      <vt:lpstr>Issue 1: “Degree-1 node” effect</vt:lpstr>
      <vt:lpstr>Issue 2: Weakly connected pair</vt:lpstr>
      <vt:lpstr>Solving ep(i -&gt; j)</vt:lpstr>
      <vt:lpstr>Fast solution for all-pair proximities</vt:lpstr>
      <vt:lpstr>Fast solution for one-pair proximity</vt:lpstr>
      <vt:lpstr>Experimental results</vt:lpstr>
      <vt:lpstr>Datasets (all real)</vt:lpstr>
      <vt:lpstr>Link Prediction: existence</vt:lpstr>
      <vt:lpstr>Link Prediction: existence</vt:lpstr>
      <vt:lpstr>Link Prediction: direction</vt:lpstr>
      <vt:lpstr>Efficiency: Fast all-pair proximities</vt:lpstr>
      <vt:lpstr>Efficiency: Fast one-pair proximity</vt:lpstr>
      <vt:lpstr>Relation to commute times</vt:lpstr>
      <vt:lpstr>Relation to commute times</vt:lpstr>
      <vt:lpstr>Relation to commute times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Incremental Proximity Search in Large Graphs</dc:title>
  <dc:creator>Huan Li</dc:creator>
  <cp:lastModifiedBy>Microsoft Office User</cp:lastModifiedBy>
  <cp:revision>839</cp:revision>
  <cp:lastPrinted>2017-03-22T11:15:36Z</cp:lastPrinted>
  <dcterms:created xsi:type="dcterms:W3CDTF">2006-08-16T00:00:00Z</dcterms:created>
  <dcterms:modified xsi:type="dcterms:W3CDTF">2017-03-22T11:58:27Z</dcterms:modified>
</cp:coreProperties>
</file>