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3" autoAdjust="0"/>
    <p:restoredTop sz="96271" autoAdjust="0"/>
  </p:normalViewPr>
  <p:slideViewPr>
    <p:cSldViewPr>
      <p:cViewPr>
        <p:scale>
          <a:sx n="120" d="100"/>
          <a:sy n="120" d="100"/>
        </p:scale>
        <p:origin x="16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0739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tags" Target="../tags/tag12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9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7" name="Visio" r:id="rId5" imgW="5289194" imgH="1988515" progId="Visio.Drawing.11">
                  <p:embed/>
                </p:oleObj>
              </mc:Choice>
              <mc:Fallback>
                <p:oleObj name="Visio" r:id="rId5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8" name="Visio" r:id="rId7" imgW="5289194" imgH="2888590" progId="Visio.Drawing.11">
                  <p:embed/>
                </p:oleObj>
              </mc:Choice>
              <mc:Fallback>
                <p:oleObj name="Visio" r:id="rId7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6027738" y="31242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900" dirty="0" err="1">
                <a:solidFill>
                  <a:srgbClr val="FF0000"/>
                </a:solidFill>
              </a:rPr>
              <a:t>Prox</a:t>
            </a:r>
            <a:r>
              <a:rPr lang="en-US" altLang="en-US" sz="1900" dirty="0">
                <a:solidFill>
                  <a:srgbClr val="FF0000"/>
                </a:solidFill>
              </a:rPr>
              <a:t>(a-&gt;b)=0.91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5799138" y="57912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900" dirty="0" err="1">
                <a:solidFill>
                  <a:srgbClr val="FF0000"/>
                </a:solidFill>
              </a:rPr>
              <a:t>Prox</a:t>
            </a:r>
            <a:r>
              <a:rPr lang="en-US" altLang="en-US" sz="1900" dirty="0">
                <a:solidFill>
                  <a:srgbClr val="FF0000"/>
                </a:solidFill>
              </a:rPr>
              <a:t>(a-&gt;b)=0.74</a:t>
            </a:r>
          </a:p>
        </p:txBody>
      </p:sp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9" name="Visio" r:id="rId9" imgW="5186172" imgH="754685" progId="Visio.Drawing.11">
                  <p:embed/>
                </p:oleObj>
              </mc:Choice>
              <mc:Fallback>
                <p:oleObj name="Visio" r:id="rId9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0" name="Visio" r:id="rId11" imgW="5186172" imgH="1870558" progId="Visio.Drawing.11">
                  <p:embed/>
                </p:oleObj>
              </mc:Choice>
              <mc:Fallback>
                <p:oleObj name="Visio" r:id="rId11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914400" y="25146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900" dirty="0" err="1">
                <a:solidFill>
                  <a:srgbClr val="FF0000"/>
                </a:solidFill>
              </a:rPr>
              <a:t>Esc_Prob</a:t>
            </a:r>
            <a:r>
              <a:rPr lang="en-US" altLang="en-US" sz="1900" dirty="0">
                <a:solidFill>
                  <a:srgbClr val="FF0000"/>
                </a:solidFill>
              </a:rPr>
              <a:t>(a-&gt;b)=1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914400" y="52578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900" dirty="0" err="1">
                <a:solidFill>
                  <a:srgbClr val="FF0000"/>
                </a:solidFill>
              </a:rPr>
              <a:t>Esc_Prob</a:t>
            </a:r>
            <a:r>
              <a:rPr lang="en-US" altLang="en-US" sz="1900" dirty="0">
                <a:solidFill>
                  <a:srgbClr val="FF0000"/>
                </a:solidFill>
              </a:rPr>
              <a:t>(a-&gt;b)=1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161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 absorbing node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/>
      <p:bldP spid="85003" grpId="0"/>
      <p:bldP spid="85008" grpId="0" animBg="1"/>
      <p:bldP spid="8500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943B8-E0A1-294D-BF85-000CF68A12BC}" type="slidenum">
              <a:rPr lang="en-US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5" name="Visio" r:id="rId5" imgW="5038954" imgH="751637" progId="Visio.Drawing.11">
                  <p:embed/>
                </p:oleObj>
              </mc:Choice>
              <mc:Fallback>
                <p:oleObj name="Visio" r:id="rId5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97150" y="2732088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charset="0"/>
              </a:rPr>
              <a:t>Prox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</a:rPr>
              <a:t>(A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sym typeface="Wingdings" charset="2"/>
              </a:rPr>
              <a:t>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</a:rPr>
              <a:t>B) = </a:t>
            </a:r>
            <a:r>
              <a:rPr lang="en-US" altLang="zh-CN" sz="2400" dirty="0" err="1">
                <a:solidFill>
                  <a:srgbClr val="FF0000"/>
                </a:solidFill>
                <a:ea typeface="宋体" charset="0"/>
              </a:rPr>
              <a:t>Prox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</a:rPr>
              <a:t> (B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sym typeface="Wingdings" charset="2"/>
              </a:rPr>
              <a:t>A)=0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6" name="Visio" r:id="rId7" imgW="5038954" imgH="1130503" progId="Visio.Drawing.11">
                  <p:embed/>
                </p:oleObj>
              </mc:Choice>
              <mc:Fallback>
                <p:oleObj name="Visio" r:id="rId7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28800" y="5562600"/>
            <a:ext cx="565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charset="0"/>
              </a:rPr>
              <a:t>Prox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</a:rPr>
              <a:t>(A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sym typeface="Wingdings" charset="2"/>
              </a:rPr>
              <a:t>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</a:rPr>
              <a:t>B) =0.081 &gt; </a:t>
            </a:r>
            <a:r>
              <a:rPr lang="en-US" altLang="zh-CN" sz="2400" dirty="0" err="1">
                <a:solidFill>
                  <a:srgbClr val="FF0000"/>
                </a:solidFill>
                <a:ea typeface="宋体" charset="0"/>
              </a:rPr>
              <a:t>Prox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</a:rPr>
              <a:t> (B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sym typeface="Wingdings" charset="2"/>
              </a:rPr>
              <a:t>A)=0.009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escape probability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matrix inversion lemma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87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6DE901D5-B337-AA44-BC09-E05702F6203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378C597-0A7E-6F4A-9752-85914A1B258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/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3200400" y="2590800"/>
            <a:ext cx="298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Prox (i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j)+Prox (j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/>
              <a:t>i)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3262313" y="6019800"/>
            <a:ext cx="298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Prox (i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j)+Prox (j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/>
              <a:t>i)</a:t>
            </a:r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914400" y="3200400"/>
            <a:ext cx="7391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 dirty="0"/>
              <a:t>DAP is effective to distinguish </a:t>
            </a:r>
            <a:r>
              <a:rPr lang="en-US" altLang="en-US" sz="2800" b="1" dirty="0">
                <a:solidFill>
                  <a:srgbClr val="FF0000"/>
                </a:solidFill>
              </a:rPr>
              <a:t>red</a:t>
            </a:r>
            <a:r>
              <a:rPr lang="en-US" altLang="en-US" sz="2800" b="1" dirty="0"/>
              <a:t> and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blue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D9F3750-8210-F047-91E3-E74C638419E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034103"/>
              </p:ext>
            </p:extLst>
          </p:nvPr>
        </p:nvGraphicFramePr>
        <p:xfrm>
          <a:off x="457200" y="2057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link, 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err="1">
                <a:latin typeface="Open Sans" charset="0"/>
                <a:ea typeface="Open Sans" charset="0"/>
                <a:cs typeface="Open Sans" charset="0"/>
              </a:rPr>
              <a:t>prox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altLang="en-US" sz="2400" dirty="0" err="1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err="1">
                <a:latin typeface="Open Sans" charset="0"/>
                <a:ea typeface="Open Sans" charset="0"/>
                <a:cs typeface="Open Sans" charset="0"/>
                <a:sym typeface="Wingdings" charset="2"/>
              </a:rPr>
              <a:t></a:t>
            </a:r>
            <a:r>
              <a:rPr lang="en-US" altLang="en-US" sz="2400" dirty="0" err="1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) and </a:t>
            </a:r>
            <a:r>
              <a:rPr lang="en-US" altLang="en-US" sz="2400" dirty="0" err="1">
                <a:latin typeface="Open Sans" charset="0"/>
                <a:ea typeface="Open Sans" charset="0"/>
                <a:cs typeface="Open Sans" charset="0"/>
              </a:rPr>
              <a:t>prox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altLang="en-US" sz="2400" dirty="0" err="1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dirty="0" err="1">
                <a:latin typeface="Open Sans" charset="0"/>
                <a:ea typeface="Open Sans" charset="0"/>
                <a:cs typeface="Open Sans" charset="0"/>
                <a:sym typeface="Wingdings" charset="2"/>
              </a:rPr>
              <a:t></a:t>
            </a:r>
            <a:r>
              <a:rPr lang="en-US" altLang="en-US" sz="2400" dirty="0" err="1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)</a:t>
            </a:r>
          </a:p>
          <a:p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" descr="hist_dirl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4673600" y="56388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rgbClr val="A50021"/>
                </a:solidFill>
              </a:rPr>
              <a:t>Prox (i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j) - Prox (j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i)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density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4" grpId="0"/>
      <p:bldP spid="2089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 and 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keyword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proximity from node </a:t>
            </a:r>
            <a:r>
              <a:rPr lang="en-US" altLang="en-US" sz="20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 </a:t>
            </a:r>
            <a:r>
              <a:rPr lang="en-US" altLang="en-US" sz="2400" kern="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h(</a:t>
            </a:r>
            <a:r>
              <a:rPr lang="en-US" altLang="en-US" sz="2400" kern="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altLang="en-US" sz="2400" kern="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r>
              <a:rPr lang="en-US" altLang="en-US" sz="2000" kern="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kern="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</a:t>
            </a: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 </a:t>
            </a:r>
            <a:r>
              <a:rPr lang="en-US" altLang="en-US" sz="2400" kern="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c(</a:t>
            </a:r>
            <a:r>
              <a:rPr lang="en-US" altLang="en-US" sz="2400" kern="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altLang="en-US" sz="2400" kern="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= h(</a:t>
            </a:r>
            <a:r>
              <a:rPr lang="en-US" altLang="en-US" sz="2400" kern="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altLang="en-US" sz="2400" kern="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+ h(</a:t>
            </a:r>
            <a:r>
              <a:rPr lang="en-US" altLang="en-US" sz="2400" kern="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j,i</a:t>
            </a:r>
            <a:r>
              <a:rPr lang="en-US" altLang="en-US" sz="2400" kern="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r>
              <a:rPr lang="en-US" altLang="en-US" sz="2000" kern="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kern="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 -&gt; </a:t>
            </a:r>
            <a:r>
              <a:rPr lang="en-US" altLang="en-US" sz="2000" kern="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h(</a:t>
            </a:r>
            <a:r>
              <a:rPr lang="en-US" altLang="en-US" sz="20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small whenever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a large stationary probability </a:t>
            </a:r>
            <a:r>
              <a:rPr lang="en-US" altLang="en-US" sz="20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pi_j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/>
              <a:t>Alice likes cartoons, so her top 10 recommendations should not be the 10 most popular </a:t>
            </a:r>
            <a:r>
              <a:rPr lang="en-US" altLang="en-US" sz="2000" dirty="0" smtClean="0"/>
              <a:t>movies</a:t>
            </a: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96863" y="3036888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106488" y="2286000"/>
            <a:ext cx="2724150" cy="1027113"/>
          </a:xfrm>
          <a:prstGeom prst="cloudCallout">
            <a:avLst>
              <a:gd name="adj1" fmla="val -47903"/>
              <a:gd name="adj2" fmla="val 6190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Random walk gets lost here.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err="1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Esc_Prob</a:t>
            </a:r>
            <a:r>
              <a:rPr lang="en-US" altLang="en-US" sz="2400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(A</a:t>
            </a:r>
            <a:r>
              <a:rPr lang="en-US" altLang="en-US" sz="240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  <a:sym typeface="Wingdings" charset="2"/>
              </a:rPr>
              <a:t></a:t>
            </a:r>
            <a:r>
              <a:rPr lang="en-US" altLang="en-US" sz="240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B)</a:t>
            </a:r>
          </a:p>
          <a:p>
            <a:pPr lvl="1"/>
            <a:r>
              <a:rPr lang="en-US" altLang="en-US" sz="2000" dirty="0" err="1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Prob</a:t>
            </a:r>
            <a:r>
              <a:rPr lang="en-US" altLang="en-US" sz="200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 (start</a:t>
            </a:r>
            <a:r>
              <a:rPr lang="en-US" altLang="zh-CN" sz="200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ing</a:t>
            </a:r>
            <a:r>
              <a:rPr lang="en-US" altLang="en-US" sz="200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 at A,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reaches </a:t>
            </a:r>
            <a:r>
              <a:rPr lang="en-US" altLang="en-US" sz="200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 before return</a:t>
            </a:r>
            <a:r>
              <a:rPr lang="en-US" altLang="zh-CN" sz="200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ing to</a:t>
            </a:r>
            <a:r>
              <a:rPr lang="zh-CN" altLang="en-US" sz="200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A)</a:t>
            </a:r>
          </a:p>
          <a:p>
            <a:pPr lvl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2965588" y="5695890"/>
            <a:ext cx="3892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err="1">
                <a:solidFill>
                  <a:srgbClr val="FF0000"/>
                </a:solidFill>
              </a:rPr>
              <a:t>Esc_Prob</a:t>
            </a:r>
            <a:r>
              <a:rPr lang="en-US" altLang="en-US" sz="2000" dirty="0">
                <a:solidFill>
                  <a:srgbClr val="FF0000"/>
                </a:solidFill>
              </a:rPr>
              <a:t> = </a:t>
            </a:r>
            <a:r>
              <a:rPr lang="en-US" altLang="en-US" sz="2000" dirty="0" err="1">
                <a:solidFill>
                  <a:srgbClr val="FF0000"/>
                </a:solidFill>
              </a:rPr>
              <a:t>Pr</a:t>
            </a:r>
            <a:r>
              <a:rPr lang="en-US" altLang="en-US" sz="2000" dirty="0">
                <a:solidFill>
                  <a:srgbClr val="FF0000"/>
                </a:solidFill>
              </a:rPr>
              <a:t> (smile before cry)</a:t>
            </a: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6576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971800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657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924300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886200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466850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924050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810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543300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519487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511425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3962400" y="5257800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731136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" name="Visio" r:id="rId5" imgW="5289194" imgH="2914802" progId="Visio.Drawing.11">
                  <p:embed/>
                </p:oleObj>
              </mc:Choice>
              <mc:Fallback>
                <p:oleObj name="Visio" r:id="rId5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457200" y="545465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800" dirty="0" err="1">
                <a:solidFill>
                  <a:srgbClr val="FF0000"/>
                </a:solidFill>
                <a:latin typeface="Verdana" charset="0"/>
              </a:rPr>
              <a:t>Esc_Prob</a:t>
            </a:r>
            <a:r>
              <a:rPr lang="en-US" altLang="zh-CN" sz="2800" dirty="0">
                <a:solidFill>
                  <a:srgbClr val="FF0000"/>
                </a:solidFill>
                <a:latin typeface="Verdana" charset="0"/>
                <a:ea typeface="宋体" charset="0"/>
              </a:rPr>
              <a:t>(a-&gt;b)=1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charset="0"/>
                <a:ea typeface="宋体" charset="0"/>
              </a:rPr>
              <a:t>&gt;</a:t>
            </a:r>
            <a:r>
              <a:rPr lang="en-US" altLang="zh-CN" sz="2800" b="1" dirty="0">
                <a:solidFill>
                  <a:srgbClr val="FF0000"/>
                </a:solidFill>
                <a:latin typeface="Verdana" charset="0"/>
                <a:ea typeface="宋体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Verdana" charset="0"/>
              </a:rPr>
              <a:t>Esc_Prob</a:t>
            </a:r>
            <a:r>
              <a:rPr lang="en-US" altLang="zh-CN" sz="2800" dirty="0">
                <a:solidFill>
                  <a:srgbClr val="FF0000"/>
                </a:solidFill>
                <a:latin typeface="Verdana" charset="0"/>
                <a:ea typeface="宋体" charset="0"/>
              </a:rPr>
              <a:t>(b-&gt;a)=0.5</a:t>
            </a:r>
          </a:p>
          <a:p>
            <a:pPr eaLnBrk="0" hangingPunct="0"/>
            <a:endParaRPr lang="en-US" altLang="zh-CN" sz="2800" dirty="0">
              <a:latin typeface="Verdana" charset="0"/>
              <a:ea typeface="宋体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1519</Words>
  <Application>Microsoft Macintosh PowerPoint</Application>
  <PresentationFormat>On-screen Show (4:3)</PresentationFormat>
  <Paragraphs>235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Calibri</vt:lpstr>
      <vt:lpstr>Garamond</vt:lpstr>
      <vt:lpstr>Microsoft YaHei</vt:lpstr>
      <vt:lpstr>Open Sans</vt:lpstr>
      <vt:lpstr>WenQuanYi Micro Hei</vt:lpstr>
      <vt:lpstr>宋体</vt:lpstr>
      <vt:lpstr>Arial</vt:lpstr>
      <vt:lpstr>Verdana</vt:lpstr>
      <vt:lpstr>Wingdings</vt:lpstr>
      <vt:lpstr>Edge</vt:lpstr>
      <vt:lpstr>Microsoft Visio 绘图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escape probability</vt:lpstr>
      <vt:lpstr>Block matrix inversion lemma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 and pagerank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Microsoft Office User</cp:lastModifiedBy>
  <cp:revision>479</cp:revision>
  <dcterms:created xsi:type="dcterms:W3CDTF">2006-08-16T00:00:00Z</dcterms:created>
  <dcterms:modified xsi:type="dcterms:W3CDTF">2017-03-20T13:56:51Z</dcterms:modified>
</cp:coreProperties>
</file>