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7.xml" ContentType="application/vnd.openxmlformats-officedocument.presentationml.notesSlide+xml"/>
  <Override PartName="/ppt/tags/tag60.xml" ContentType="application/vnd.openxmlformats-officedocument.presentationml.tags+xml"/>
  <Override PartName="/ppt/notesSlides/notesSlide18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2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3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86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39" autoAdjust="0"/>
    <p:restoredTop sz="50000" autoAdjust="0"/>
  </p:normalViewPr>
  <p:slideViewPr>
    <p:cSldViewPr>
      <p:cViewPr varScale="1">
        <p:scale>
          <a:sx n="134" d="100"/>
          <a:sy n="134" d="100"/>
        </p:scale>
        <p:origin x="-91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1ED60-613F-4894-A100-A48BBD071A74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D2394-63EA-43CE-858C-44D79775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7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7EA8D-F686-479B-B800-F38C73CA2067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Hi I am going to talk about finding nearest neighbors in large graphs very very quickly. This is joint work with …</a:t>
            </a:r>
          </a:p>
        </p:txBody>
      </p:sp>
    </p:spTree>
    <p:extLst>
      <p:ext uri="{BB962C8B-B14F-4D97-AF65-F5344CB8AC3E}">
        <p14:creationId xmlns:p14="http://schemas.microsoft.com/office/powerpoint/2010/main" val="1415263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FBF71-3A52-F047-BFEF-AD48E4DD820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366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45609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8623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494956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811685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BC0A31-96DE-0D49-A201-547659488F0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want to </a:t>
            </a:r>
            <a:r>
              <a:rPr lang="en-US" altLang="en-US"/>
              <a:t>check </a:t>
            </a:r>
            <a:r>
              <a:rPr lang="en-US" altLang="zh-CN"/>
              <a:t>both </a:t>
            </a:r>
            <a:r>
              <a:rPr lang="en-US" altLang="en-US"/>
              <a:t>the effectiveness and efficiency of our </a:t>
            </a:r>
            <a:r>
              <a:rPr lang="en-US" altLang="zh-CN"/>
              <a:t>DAP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31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06E-0603-6E44-BE68-642247D6C20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we will show some experimental results to</a:t>
            </a:r>
            <a:endParaRPr lang="en-US" altLang="zh-CN"/>
          </a:p>
          <a:p>
            <a:r>
              <a:rPr lang="en-US" altLang="zh-CN"/>
              <a:t>We use five datasets and all of them are directed, such as web-link graph, who-trust-whom, who-emails-to whom and so 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57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7F79-4649-3248-99BE-12A3823CB10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366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79C09-63C1-814A-8E49-872868C68D0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55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597D7-A22C-9240-9E79-1FF857601E6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60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807089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60CB1-3707-6947-9355-7D1210D4736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636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7DCA8-023E-DE4A-9C3A-9C0491C6A79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Similar observation for computing one single proximity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718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20129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11D02-0C3D-4B98-9629-BA8B130EE5B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Another example is content based search in databases. We can represent the </a:t>
            </a:r>
            <a:r>
              <a:rPr lang="en-US" altLang="en-US" dirty="0" err="1"/>
              <a:t>citeseer</a:t>
            </a:r>
            <a:r>
              <a:rPr lang="en-US" altLang="en-US" dirty="0"/>
              <a:t> dataset by a graph of paper and word-nodes. Papers are connected via citation. Words are connected to the paper if they appeared in the title of the paper. Now we want to ask….</a:t>
            </a:r>
          </a:p>
        </p:txBody>
      </p:sp>
    </p:spTree>
    <p:extLst>
      <p:ext uri="{BB962C8B-B14F-4D97-AF65-F5344CB8AC3E}">
        <p14:creationId xmlns:p14="http://schemas.microsoft.com/office/powerpoint/2010/main" val="124977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390637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590903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4680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3233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E4EFB-3F7A-454E-B615-EAFFD674438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4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88CFA-B87B-4BA5-AB21-272E6399FDC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Lets start with a few examples which require ranking on large graphs. Take for example recommender networks.</a:t>
            </a:r>
          </a:p>
          <a:p>
            <a:r>
              <a:rPr lang="en-US" altLang="en-US" dirty="0"/>
              <a:t>Here we have a bipartite graph of customers and movies. A customer has a link to a movie if he/she rated that movie. Now the question is…</a:t>
            </a:r>
          </a:p>
        </p:txBody>
      </p:sp>
    </p:spTree>
    <p:extLst>
      <p:ext uri="{BB962C8B-B14F-4D97-AF65-F5344CB8AC3E}">
        <p14:creationId xmlns:p14="http://schemas.microsoft.com/office/powerpoint/2010/main" val="105607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69B81F6-0396-446E-9D46-EAD02BE1B2BA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539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2837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073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2007-8-13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KDD 2007, San Jose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4C6DB8-8553-8440-A9B8-33585511E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37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7909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912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9311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6008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591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035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000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331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0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6.xml"/><Relationship Id="rId7" Type="http://schemas.openxmlformats.org/officeDocument/2006/relationships/image" Target="../media/image24.emf"/><Relationship Id="rId2" Type="http://schemas.openxmlformats.org/officeDocument/2006/relationships/tags" Target="../tags/tag2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31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7.emf"/><Relationship Id="rId17" Type="http://schemas.openxmlformats.org/officeDocument/2006/relationships/image" Target="../media/image30.png"/><Relationship Id="rId2" Type="http://schemas.openxmlformats.org/officeDocument/2006/relationships/tags" Target="../tags/tag27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2.vml"/><Relationship Id="rId6" Type="http://schemas.openxmlformats.org/officeDocument/2006/relationships/tags" Target="../tags/tag31.xml"/><Relationship Id="rId11" Type="http://schemas.openxmlformats.org/officeDocument/2006/relationships/oleObject" Target="../embeddings/oleObject3.bin"/><Relationship Id="rId5" Type="http://schemas.openxmlformats.org/officeDocument/2006/relationships/tags" Target="../tags/tag30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6.emf"/><Relationship Id="rId19" Type="http://schemas.openxmlformats.org/officeDocument/2006/relationships/image" Target="../media/image32.png"/><Relationship Id="rId4" Type="http://schemas.openxmlformats.org/officeDocument/2006/relationships/tags" Target="../tags/tag29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tags" Target="../tags/tag33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6.png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1.xml"/><Relationship Id="rId11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4.emf"/><Relationship Id="rId4" Type="http://schemas.openxmlformats.org/officeDocument/2006/relationships/tags" Target="../tags/tag34.xml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0.png"/><Relationship Id="rId3" Type="http://schemas.openxmlformats.org/officeDocument/2006/relationships/tags" Target="../tags/tag37.xml"/><Relationship Id="rId21" Type="http://schemas.openxmlformats.org/officeDocument/2006/relationships/image" Target="../media/image43.png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tags" Target="../tags/tag36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image" Target="../media/image46.png"/><Relationship Id="rId5" Type="http://schemas.openxmlformats.org/officeDocument/2006/relationships/tags" Target="../tags/tag39.xml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tags" Target="../tags/tag44.xml"/><Relationship Id="rId19" Type="http://schemas.openxmlformats.org/officeDocument/2006/relationships/image" Target="../media/image41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notesSlide" Target="../notesSlides/notesSlide12.xml"/><Relationship Id="rId22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49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1.png"/><Relationship Id="rId5" Type="http://schemas.openxmlformats.org/officeDocument/2006/relationships/tags" Target="../tags/tag51.xml"/><Relationship Id="rId10" Type="http://schemas.openxmlformats.org/officeDocument/2006/relationships/image" Target="../media/image50.png"/><Relationship Id="rId4" Type="http://schemas.openxmlformats.org/officeDocument/2006/relationships/tags" Target="../tags/tag50.xml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54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4.png"/><Relationship Id="rId5" Type="http://schemas.openxmlformats.org/officeDocument/2006/relationships/tags" Target="../tags/tag56.xml"/><Relationship Id="rId10" Type="http://schemas.openxmlformats.org/officeDocument/2006/relationships/image" Target="../media/image53.png"/><Relationship Id="rId4" Type="http://schemas.openxmlformats.org/officeDocument/2006/relationships/tags" Target="../tags/tag55.xml"/><Relationship Id="rId9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59.xml"/><Relationship Id="rId7" Type="http://schemas.openxmlformats.org/officeDocument/2006/relationships/image" Target="../media/image56.emf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55.emf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63.xml"/><Relationship Id="rId7" Type="http://schemas.openxmlformats.org/officeDocument/2006/relationships/image" Target="../media/image58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1.png"/><Relationship Id="rId4" Type="http://schemas.openxmlformats.org/officeDocument/2006/relationships/tags" Target="../tags/tag64.xml"/><Relationship Id="rId9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67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7.png"/><Relationship Id="rId5" Type="http://schemas.openxmlformats.org/officeDocument/2006/relationships/tags" Target="../tags/tag69.xml"/><Relationship Id="rId10" Type="http://schemas.openxmlformats.org/officeDocument/2006/relationships/image" Target="../media/image66.png"/><Relationship Id="rId4" Type="http://schemas.openxmlformats.org/officeDocument/2006/relationships/tags" Target="../tags/tag68.xml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1.png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../media/image70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69.png"/><Relationship Id="rId5" Type="http://schemas.openxmlformats.org/officeDocument/2006/relationships/tags" Target="../tags/tag74.xml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tags" Target="../tags/tag73.xml"/><Relationship Id="rId9" Type="http://schemas.openxmlformats.org/officeDocument/2006/relationships/notesSlide" Target="../notesSlides/notesSlide23.xml"/><Relationship Id="rId1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79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6.png"/><Relationship Id="rId5" Type="http://schemas.openxmlformats.org/officeDocument/2006/relationships/tags" Target="../tags/tag81.xml"/><Relationship Id="rId10" Type="http://schemas.openxmlformats.org/officeDocument/2006/relationships/image" Target="../media/image75.png"/><Relationship Id="rId4" Type="http://schemas.openxmlformats.org/officeDocument/2006/relationships/tags" Target="../tags/tag80.xml"/><Relationship Id="rId9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8.xml"/><Relationship Id="rId10" Type="http://schemas.openxmlformats.org/officeDocument/2006/relationships/image" Target="../media/image8.png"/><Relationship Id="rId4" Type="http://schemas.openxmlformats.org/officeDocument/2006/relationships/tags" Target="../tags/tag7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1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13.xml"/><Relationship Id="rId10" Type="http://schemas.openxmlformats.org/officeDocument/2006/relationships/image" Target="../media/image12.png"/><Relationship Id="rId4" Type="http://schemas.openxmlformats.org/officeDocument/2006/relationships/tags" Target="../tags/tag1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5.png"/><Relationship Id="rId5" Type="http://schemas.openxmlformats.org/officeDocument/2006/relationships/tags" Target="../tags/tag18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17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48EBCAC-9DD6-4B20-85AF-93B32A5DBC41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1338263"/>
            <a:ext cx="7623175" cy="1447800"/>
          </a:xfrm>
        </p:spPr>
        <p:txBody>
          <a:bodyPr/>
          <a:lstStyle/>
          <a:p>
            <a:r>
              <a:rPr lang="en-US" altLang="en-US" sz="3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 based Proximity Measures in Directed Graphs</a:t>
            </a:r>
            <a:endParaRPr lang="en-US" altLang="en-US" sz="3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19300" y="4167188"/>
            <a:ext cx="7124700" cy="1752600"/>
          </a:xfrm>
        </p:spPr>
        <p:txBody>
          <a:bodyPr/>
          <a:lstStyle/>
          <a:p>
            <a:r>
              <a:rPr lang="en-US" alt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Speaker:</a:t>
            </a:r>
            <a:r>
              <a:rPr lang="en-US" altLang="en-US" b="1" dirty="0" smtClean="0">
                <a:latin typeface="Garamond" pitchFamily="18" charset="0"/>
              </a:rPr>
              <a:t>   </a:t>
            </a:r>
            <a:r>
              <a:rPr lang="zh-CN" altLang="en-US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WenQuanYi Micro Hei" panose="020B0606030804020204" pitchFamily="34" charset="-128"/>
              </a:rPr>
              <a:t>李 寰</a:t>
            </a:r>
            <a:endParaRPr lang="en-US" altLang="en-US" b="1" dirty="0">
              <a:latin typeface="Microsoft YaHei" panose="020B0503020204020204" pitchFamily="34" charset="-122"/>
              <a:ea typeface="Microsoft YaHei" panose="020B0503020204020204" pitchFamily="34" charset="-122"/>
              <a:cs typeface="WenQuanYi Micro Hei" panose="020B0606030804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748468"/>
      </p:ext>
    </p:extLst>
  </p:cSld>
  <p:clrMapOvr>
    <a:masterClrMapping/>
  </p:clrMapOvr>
  <p:transition advTm="200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Asymmetry of escape probability 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817082"/>
              </p:ext>
            </p:extLst>
          </p:nvPr>
        </p:nvGraphicFramePr>
        <p:xfrm>
          <a:off x="1371600" y="1773238"/>
          <a:ext cx="6134100" cy="348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Visio" r:id="rId6" imgW="5289194" imgH="2914802" progId="Visio.Drawing.11">
                  <p:embed/>
                </p:oleObj>
              </mc:Choice>
              <mc:Fallback>
                <p:oleObj name="Visio" r:id="rId6" imgW="5289194" imgH="291480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73238"/>
                        <a:ext cx="6134100" cy="348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3" y="5591601"/>
            <a:ext cx="6193067" cy="35199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12711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 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7013" cy="4525963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85427925"/>
              </p:ext>
            </p:extLst>
          </p:nvPr>
        </p:nvGraphicFramePr>
        <p:xfrm>
          <a:off x="5141913" y="1676400"/>
          <a:ext cx="376237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2" name="Visio" r:id="rId9" imgW="5289194" imgH="1988515" progId="Visio.Drawing.11">
                  <p:embed/>
                </p:oleObj>
              </mc:Choice>
              <mc:Fallback>
                <p:oleObj name="Visio" r:id="rId9" imgW="5289194" imgH="19885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676400"/>
                        <a:ext cx="376237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06532788"/>
              </p:ext>
            </p:extLst>
          </p:nvPr>
        </p:nvGraphicFramePr>
        <p:xfrm>
          <a:off x="5116513" y="3616325"/>
          <a:ext cx="387508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3" name="Visio" r:id="rId11" imgW="5289194" imgH="2888590" progId="Visio.Drawing.11">
                  <p:embed/>
                </p:oleObj>
              </mc:Choice>
              <mc:Fallback>
                <p:oleObj name="Visio" r:id="rId11" imgW="5289194" imgH="28885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616325"/>
                        <a:ext cx="3875087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83653"/>
              </p:ext>
            </p:extLst>
          </p:nvPr>
        </p:nvGraphicFramePr>
        <p:xfrm>
          <a:off x="152400" y="1757363"/>
          <a:ext cx="4019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4" name="Visio" r:id="rId13" imgW="5186172" imgH="754685" progId="Visio.Drawing.11">
                  <p:embed/>
                </p:oleObj>
              </mc:Choice>
              <mc:Fallback>
                <p:oleObj name="Visio" r:id="rId13" imgW="5186172" imgH="7546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7363"/>
                        <a:ext cx="4019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47492"/>
              </p:ext>
            </p:extLst>
          </p:nvPr>
        </p:nvGraphicFramePr>
        <p:xfrm>
          <a:off x="155575" y="3659188"/>
          <a:ext cx="4029075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15" name="Visio" r:id="rId15" imgW="5186172" imgH="1870558" progId="Visio.Drawing.11">
                  <p:embed/>
                </p:oleObj>
              </mc:Choice>
              <mc:Fallback>
                <p:oleObj name="Visio" r:id="rId15" imgW="5186172" imgH="187055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3659188"/>
                        <a:ext cx="4029075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4419600" y="2438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AutoShape 17"/>
          <p:cNvSpPr>
            <a:spLocks noChangeArrowheads="1"/>
          </p:cNvSpPr>
          <p:nvPr/>
        </p:nvSpPr>
        <p:spPr bwMode="auto">
          <a:xfrm>
            <a:off x="4419600" y="44958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Issue 1: “Degree-1 node</a:t>
            </a:r>
            <a:r>
              <a:rPr lang="en-US" altLang="zh-CN" sz="3200" b="1" dirty="0">
                <a:latin typeface="Open Sans" charset="0"/>
                <a:ea typeface="Open Sans" charset="0"/>
                <a:cs typeface="Open Sans" charset="0"/>
              </a:rPr>
              <a:t>”</a:t>
            </a:r>
            <a:r>
              <a:rPr lang="en-US" altLang="zh-CN" sz="3200" b="1" dirty="0" smtClean="0">
                <a:latin typeface="Open Sans" charset="0"/>
                <a:ea typeface="Open Sans" charset="0"/>
                <a:cs typeface="Open Sans" charset="0"/>
              </a:rPr>
              <a:t> effect</a:t>
            </a:r>
            <a:endParaRPr 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Rectangle 3 2"/>
          <p:cNvSpPr txBox="1">
            <a:spLocks noChangeArrowheads="1"/>
          </p:cNvSpPr>
          <p:nvPr/>
        </p:nvSpPr>
        <p:spPr bwMode="auto">
          <a:xfrm>
            <a:off x="4419600" y="986664"/>
            <a:ext cx="473233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an absorbing node</a:t>
            </a: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10" y="2667000"/>
            <a:ext cx="1676190" cy="251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463571"/>
            <a:ext cx="1676190" cy="25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63" y="3209195"/>
            <a:ext cx="199923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1200"/>
            <a:ext cx="2012952" cy="251429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74757883"/>
      </p:ext>
    </p:extLst>
  </p:cSld>
  <p:clrMapOvr>
    <a:masterClrMapping/>
  </p:clrMapOvr>
  <p:transition advTm="154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8" grpId="0" animBg="1"/>
      <p:bldP spid="85009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Issue 2: Weakly connected pair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5579"/>
              </p:ext>
            </p:extLst>
          </p:nvPr>
        </p:nvGraphicFramePr>
        <p:xfrm>
          <a:off x="2052638" y="1600200"/>
          <a:ext cx="50387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0" name="Visio" r:id="rId7" imgW="5038954" imgH="751637" progId="Visio.Drawing.11">
                  <p:embed/>
                </p:oleObj>
              </mc:Choice>
              <mc:Fallback>
                <p:oleObj name="Visio" r:id="rId7" imgW="5038954" imgH="75163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600200"/>
                        <a:ext cx="50387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419600" y="3352800"/>
            <a:ext cx="457200" cy="838200"/>
          </a:xfrm>
          <a:prstGeom prst="down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42707"/>
              </p:ext>
            </p:extLst>
          </p:nvPr>
        </p:nvGraphicFramePr>
        <p:xfrm>
          <a:off x="2057400" y="4279900"/>
          <a:ext cx="50387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" name="Visio" r:id="rId9" imgW="5038954" imgH="1130503" progId="Visio.Drawing.11">
                  <p:embed/>
                </p:oleObj>
              </mc:Choice>
              <mc:Fallback>
                <p:oleObj name="Visio" r:id="rId9" imgW="5038954" imgH="11305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79900"/>
                        <a:ext cx="50387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 2"/>
          <p:cNvSpPr txBox="1">
            <a:spLocks noChangeArrowheads="1"/>
          </p:cNvSpPr>
          <p:nvPr/>
        </p:nvSpPr>
        <p:spPr bwMode="auto">
          <a:xfrm>
            <a:off x="609600" y="3352800"/>
            <a:ext cx="3581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symmetry</a:t>
            </a:r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7" y="2667000"/>
            <a:ext cx="3913143" cy="301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638800"/>
            <a:ext cx="6153143" cy="301714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732737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ep(</a:t>
            </a:r>
            <a:r>
              <a:rPr lang="en-US" altLang="en-US" sz="3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-&gt; j)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/>
          <a:lstStyle/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generalized 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voltage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Calculating</a:t>
            </a: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,             ,</a:t>
            </a: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                                                 and 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zh-CN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Then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zh-CN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54343"/>
            <a:ext cx="2408686" cy="308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64562"/>
            <a:ext cx="655238" cy="207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743200"/>
            <a:ext cx="667429" cy="243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76" y="2743200"/>
            <a:ext cx="2657524" cy="422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800" y="3505200"/>
            <a:ext cx="3008000" cy="953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33" y="3749086"/>
            <a:ext cx="1770667" cy="36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6" y="4876800"/>
            <a:ext cx="3821714" cy="315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48" y="5625143"/>
            <a:ext cx="5404952" cy="4708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48419"/>
            <a:ext cx="5950476" cy="280381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5105400" y="4191000"/>
            <a:ext cx="3733800" cy="843514"/>
          </a:xfrm>
          <a:prstGeom prst="wedgeRectCallout">
            <a:avLst>
              <a:gd name="adj1" fmla="val -62080"/>
              <a:gd name="adj2" fmla="val 105918"/>
            </a:avLst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all                   requires   </a:t>
            </a:r>
          </a:p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matrix inversions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62400" y="5562600"/>
            <a:ext cx="1219200" cy="4571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86" y="4343400"/>
            <a:ext cx="916114" cy="2262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648200"/>
            <a:ext cx="558171" cy="2454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791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proximities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22018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Proved by Block Matrix Inversion Lemma</a:t>
            </a:r>
          </a:p>
          <a:p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all-pair </a:t>
            </a:r>
            <a:r>
              <a:rPr lang="en-US" altLang="zh-CN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proximilities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all pair of nodes, compute  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 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75110"/>
            <a:ext cx="1775238" cy="271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868862"/>
            <a:ext cx="3466666" cy="388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57" y="5684548"/>
            <a:ext cx="4002743" cy="3273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0382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solution for one-pair proximity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3192462"/>
            <a:ext cx="8229600" cy="3540125"/>
          </a:xfrm>
        </p:spPr>
        <p:txBody>
          <a:bodyPr/>
          <a:lstStyle/>
          <a:p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to </a:t>
            </a:r>
            <a:r>
              <a:rPr lang="en-US" altLang="zh-CN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-pair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need two columns of </a:t>
            </a:r>
            <a:r>
              <a:rPr 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 expansion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Computing </a:t>
            </a:r>
            <a:r>
              <a:rPr 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baseline="30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column of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662"/>
            <a:ext cx="6553200" cy="115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514124"/>
            <a:ext cx="3897905" cy="286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24" y="5657124"/>
            <a:ext cx="5438476" cy="286476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2766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2578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295400" y="1219200"/>
            <a:ext cx="1447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162800" y="1219200"/>
            <a:ext cx="3048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4" name="AutoShape 9"/>
          <p:cNvSpPr>
            <a:spLocks/>
          </p:cNvSpPr>
          <p:nvPr/>
        </p:nvSpPr>
        <p:spPr bwMode="auto">
          <a:xfrm rot="5400000">
            <a:off x="6362700" y="1790700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0"/>
          <p:cNvSpPr>
            <a:spLocks/>
          </p:cNvSpPr>
          <p:nvPr/>
        </p:nvSpPr>
        <p:spPr bwMode="auto">
          <a:xfrm rot="5400000">
            <a:off x="5600700" y="1181100"/>
            <a:ext cx="228600" cy="3048000"/>
          </a:xfrm>
          <a:prstGeom prst="rightBrace">
            <a:avLst>
              <a:gd name="adj1" fmla="val 1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1"/>
          <p:cNvSpPr>
            <a:spLocks/>
          </p:cNvSpPr>
          <p:nvPr/>
        </p:nvSpPr>
        <p:spPr bwMode="auto">
          <a:xfrm rot="5400000">
            <a:off x="4495800" y="228600"/>
            <a:ext cx="228600" cy="52578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7244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705600" y="16002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b="1"/>
              <a:t>x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85800" y="15240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dirty="0"/>
              <a:t>….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646628" y="3196423"/>
            <a:ext cx="2268772" cy="765977"/>
          </a:xfrm>
          <a:prstGeom prst="wedgeRectCallout">
            <a:avLst>
              <a:gd name="adj1" fmla="val -136361"/>
              <a:gd name="adj2" fmla="val -7636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complexity</a:t>
            </a:r>
          </a:p>
          <a:p>
            <a:pPr algn="ctr"/>
            <a:endParaRPr lang="en-US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86" y="3659914"/>
            <a:ext cx="1232914" cy="226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9692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1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Experimental results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Effectiveness</a:t>
            </a:r>
          </a:p>
          <a:p>
            <a:pPr lvl="1"/>
            <a:r>
              <a:rPr lang="en-US" altLang="en-US" sz="2400" dirty="0"/>
              <a:t>Link Prediction</a:t>
            </a:r>
          </a:p>
          <a:p>
            <a:pPr lvl="2"/>
            <a:r>
              <a:rPr lang="en-US" altLang="en-US" sz="2400" dirty="0"/>
              <a:t>Existence</a:t>
            </a:r>
          </a:p>
          <a:p>
            <a:pPr lvl="2"/>
            <a:r>
              <a:rPr lang="en-US" altLang="en-US" sz="2400" dirty="0" smtClean="0"/>
              <a:t>Direction</a:t>
            </a:r>
          </a:p>
          <a:p>
            <a:pPr lvl="2"/>
            <a:endParaRPr lang="en-US" altLang="en-US" sz="2400" dirty="0"/>
          </a:p>
          <a:p>
            <a:r>
              <a:rPr lang="en-US" altLang="en-US" sz="2400" dirty="0"/>
              <a:t>Efficiency</a:t>
            </a:r>
          </a:p>
          <a:p>
            <a:pPr lvl="1"/>
            <a:r>
              <a:rPr lang="en-US" altLang="en-US" sz="2400" dirty="0" smtClean="0"/>
              <a:t>Fast all-pair proximities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Fast one-pair proximity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8936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Datasets (all real)</a:t>
            </a:r>
          </a:p>
        </p:txBody>
      </p:sp>
      <p:graphicFrame>
        <p:nvGraphicFramePr>
          <p:cNvPr id="1030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6360"/>
              </p:ext>
            </p:extLst>
          </p:nvPr>
        </p:nvGraphicFramePr>
        <p:xfrm>
          <a:off x="457200" y="1676400"/>
          <a:ext cx="8229600" cy="3860800"/>
        </p:xfrm>
        <a:graphic>
          <a:graphicData uri="http://schemas.openxmlformats.org/drawingml/2006/table">
            <a:tbl>
              <a:tblPr/>
              <a:tblGrid>
                <a:gridCol w="1357313"/>
                <a:gridCol w="1527175"/>
                <a:gridCol w="1527175"/>
                <a:gridCol w="3817937"/>
              </a:tblGrid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Node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Edge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Directionality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A-links to-B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Who-contact-whom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Who-trust-whom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353k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A-cites-B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Who-email to-whom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22370"/>
      </p:ext>
    </p:extLst>
  </p:cSld>
  <p:clrMapOvr>
    <a:masterClrMapping/>
  </p:clrMapOvr>
  <p:transition advTm="1459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53" name="Picture 5" descr="hist_n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49213" y="3368675"/>
            <a:ext cx="6907213" cy="35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52" name="Picture 4" descr="hist_p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>
            <a:fillRect/>
          </a:stretch>
        </p:blipFill>
        <p:spPr bwMode="auto">
          <a:xfrm>
            <a:off x="-30163" y="152400"/>
            <a:ext cx="69072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427037"/>
            <a:ext cx="5410200" cy="1096963"/>
          </a:xfrm>
        </p:spPr>
        <p:txBody>
          <a:bodyPr/>
          <a:lstStyle/>
          <a:p>
            <a:pPr algn="r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6705600" y="4724400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no link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6477000" y="1905000"/>
            <a:ext cx="145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with link</a:t>
            </a: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14400" y="37338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density</a:t>
            </a:r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09600" y="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density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1800" y="1524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 2"/>
          <p:cNvSpPr/>
          <p:nvPr/>
        </p:nvSpPr>
        <p:spPr>
          <a:xfrm>
            <a:off x="6858000" y="6096000"/>
            <a:ext cx="1905000" cy="15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667000"/>
            <a:ext cx="2850742" cy="3017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0"/>
            <a:ext cx="2850742" cy="301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782101"/>
      </p:ext>
    </p:extLst>
  </p:cSld>
  <p:clrMapOvr>
    <a:masterClrMapping/>
  </p:clrMapOvr>
  <p:transition advTm="43438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existence</a:t>
            </a:r>
          </a:p>
        </p:txBody>
      </p:sp>
      <p:graphicFrame>
        <p:nvGraphicFramePr>
          <p:cNvPr id="254000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12109"/>
              </p:ext>
            </p:extLst>
          </p:nvPr>
        </p:nvGraphicFramePr>
        <p:xfrm>
          <a:off x="457200" y="2438400"/>
          <a:ext cx="8229600" cy="3667126"/>
        </p:xfrm>
        <a:graphic>
          <a:graphicData uri="http://schemas.openxmlformats.org/drawingml/2006/table">
            <a:tbl>
              <a:tblPr/>
              <a:tblGrid>
                <a:gridCol w="3124200"/>
                <a:gridCol w="5105400"/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Accuracy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65.40%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PC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79.60%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AE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81.51%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CN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86.71%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92.21%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10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Q: Given a pair of nodes </a:t>
            </a:r>
            <a:r>
              <a:rPr lang="en-US" altLang="en-US" sz="2400" i="1" kern="0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400" i="1" kern="0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, is there a link between them?</a:t>
            </a:r>
          </a:p>
          <a:p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A: Yes </a:t>
            </a:r>
            <a:r>
              <a:rPr lang="en-US" altLang="en-US" sz="2400" kern="0" dirty="0" err="1" smtClean="0">
                <a:latin typeface="Open Sans" charset="0"/>
                <a:ea typeface="Open Sans" charset="0"/>
                <a:cs typeface="Open Sans" charset="0"/>
              </a:rPr>
              <a:t>iff</a:t>
            </a:r>
            <a:r>
              <a:rPr lang="en-US" altLang="en-US" sz="2400" kern="0" dirty="0" smtClean="0">
                <a:latin typeface="Open Sans" charset="0"/>
                <a:ea typeface="Open Sans" charset="0"/>
                <a:cs typeface="Open Sans" charset="0"/>
              </a:rPr>
              <a:t>                                        reaches a given threshold</a:t>
            </a:r>
          </a:p>
          <a:p>
            <a:endParaRPr lang="en-US" altLang="en-US" sz="2400" kern="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58" y="2060486"/>
            <a:ext cx="2850742" cy="3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18225"/>
      </p:ext>
    </p:extLst>
  </p:cSld>
  <p:clrMapOvr>
    <a:masterClrMapping/>
  </p:clrMapOvr>
  <p:transition advTm="35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Recommender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systems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828800" y="1589088"/>
            <a:ext cx="534988" cy="493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881188" y="32607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1938338" y="5076825"/>
            <a:ext cx="534987" cy="4937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746125" y="15192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Alice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58825" y="3386138"/>
            <a:ext cx="885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Bob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671513" y="5145088"/>
            <a:ext cx="1084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Charlie</a:t>
            </a:r>
          </a:p>
        </p:txBody>
      </p:sp>
      <p:pic>
        <p:nvPicPr>
          <p:cNvPr id="17428" name="Picture 20" descr="kill-b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2100263"/>
            <a:ext cx="639762" cy="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9" name="Picture 21" descr="flushed_aw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962025"/>
            <a:ext cx="70643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departed-poster-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325" y="5057775"/>
            <a:ext cx="1203325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1" name="Line 23"/>
          <p:cNvSpPr>
            <a:spLocks noChangeShapeType="1"/>
          </p:cNvSpPr>
          <p:nvPr/>
        </p:nvSpPr>
        <p:spPr bwMode="auto">
          <a:xfrm flipV="1">
            <a:off x="2378075" y="1519238"/>
            <a:ext cx="220980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363788" y="1800225"/>
            <a:ext cx="2238375" cy="871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2405063" y="2686050"/>
            <a:ext cx="2225675" cy="858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2419350" y="3559175"/>
            <a:ext cx="195580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476500" y="5373688"/>
            <a:ext cx="1927225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36" name="Picture 28" descr="million-dollar-bab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208338"/>
            <a:ext cx="8191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37" name="Line 29"/>
          <p:cNvSpPr>
            <a:spLocks noChangeShapeType="1"/>
          </p:cNvSpPr>
          <p:nvPr/>
        </p:nvSpPr>
        <p:spPr bwMode="auto">
          <a:xfrm flipV="1">
            <a:off x="2489200" y="3797300"/>
            <a:ext cx="2068513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2433638" y="3544888"/>
            <a:ext cx="21526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656263" y="2925763"/>
            <a:ext cx="3262312" cy="1044575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are the top k movie recommendations for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in IMDB?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 M. Brand. A random walks perspective on maximizing satisfaction and profit.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‘05.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2275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096000" y="5559425"/>
            <a:ext cx="2133600" cy="476250"/>
          </a:xfrm>
          <a:prstGeom prst="rect">
            <a:avLst/>
          </a:prstGeom>
        </p:spPr>
        <p:txBody>
          <a:bodyPr/>
          <a:lstStyle/>
          <a:p>
            <a:fld id="{6DBCEC19-E40B-474C-ACEF-DFDD24DF8AA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Link Prediction: direction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Q: Given the existence of the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link between </a:t>
            </a:r>
            <a:r>
              <a:rPr lang="en-US" altLang="en-US" sz="2400" i="1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and </a:t>
            </a:r>
            <a:r>
              <a:rPr lang="en-US" altLang="en-US" sz="24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, </a:t>
            </a:r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what is the direction of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it?</a:t>
            </a:r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altLang="en-US" sz="2400" dirty="0">
                <a:latin typeface="Open Sans" charset="0"/>
                <a:ea typeface="Open Sans" charset="0"/>
                <a:cs typeface="Open Sans" charset="0"/>
              </a:rPr>
              <a:t>A: Compare </a:t>
            </a:r>
            <a:r>
              <a:rPr lang="en-US" altLang="en-US" sz="2400" dirty="0" smtClean="0">
                <a:latin typeface="Open Sans" charset="0"/>
                <a:ea typeface="Open Sans" charset="0"/>
                <a:cs typeface="Open Sans" charset="0"/>
              </a:rPr>
              <a:t>                 and                  , pick the greater one</a:t>
            </a:r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08900" name="Picture 4 1" descr="hist_dirli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975"/>
            <a:ext cx="640715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01" name="Line 5"/>
          <p:cNvSpPr>
            <a:spLocks noChangeShapeType="1"/>
          </p:cNvSpPr>
          <p:nvPr/>
        </p:nvSpPr>
        <p:spPr bwMode="auto">
          <a:xfrm>
            <a:off x="4191000" y="2438400"/>
            <a:ext cx="0" cy="3657600"/>
          </a:xfrm>
          <a:prstGeom prst="line">
            <a:avLst/>
          </a:prstGeom>
          <a:noFill/>
          <a:ln w="76200">
            <a:solidFill>
              <a:srgbClr val="FF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4267200" y="2601913"/>
            <a:ext cx="839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ea typeface="宋体" charset="0"/>
              </a:rPr>
              <a:t>&gt;70%</a:t>
            </a:r>
            <a:endParaRPr lang="en-US" altLang="en-US" sz="2000" b="1">
              <a:solidFill>
                <a:srgbClr val="FF3300"/>
              </a:solidFill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296862" y="2743200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A50021"/>
                </a:solidFill>
              </a:rPr>
              <a:t>density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14" y="2060486"/>
            <a:ext cx="1221486" cy="3017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14" y="2060486"/>
            <a:ext cx="1221486" cy="301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791200"/>
            <a:ext cx="2375619" cy="25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657710"/>
      </p:ext>
    </p:extLst>
  </p:cSld>
  <p:clrMapOvr>
    <a:masterClrMapping/>
  </p:clrMapOvr>
  <p:transition advTm="673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8901" grpId="0" animBg="1"/>
      <p:bldP spid="208902" grpId="0"/>
      <p:bldP spid="20890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all-pair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proximities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0949" name="Picture 5" descr="sca_all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554788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183188" y="5119688"/>
            <a:ext cx="2360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685800" y="12954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4191000" y="22098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4098925" y="19050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1219200" y="3962400"/>
            <a:ext cx="174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FastAllDAP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99275" y="1981200"/>
            <a:ext cx="1254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1,000x</a:t>
            </a:r>
          </a:p>
          <a:p>
            <a:r>
              <a:rPr lang="en-US" altLang="zh-CN" sz="28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2800">
              <a:solidFill>
                <a:srgbClr val="FF3300"/>
              </a:solidFill>
            </a:endParaRP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>
            <a:off x="6781800" y="1447800"/>
            <a:ext cx="0" cy="228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1112"/>
      </p:ext>
    </p:extLst>
  </p:cSld>
  <p:clrMapOvr>
    <a:masterClrMapping/>
  </p:clrMapOvr>
  <p:transition advTm="20563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charset="0"/>
                <a:ea typeface="Open Sans" charset="0"/>
                <a:cs typeface="Open Sans" charset="0"/>
              </a:rPr>
              <a:t>Efficiency: Fast </a:t>
            </a:r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one-pair proximity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pic>
        <p:nvPicPr>
          <p:cNvPr id="211972" name="Picture 4" descr="sca_one_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" y="838200"/>
            <a:ext cx="6535738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267325" y="4876800"/>
            <a:ext cx="23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Size of Graph</a:t>
            </a: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769937" y="1143000"/>
            <a:ext cx="196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charset="0"/>
              </a:rPr>
              <a:t> Time (sec)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198937" y="1981200"/>
            <a:ext cx="23622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Rectangle 8"/>
          <p:cNvSpPr>
            <a:spLocks noChangeArrowheads="1"/>
          </p:cNvSpPr>
          <p:nvPr/>
        </p:nvSpPr>
        <p:spPr bwMode="auto">
          <a:xfrm>
            <a:off x="1227137" y="3810000"/>
            <a:ext cx="2362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3513137" y="3581400"/>
            <a:ext cx="2819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1379537" y="4267200"/>
            <a:ext cx="197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ea typeface="宋体" charset="0"/>
              </a:rPr>
              <a:t>FastOneDAP</a:t>
            </a:r>
            <a:endParaRPr lang="en-US" altLang="en-US" sz="2400">
              <a:solidFill>
                <a:srgbClr val="FF3300"/>
              </a:solidFill>
            </a:endParaRP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4259262" y="1752600"/>
            <a:ext cx="2201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ea typeface="宋体" charset="0"/>
              </a:rPr>
              <a:t>Straight-Solver</a:t>
            </a:r>
            <a:endParaRPr lang="en-US" altLang="en-US" sz="2400">
              <a:solidFill>
                <a:srgbClr val="0000FF"/>
              </a:solidFill>
            </a:endParaRP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6713537" y="1524000"/>
            <a:ext cx="0" cy="3048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auto">
          <a:xfrm>
            <a:off x="7059612" y="2209800"/>
            <a:ext cx="1627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1,0000x</a:t>
            </a:r>
          </a:p>
          <a:p>
            <a:r>
              <a:rPr lang="en-US" altLang="zh-CN" sz="3200">
                <a:solidFill>
                  <a:srgbClr val="FF3300"/>
                </a:solidFill>
                <a:ea typeface="宋体" charset="0"/>
              </a:rPr>
              <a:t>faster!</a:t>
            </a:r>
            <a:endParaRPr lang="en-US" altLang="en-US" sz="320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18962"/>
      </p:ext>
    </p:extLst>
  </p:cSld>
  <p:clrMapOvr>
    <a:masterClrMapping/>
  </p:clrMapOvr>
  <p:transition advTm="712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Intuitively</a:t>
            </a:r>
            <a:r>
              <a:rPr lang="en-US" altLang="en-US" sz="2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long walk always ends up in stationary distribution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Suppose the walk length is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the expected number it visits 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is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average time between two visits is</a:t>
            </a:r>
          </a:p>
          <a:p>
            <a:pPr lvl="1"/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Rigorously pro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ved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</a:t>
            </a:r>
            <a:r>
              <a:rPr lang="en-US" altLang="zh-CN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Law of Large Numbers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zh-CN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19" y="1219200"/>
            <a:ext cx="7835681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543314"/>
            <a:ext cx="161524" cy="1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638" y="4133114"/>
            <a:ext cx="400762" cy="210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33" y="4466886"/>
            <a:ext cx="1002667" cy="3337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7196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Lovász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Random walks on graphs: A survey.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1993.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159125"/>
          </a:xfrm>
        </p:spPr>
        <p:txBody>
          <a:bodyPr/>
          <a:lstStyle/>
          <a:p>
            <a:r>
              <a:rPr lang="en-US" sz="2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Proof</a:t>
            </a:r>
            <a:r>
              <a:rPr lang="en-US" altLang="en-US" sz="2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2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random walk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at </a:t>
            </a:r>
            <a:r>
              <a:rPr 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random 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sz="18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endParaRPr lang="en-US" sz="1800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the first time w returns to </a:t>
            </a:r>
            <a:r>
              <a:rPr lang="en-US" sz="1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after visiting </a:t>
            </a:r>
            <a:r>
              <a:rPr lang="en-US" sz="18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definition                      and 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Cleary </a:t>
            </a:r>
            <a:r>
              <a:rPr 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≤ Y</a:t>
            </a:r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</a:t>
            </a:r>
          </a:p>
          <a:p>
            <a:pPr lvl="2"/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 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468410"/>
            <a:ext cx="1185524" cy="332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495800"/>
            <a:ext cx="1528381" cy="2514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076" y="4825019"/>
            <a:ext cx="3041524" cy="280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57" y="5181600"/>
            <a:ext cx="4908343" cy="226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95" y="5486400"/>
            <a:ext cx="4505905" cy="332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784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 to commute times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41" y="1219200"/>
            <a:ext cx="7822429" cy="1702383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57200" y="26670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2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US" sz="22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Recall that             is small whenever       </a:t>
            </a:r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large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 for personalization</a:t>
            </a:r>
          </a:p>
          <a:p>
            <a:pPr lvl="1"/>
            <a:endParaRPr lang="en-US" sz="18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2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alleviate this</a:t>
            </a: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Sarkar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restrict the length of random walk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</a:t>
            </a:r>
            <a:endParaRPr 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Tong et al.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the dependence on stationary distribution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</a:t>
            </a:r>
            <a:endParaRPr 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4855924" cy="5011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14" y="3962400"/>
            <a:ext cx="683886" cy="276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81" y="4079875"/>
            <a:ext cx="238019" cy="201143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P. Sarkar, A. Moore, &amp; A. Prakash. Fast Incremental Proximity Search in Large Graphs.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H. Tong, Y.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1807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971800"/>
            <a:ext cx="3733800" cy="914400"/>
          </a:xfrm>
        </p:spPr>
        <p:txBody>
          <a:bodyPr anchor="ctr"/>
          <a:lstStyle/>
          <a:p>
            <a:pPr algn="ctr"/>
            <a:r>
              <a:rPr lang="en-US" altLang="en-US" sz="4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End</a:t>
            </a:r>
            <a:endParaRPr lang="en-US" altLang="en-US" sz="4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81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Content-based search in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Chakrabarti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Dynamic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entity-relation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A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Balmin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Hristidis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Y.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Papakonstantinou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altLang="en-US" sz="1200" b="1" dirty="0" err="1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ObjectRank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Authority-based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 </a:t>
            </a:r>
            <a:b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search 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databases.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VLDB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‘04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4546600" y="4156075"/>
            <a:ext cx="162560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#2</a:t>
            </a: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559300" y="2122488"/>
            <a:ext cx="1625600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 #1</a:t>
            </a: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749300" y="5497513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365125" y="2166938"/>
            <a:ext cx="2046288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margin</a:t>
            </a:r>
          </a:p>
        </p:txBody>
      </p:sp>
      <p:sp>
        <p:nvSpPr>
          <p:cNvPr id="180241" name="Line 17"/>
          <p:cNvSpPr>
            <a:spLocks noChangeShapeType="1"/>
          </p:cNvSpPr>
          <p:nvPr/>
        </p:nvSpPr>
        <p:spPr bwMode="auto">
          <a:xfrm flipV="1">
            <a:off x="5348288" y="2536825"/>
            <a:ext cx="0" cy="153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43" name="Text Box 19"/>
          <p:cNvSpPr txBox="1">
            <a:spLocks noChangeArrowheads="1"/>
          </p:cNvSpPr>
          <p:nvPr/>
        </p:nvSpPr>
        <p:spPr bwMode="auto">
          <a:xfrm>
            <a:off x="746125" y="1449388"/>
            <a:ext cx="16256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</a:t>
            </a:r>
          </a:p>
        </p:txBody>
      </p:sp>
      <p:sp>
        <p:nvSpPr>
          <p:cNvPr id="180244" name="Text Box 20"/>
          <p:cNvSpPr txBox="1">
            <a:spLocks noChangeArrowheads="1"/>
          </p:cNvSpPr>
          <p:nvPr/>
        </p:nvSpPr>
        <p:spPr bwMode="auto">
          <a:xfrm>
            <a:off x="558800" y="2927350"/>
            <a:ext cx="19018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2851150" y="1519238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2341563" y="1814513"/>
            <a:ext cx="21891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V="1">
            <a:off x="2427288" y="2322513"/>
            <a:ext cx="2103437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 flipV="1">
            <a:off x="2443163" y="2409825"/>
            <a:ext cx="2103437" cy="696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4049713" y="3152775"/>
            <a:ext cx="2306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paper-cites-paper</a:t>
            </a:r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>
            <a:off x="2311400" y="4368800"/>
            <a:ext cx="222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2495550" y="3833813"/>
            <a:ext cx="1944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paper-has-word</a:t>
            </a:r>
          </a:p>
        </p:txBody>
      </p:sp>
      <p:sp>
        <p:nvSpPr>
          <p:cNvPr id="180257" name="Line 33"/>
          <p:cNvSpPr>
            <a:spLocks noChangeShapeType="1"/>
          </p:cNvSpPr>
          <p:nvPr/>
        </p:nvSpPr>
        <p:spPr bwMode="auto">
          <a:xfrm flipH="1">
            <a:off x="2224088" y="4368800"/>
            <a:ext cx="2293937" cy="129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814388" y="416877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769938" y="4835525"/>
            <a:ext cx="1495425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</a:p>
        </p:txBody>
      </p:sp>
      <p:sp>
        <p:nvSpPr>
          <p:cNvPr id="180261" name="Line 37"/>
          <p:cNvSpPr>
            <a:spLocks noChangeShapeType="1"/>
          </p:cNvSpPr>
          <p:nvPr/>
        </p:nvSpPr>
        <p:spPr bwMode="auto">
          <a:xfrm flipV="1">
            <a:off x="2297113" y="4354513"/>
            <a:ext cx="226377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6400800" y="1900238"/>
            <a:ext cx="2351088" cy="1015663"/>
          </a:xfrm>
          <a:prstGeom prst="rect">
            <a:avLst/>
          </a:prstGeom>
          <a:noFill/>
          <a:ln w="5715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</a:t>
            </a:r>
            <a:r>
              <a:rPr lang="en-US" alt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papers matching “SVM” in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DBLP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7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proximity measures</a:t>
            </a:r>
            <a:b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directed graphs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24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’03)</a:t>
            </a:r>
            <a:endParaRPr lang="en-US" altLang="zh-CN" sz="2000" b="1" i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and commute times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 (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’08)</a:t>
            </a:r>
          </a:p>
          <a:p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 probability</a:t>
            </a:r>
          </a:p>
          <a:p>
            <a:pPr lvl="1"/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20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20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b="1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(KDD ’07)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50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828800"/>
            <a:ext cx="5062538" cy="4821237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Start at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Move to </a:t>
            </a:r>
            <a:r>
              <a:rPr lang="en-US" altLang="en-US" sz="2200" dirty="0">
                <a:latin typeface="Open Sans" charset="0"/>
                <a:ea typeface="Open Sans" charset="0"/>
                <a:cs typeface="Open Sans" charset="0"/>
              </a:rPr>
              <a:t>a neighbor 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2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 randomly</a:t>
            </a:r>
            <a:endParaRPr lang="en-US" altLang="en-US" sz="2200" i="1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Continue</a:t>
            </a:r>
          </a:p>
          <a:p>
            <a:pPr eaLnBrk="1" hangingPunct="1"/>
            <a:endParaRPr lang="en-US" altLang="en-US" sz="2200" dirty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marL="0" indent="0" eaLnBrk="1" hangingPunct="1">
              <a:buNone/>
            </a:pPr>
            <a:endParaRPr lang="en-US" altLang="en-US" sz="22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Transition matrix</a:t>
            </a:r>
            <a:r>
              <a:rPr lang="en-US" altLang="en-US" sz="20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22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</a:p>
          <a:p>
            <a:pPr lvl="1"/>
            <a:r>
              <a:rPr lang="en-US" altLang="en-US" sz="200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             </a:t>
            </a:r>
            <a:r>
              <a:rPr lang="en-US" altLang="en-US" sz="2000" dirty="0" err="1" smtClean="0">
                <a:latin typeface="Open Sans" charset="0"/>
                <a:ea typeface="Open Sans" charset="0"/>
                <a:cs typeface="Open Sans" charset="0"/>
              </a:rPr>
              <a:t>Pr</a:t>
            </a:r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[ </a:t>
            </a:r>
            <a:r>
              <a:rPr lang="en-US" altLang="en-US" sz="2000" i="1" dirty="0" err="1" smtClean="0">
                <a:latin typeface="Open Sans" charset="0"/>
                <a:ea typeface="Open Sans" charset="0"/>
                <a:cs typeface="Open Sans" charset="0"/>
              </a:rPr>
              <a:t>i</a:t>
            </a:r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moves </a:t>
            </a:r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to </a:t>
            </a:r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000" i="1" dirty="0" smtClean="0">
                <a:latin typeface="Open Sans" charset="0"/>
                <a:ea typeface="Open Sans" charset="0"/>
                <a:cs typeface="Open Sans" charset="0"/>
              </a:rPr>
              <a:t>j</a:t>
            </a:r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]</a:t>
            </a:r>
          </a:p>
          <a:p>
            <a:pPr lvl="1"/>
            <a:r>
              <a:rPr lang="en-US" altLang="en-US" sz="200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        </a:t>
            </a:r>
            <a:r>
              <a:rPr lang="is-IS" altLang="en-US" sz="2000" dirty="0" smtClean="0">
                <a:latin typeface="Open Sans" charset="0"/>
                <a:ea typeface="Open Sans" charset="0"/>
                <a:cs typeface="Open Sans" charset="0"/>
              </a:rPr>
              <a:t>probability </a:t>
            </a:r>
            <a:r>
              <a:rPr lang="en-US" altLang="en-US" sz="2000" dirty="0" smtClean="0">
                <a:latin typeface="Open Sans" charset="0"/>
                <a:ea typeface="Open Sans" charset="0"/>
                <a:cs typeface="Open Sans" charset="0"/>
              </a:rPr>
              <a:t>vector at time </a:t>
            </a:r>
            <a:r>
              <a:rPr lang="en-US" altLang="en-US" sz="2000" i="1" dirty="0" smtClean="0">
                <a:latin typeface="Open Sans" charset="0"/>
                <a:ea typeface="Open Sans" charset="0"/>
                <a:cs typeface="Open Sans" charset="0"/>
              </a:rPr>
              <a:t>t</a:t>
            </a:r>
          </a:p>
          <a:p>
            <a:pPr lvl="1"/>
            <a:r>
              <a:rPr lang="en-US" altLang="en-US" sz="2800" dirty="0">
                <a:latin typeface="Open Sans" charset="0"/>
                <a:ea typeface="Open Sans" charset="0"/>
                <a:cs typeface="Open Sans" charset="0"/>
              </a:rPr>
              <a:t> </a:t>
            </a:r>
            <a:endParaRPr lang="en-US" altLang="en-US" sz="28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 smtClean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  <a:p>
            <a:pPr eaLnBrk="1" hangingPunct="1"/>
            <a:endParaRPr lang="en-US" alt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6096000" y="1389064"/>
            <a:ext cx="1843088" cy="2001838"/>
            <a:chOff x="1512" y="2053"/>
            <a:chExt cx="1161" cy="1261"/>
          </a:xfrm>
        </p:grpSpPr>
        <p:sp>
          <p:nvSpPr>
            <p:cNvPr id="8204" name="Oval 6 1"/>
            <p:cNvSpPr>
              <a:spLocks noChangeArrowheads="1"/>
            </p:cNvSpPr>
            <p:nvPr/>
          </p:nvSpPr>
          <p:spPr bwMode="auto">
            <a:xfrm>
              <a:off x="1813" y="2053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2</a:t>
              </a:r>
            </a:p>
          </p:txBody>
        </p:sp>
        <p:sp>
          <p:nvSpPr>
            <p:cNvPr id="8205" name="Oval 7"/>
            <p:cNvSpPr>
              <a:spLocks noChangeArrowheads="1"/>
            </p:cNvSpPr>
            <p:nvPr/>
          </p:nvSpPr>
          <p:spPr bwMode="auto">
            <a:xfrm>
              <a:off x="1512" y="2519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3</a:t>
              </a:r>
            </a:p>
          </p:txBody>
        </p:sp>
        <p:sp>
          <p:nvSpPr>
            <p:cNvPr id="8206" name="Oval 8 1"/>
            <p:cNvSpPr>
              <a:spLocks noChangeArrowheads="1"/>
            </p:cNvSpPr>
            <p:nvPr/>
          </p:nvSpPr>
          <p:spPr bwMode="auto">
            <a:xfrm>
              <a:off x="2006" y="3067"/>
              <a:ext cx="247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4</a:t>
              </a:r>
            </a:p>
          </p:txBody>
        </p:sp>
        <p:sp>
          <p:nvSpPr>
            <p:cNvPr id="8207" name="Oval 9"/>
            <p:cNvSpPr>
              <a:spLocks noChangeArrowheads="1"/>
            </p:cNvSpPr>
            <p:nvPr/>
          </p:nvSpPr>
          <p:spPr bwMode="auto">
            <a:xfrm>
              <a:off x="2426" y="2335"/>
              <a:ext cx="247" cy="2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altLang="en-US" b="1"/>
                <a:t>1</a:t>
              </a:r>
            </a:p>
          </p:txBody>
        </p:sp>
        <p:sp>
          <p:nvSpPr>
            <p:cNvPr id="8209" name="Line 11"/>
            <p:cNvSpPr>
              <a:spLocks noChangeShapeType="1"/>
            </p:cNvSpPr>
            <p:nvPr/>
          </p:nvSpPr>
          <p:spPr bwMode="auto">
            <a:xfrm>
              <a:off x="2056" y="2213"/>
              <a:ext cx="36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12"/>
            <p:cNvSpPr>
              <a:spLocks noChangeShapeType="1"/>
            </p:cNvSpPr>
            <p:nvPr/>
          </p:nvSpPr>
          <p:spPr bwMode="auto">
            <a:xfrm flipV="1">
              <a:off x="2175" y="2560"/>
              <a:ext cx="284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13"/>
            <p:cNvSpPr>
              <a:spLocks noChangeShapeType="1"/>
            </p:cNvSpPr>
            <p:nvPr/>
          </p:nvSpPr>
          <p:spPr bwMode="auto">
            <a:xfrm>
              <a:off x="1691" y="2743"/>
              <a:ext cx="330" cy="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27"/>
            <p:cNvSpPr>
              <a:spLocks noChangeShapeType="1"/>
            </p:cNvSpPr>
            <p:nvPr/>
          </p:nvSpPr>
          <p:spPr bwMode="auto">
            <a:xfrm flipV="1">
              <a:off x="1673" y="2282"/>
              <a:ext cx="199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28"/>
            <p:cNvSpPr>
              <a:spLocks noChangeShapeType="1"/>
            </p:cNvSpPr>
            <p:nvPr/>
          </p:nvSpPr>
          <p:spPr bwMode="auto">
            <a:xfrm>
              <a:off x="1961" y="2308"/>
              <a:ext cx="188" cy="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30"/>
            <p:cNvSpPr>
              <a:spLocks noChangeShapeType="1"/>
            </p:cNvSpPr>
            <p:nvPr/>
          </p:nvSpPr>
          <p:spPr bwMode="auto">
            <a:xfrm flipH="1">
              <a:off x="1746" y="2478"/>
              <a:ext cx="677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97" name="Group 31"/>
          <p:cNvGrpSpPr>
            <a:grpSpLocks/>
          </p:cNvGrpSpPr>
          <p:nvPr/>
        </p:nvGrpSpPr>
        <p:grpSpPr bwMode="auto">
          <a:xfrm>
            <a:off x="7607300" y="990600"/>
            <a:ext cx="361950" cy="776288"/>
            <a:chOff x="2844" y="2976"/>
            <a:chExt cx="228" cy="489"/>
          </a:xfrm>
        </p:grpSpPr>
        <p:sp>
          <p:nvSpPr>
            <p:cNvPr id="8198" name="Oval 32 1"/>
            <p:cNvSpPr>
              <a:spLocks noChangeArrowheads="1"/>
            </p:cNvSpPr>
            <p:nvPr/>
          </p:nvSpPr>
          <p:spPr bwMode="auto">
            <a:xfrm>
              <a:off x="2880" y="29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9" name="Line 33 1"/>
            <p:cNvSpPr>
              <a:spLocks noChangeShapeType="1"/>
            </p:cNvSpPr>
            <p:nvPr/>
          </p:nvSpPr>
          <p:spPr bwMode="auto">
            <a:xfrm flipV="1">
              <a:off x="2844" y="3136"/>
              <a:ext cx="22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34 1"/>
            <p:cNvSpPr>
              <a:spLocks noChangeShapeType="1"/>
            </p:cNvSpPr>
            <p:nvPr/>
          </p:nvSpPr>
          <p:spPr bwMode="auto">
            <a:xfrm flipH="1">
              <a:off x="2862" y="3337"/>
              <a:ext cx="82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Line 35 1"/>
            <p:cNvSpPr>
              <a:spLocks noChangeShapeType="1"/>
            </p:cNvSpPr>
            <p:nvPr/>
          </p:nvSpPr>
          <p:spPr bwMode="auto">
            <a:xfrm>
              <a:off x="2944" y="3118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Line 36 1"/>
            <p:cNvSpPr>
              <a:spLocks noChangeShapeType="1"/>
            </p:cNvSpPr>
            <p:nvPr/>
          </p:nvSpPr>
          <p:spPr bwMode="auto">
            <a:xfrm>
              <a:off x="2953" y="3337"/>
              <a:ext cx="73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Oval 6 2"/>
          <p:cNvSpPr>
            <a:spLocks noChangeArrowheads="1"/>
          </p:cNvSpPr>
          <p:nvPr/>
        </p:nvSpPr>
        <p:spPr bwMode="auto">
          <a:xfrm>
            <a:off x="6553199" y="1371599"/>
            <a:ext cx="412751" cy="42227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2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477000" y="1004888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t=1</a:t>
            </a:r>
          </a:p>
        </p:txBody>
      </p:sp>
      <p:grpSp>
        <p:nvGrpSpPr>
          <p:cNvPr id="40" name="Group 31"/>
          <p:cNvGrpSpPr>
            <a:grpSpLocks/>
          </p:cNvGrpSpPr>
          <p:nvPr/>
        </p:nvGrpSpPr>
        <p:grpSpPr bwMode="auto">
          <a:xfrm>
            <a:off x="6400800" y="304800"/>
            <a:ext cx="361950" cy="776287"/>
            <a:chOff x="2844" y="2976"/>
            <a:chExt cx="228" cy="489"/>
          </a:xfrm>
        </p:grpSpPr>
        <p:sp>
          <p:nvSpPr>
            <p:cNvPr id="41" name="Oval 32 2"/>
            <p:cNvSpPr>
              <a:spLocks noChangeArrowheads="1"/>
            </p:cNvSpPr>
            <p:nvPr/>
          </p:nvSpPr>
          <p:spPr bwMode="auto">
            <a:xfrm>
              <a:off x="2880" y="29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" name="Line 33 2"/>
            <p:cNvSpPr>
              <a:spLocks noChangeShapeType="1"/>
            </p:cNvSpPr>
            <p:nvPr/>
          </p:nvSpPr>
          <p:spPr bwMode="auto">
            <a:xfrm flipV="1">
              <a:off x="2844" y="3136"/>
              <a:ext cx="22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4 2"/>
            <p:cNvSpPr>
              <a:spLocks noChangeShapeType="1"/>
            </p:cNvSpPr>
            <p:nvPr/>
          </p:nvSpPr>
          <p:spPr bwMode="auto">
            <a:xfrm flipH="1">
              <a:off x="2862" y="3337"/>
              <a:ext cx="82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5 2"/>
            <p:cNvSpPr>
              <a:spLocks noChangeShapeType="1"/>
            </p:cNvSpPr>
            <p:nvPr/>
          </p:nvSpPr>
          <p:spPr bwMode="auto">
            <a:xfrm>
              <a:off x="2944" y="3118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6 2"/>
            <p:cNvSpPr>
              <a:spLocks noChangeShapeType="1"/>
            </p:cNvSpPr>
            <p:nvPr/>
          </p:nvSpPr>
          <p:spPr bwMode="auto">
            <a:xfrm>
              <a:off x="2953" y="3337"/>
              <a:ext cx="73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Oval 8 2"/>
          <p:cNvSpPr>
            <a:spLocks noChangeArrowheads="1"/>
          </p:cNvSpPr>
          <p:nvPr/>
        </p:nvSpPr>
        <p:spPr bwMode="auto">
          <a:xfrm>
            <a:off x="6880226" y="2998789"/>
            <a:ext cx="407988" cy="411161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b="1" dirty="0"/>
              <a:t>4</a:t>
            </a:r>
          </a:p>
        </p:txBody>
      </p:sp>
      <p:grpSp>
        <p:nvGrpSpPr>
          <p:cNvPr id="47" name="Group 31"/>
          <p:cNvGrpSpPr>
            <a:grpSpLocks/>
          </p:cNvGrpSpPr>
          <p:nvPr/>
        </p:nvGrpSpPr>
        <p:grpSpPr bwMode="auto">
          <a:xfrm>
            <a:off x="7334250" y="2924175"/>
            <a:ext cx="361950" cy="776288"/>
            <a:chOff x="2844" y="2976"/>
            <a:chExt cx="228" cy="489"/>
          </a:xfrm>
        </p:grpSpPr>
        <p:sp>
          <p:nvSpPr>
            <p:cNvPr id="48" name="Oval 32 3"/>
            <p:cNvSpPr>
              <a:spLocks noChangeArrowheads="1"/>
            </p:cNvSpPr>
            <p:nvPr/>
          </p:nvSpPr>
          <p:spPr bwMode="auto">
            <a:xfrm>
              <a:off x="2880" y="29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" name="Line 33 3"/>
            <p:cNvSpPr>
              <a:spLocks noChangeShapeType="1"/>
            </p:cNvSpPr>
            <p:nvPr/>
          </p:nvSpPr>
          <p:spPr bwMode="auto">
            <a:xfrm flipV="1">
              <a:off x="2844" y="3136"/>
              <a:ext cx="228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34 3"/>
            <p:cNvSpPr>
              <a:spLocks noChangeShapeType="1"/>
            </p:cNvSpPr>
            <p:nvPr/>
          </p:nvSpPr>
          <p:spPr bwMode="auto">
            <a:xfrm flipH="1">
              <a:off x="2862" y="3337"/>
              <a:ext cx="82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35 3"/>
            <p:cNvSpPr>
              <a:spLocks noChangeShapeType="1"/>
            </p:cNvSpPr>
            <p:nvPr/>
          </p:nvSpPr>
          <p:spPr bwMode="auto">
            <a:xfrm>
              <a:off x="2944" y="3118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36 3"/>
            <p:cNvSpPr>
              <a:spLocks noChangeShapeType="1"/>
            </p:cNvSpPr>
            <p:nvPr/>
          </p:nvSpPr>
          <p:spPr bwMode="auto">
            <a:xfrm>
              <a:off x="2953" y="3337"/>
              <a:ext cx="73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Text Box 38"/>
          <p:cNvSpPr txBox="1">
            <a:spLocks noChangeArrowheads="1"/>
          </p:cNvSpPr>
          <p:nvPr/>
        </p:nvSpPr>
        <p:spPr bwMode="auto">
          <a:xfrm>
            <a:off x="6615112" y="3519488"/>
            <a:ext cx="101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t=2</a:t>
            </a:r>
          </a:p>
        </p:txBody>
      </p: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walks</a:t>
            </a: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zh-CN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 Blum, J. Hopcroft, &amp; R. Kannan. Foundations of Data Science. </a:t>
            </a:r>
            <a:r>
              <a:rPr lang="en-US" altLang="zh-CN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219" y="4343400"/>
            <a:ext cx="1064381" cy="2899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22648"/>
            <a:ext cx="2325333" cy="1820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57" y="4672619"/>
            <a:ext cx="905143" cy="280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067333"/>
            <a:ext cx="498286" cy="2666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562600"/>
            <a:ext cx="1295238" cy="23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13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9" grpId="0"/>
      <p:bldP spid="46" grpId="0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</a:t>
            </a:r>
            <a:r>
              <a:rPr lang="en-US" alt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3716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Stationary distribution      </a:t>
            </a:r>
          </a:p>
          <a:p>
            <a:pPr marL="0" indent="0">
              <a:buNone/>
            </a:pPr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2400" b="1" dirty="0">
              <a:solidFill>
                <a:srgbClr val="3333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 web-pages by distribution satisfying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pagerank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n-US" altLang="zh-CN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non-uniform restart distribution</a:t>
            </a: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4487" lvl="1" indent="0">
              <a:buNone/>
            </a:pPr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e.g.                when computing proximities from node  </a:t>
            </a:r>
            <a:r>
              <a:rPr lang="en-US" altLang="en-US" sz="2000" i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Brin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L. Page. The anatomy of a large-scale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hypertextual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search engine.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‘98.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Jeh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J.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Widom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Scaling personalized web search.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 ’03.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200400"/>
            <a:ext cx="2978743" cy="550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57" y="5088401"/>
            <a:ext cx="2909258" cy="3492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62" y="5835114"/>
            <a:ext cx="808229" cy="184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29" y="1416743"/>
            <a:ext cx="1290971" cy="2596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185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times</a:t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Hitting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Commute time</a:t>
            </a:r>
            <a:endParaRPr lang="en-US" altLang="en-US" sz="24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kern="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Expected length of the path </a:t>
            </a:r>
            <a:endParaRPr lang="en-US" altLang="en-US" sz="2000" kern="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sz="20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Drawbacks</a:t>
            </a:r>
            <a:r>
              <a:rPr lang="en-US" altLang="en-US" sz="24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</a:t>
            </a:r>
            <a:endParaRPr lang="en-US" altLang="en-US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into account very long paths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 small whenever 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altLang="en-US" sz="2000" dirty="0" smtClean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 large stationary probability </a:t>
            </a:r>
            <a:endParaRPr lang="en-US" altLang="en-US" sz="2000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Alice likes cartoons, so her top 10 recommendations should not be the 10 most popular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Liben-Nowell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J. Kleinberg. The link predication problem for social networks.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CIKM ‘03.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M. Brand. A random walks perspective on maximizing satisfaction and profit. </a:t>
            </a:r>
            <a:r>
              <a:rPr lang="en-US" altLang="en-US" sz="1200" b="1" i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SIAM </a:t>
            </a:r>
            <a:r>
              <a:rPr lang="uk-UA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943" y="1676400"/>
            <a:ext cx="746057" cy="30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2133600"/>
            <a:ext cx="729905" cy="217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95" y="3287295"/>
            <a:ext cx="1371428" cy="217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19400"/>
            <a:ext cx="3051886" cy="301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800600"/>
            <a:ext cx="621714" cy="2514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869172"/>
            <a:ext cx="242286" cy="187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3372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144000" cy="623888"/>
          </a:xfrm>
        </p:spPr>
        <p:txBody>
          <a:bodyPr/>
          <a:lstStyle/>
          <a:p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hitting 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commute </a:t>
            </a:r>
            <a:r>
              <a:rPr lang="en-US" altLang="en-US" sz="3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</a:t>
            </a:r>
            <a:r>
              <a:rPr lang="en-US" altLang="en-US" sz="3200" b="1" baseline="30000" dirty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alt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altLang="en-US" sz="3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57200" y="1211262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Truncated version of hitting time and commute times</a:t>
            </a: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Only considers paths of length at most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endParaRPr lang="en-US" altLang="en-US" sz="2000" i="1" dirty="0" smtClean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sz="2400" kern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4" descr="sim_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65362"/>
            <a:ext cx="4219575" cy="33321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678363" y="2259013"/>
            <a:ext cx="4186237" cy="3760787"/>
            <a:chOff x="2947" y="1565"/>
            <a:chExt cx="2637" cy="2369"/>
          </a:xfrm>
        </p:grpSpPr>
        <p:pic>
          <p:nvPicPr>
            <p:cNvPr id="6" name="Picture 5" descr="sim_graph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" y="1565"/>
              <a:ext cx="2637" cy="2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12" y="3701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Open Sans" charset="0"/>
                  <a:ea typeface="Open Sans" charset="0"/>
                  <a:cs typeface="Open Sans" charset="0"/>
                </a:rPr>
                <a:t>b) Truncated </a:t>
              </a:r>
              <a:r>
                <a:rPr lang="en-US" altLang="en-US" dirty="0">
                  <a:latin typeface="Open Sans" charset="0"/>
                  <a:ea typeface="Open Sans" charset="0"/>
                  <a:cs typeface="Open Sans" charset="0"/>
                </a:rPr>
                <a:t>hitting time</a:t>
              </a:r>
            </a:p>
          </p:txBody>
        </p:sp>
      </p:grp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699125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latin typeface="Open Sans" charset="0"/>
                <a:ea typeface="Open Sans" charset="0"/>
                <a:cs typeface="Open Sans" charset="0"/>
              </a:rPr>
              <a:t>a) Un-truncated </a:t>
            </a:r>
            <a:r>
              <a:rPr lang="en-US" altLang="en-US" dirty="0">
                <a:latin typeface="Open Sans" charset="0"/>
                <a:ea typeface="Open Sans" charset="0"/>
                <a:cs typeface="Open Sans" charset="0"/>
              </a:rPr>
              <a:t>hitting time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P. Sarkar, A. Moore, &amp; A. Prakash</a:t>
            </a: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Incremental Proximity Search in Large Graphs.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ICML ‘08.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335213"/>
            <a:ext cx="3124200" cy="788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>15 most proximate nodes to node 95 </a:t>
            </a:r>
            <a:r>
              <a:rPr lang="en-US" dirty="0" smtClean="0">
                <a:solidFill>
                  <a:srgbClr val="FF0000"/>
                </a:solidFill>
                <a:latin typeface="Open Sans" charset="0"/>
                <a:ea typeface="Open Sans" charset="0"/>
                <a:cs typeface="Open Sans" charset="0"/>
              </a:rPr>
              <a:t>in red</a:t>
            </a:r>
            <a:endParaRPr lang="en-US" dirty="0">
              <a:solidFill>
                <a:srgbClr val="FF0000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296863" y="3048000"/>
            <a:ext cx="1035050" cy="1600200"/>
          </a:xfrm>
          <a:custGeom>
            <a:avLst/>
            <a:gdLst>
              <a:gd name="T0" fmla="*/ 723000 w 1214"/>
              <a:gd name="T1" fmla="*/ 148903 h 1569"/>
              <a:gd name="T2" fmla="*/ 474043 w 1214"/>
              <a:gd name="T3" fmla="*/ 0 h 1569"/>
              <a:gd name="T4" fmla="*/ 356385 w 1214"/>
              <a:gd name="T5" fmla="*/ 9179 h 1569"/>
              <a:gd name="T6" fmla="*/ 216559 w 1214"/>
              <a:gd name="T7" fmla="*/ 92810 h 1569"/>
              <a:gd name="T8" fmla="*/ 185013 w 1214"/>
              <a:gd name="T9" fmla="*/ 139724 h 1569"/>
              <a:gd name="T10" fmla="*/ 177340 w 1214"/>
              <a:gd name="T11" fmla="*/ 185619 h 1569"/>
              <a:gd name="T12" fmla="*/ 154320 w 1214"/>
              <a:gd name="T13" fmla="*/ 214176 h 1569"/>
              <a:gd name="T14" fmla="*/ 99754 w 1214"/>
              <a:gd name="T15" fmla="*/ 297807 h 1569"/>
              <a:gd name="T16" fmla="*/ 37514 w 1214"/>
              <a:gd name="T17" fmla="*/ 456909 h 1569"/>
              <a:gd name="T18" fmla="*/ 5968 w 1214"/>
              <a:gd name="T19" fmla="*/ 624170 h 1569"/>
              <a:gd name="T20" fmla="*/ 60534 w 1214"/>
              <a:gd name="T21" fmla="*/ 1099436 h 1569"/>
              <a:gd name="T22" fmla="*/ 92080 w 1214"/>
              <a:gd name="T23" fmla="*/ 1174908 h 1569"/>
              <a:gd name="T24" fmla="*/ 294145 w 1214"/>
              <a:gd name="T25" fmla="*/ 1425800 h 1569"/>
              <a:gd name="T26" fmla="*/ 318018 w 1214"/>
              <a:gd name="T27" fmla="*/ 1445177 h 1569"/>
              <a:gd name="T28" fmla="*/ 348711 w 1214"/>
              <a:gd name="T29" fmla="*/ 1454356 h 1569"/>
              <a:gd name="T30" fmla="*/ 372584 w 1214"/>
              <a:gd name="T31" fmla="*/ 1481893 h 1569"/>
              <a:gd name="T32" fmla="*/ 457843 w 1214"/>
              <a:gd name="T33" fmla="*/ 1519629 h 1569"/>
              <a:gd name="T34" fmla="*/ 645414 w 1214"/>
              <a:gd name="T35" fmla="*/ 1594081 h 1569"/>
              <a:gd name="T36" fmla="*/ 894372 w 1214"/>
              <a:gd name="T37" fmla="*/ 1528808 h 1569"/>
              <a:gd name="T38" fmla="*/ 918245 w 1214"/>
              <a:gd name="T39" fmla="*/ 1481893 h 1569"/>
              <a:gd name="T40" fmla="*/ 933591 w 1214"/>
              <a:gd name="T41" fmla="*/ 1407442 h 1569"/>
              <a:gd name="T42" fmla="*/ 965137 w 1214"/>
              <a:gd name="T43" fmla="*/ 1332990 h 1569"/>
              <a:gd name="T44" fmla="*/ 1003504 w 1214"/>
              <a:gd name="T45" fmla="*/ 1211624 h 1569"/>
              <a:gd name="T46" fmla="*/ 1035050 w 1214"/>
              <a:gd name="T47" fmla="*/ 1034164 h 1569"/>
              <a:gd name="T48" fmla="*/ 1011177 w 1214"/>
              <a:gd name="T49" fmla="*/ 866902 h 1569"/>
              <a:gd name="T50" fmla="*/ 933591 w 1214"/>
              <a:gd name="T51" fmla="*/ 680263 h 1569"/>
              <a:gd name="T52" fmla="*/ 863678 w 1214"/>
              <a:gd name="T53" fmla="*/ 502803 h 1569"/>
              <a:gd name="T54" fmla="*/ 801439 w 1214"/>
              <a:gd name="T55" fmla="*/ 344721 h 1569"/>
              <a:gd name="T56" fmla="*/ 762220 w 1214"/>
              <a:gd name="T57" fmla="*/ 204997 h 1569"/>
              <a:gd name="T58" fmla="*/ 730674 w 1214"/>
              <a:gd name="T59" fmla="*/ 158082 h 1569"/>
              <a:gd name="T60" fmla="*/ 723000 w 1214"/>
              <a:gd name="T61" fmla="*/ 148903 h 156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214" h="1569">
                <a:moveTo>
                  <a:pt x="848" y="146"/>
                </a:moveTo>
                <a:cubicBezTo>
                  <a:pt x="784" y="58"/>
                  <a:pt x="658" y="22"/>
                  <a:pt x="556" y="0"/>
                </a:cubicBezTo>
                <a:cubicBezTo>
                  <a:pt x="510" y="3"/>
                  <a:pt x="464" y="3"/>
                  <a:pt x="418" y="9"/>
                </a:cubicBezTo>
                <a:cubicBezTo>
                  <a:pt x="362" y="17"/>
                  <a:pt x="312" y="72"/>
                  <a:pt x="254" y="91"/>
                </a:cubicBezTo>
                <a:cubicBezTo>
                  <a:pt x="216" y="204"/>
                  <a:pt x="283" y="24"/>
                  <a:pt x="217" y="137"/>
                </a:cubicBezTo>
                <a:cubicBezTo>
                  <a:pt x="209" y="150"/>
                  <a:pt x="215" y="168"/>
                  <a:pt x="208" y="182"/>
                </a:cubicBezTo>
                <a:cubicBezTo>
                  <a:pt x="202" y="194"/>
                  <a:pt x="189" y="200"/>
                  <a:pt x="181" y="210"/>
                </a:cubicBezTo>
                <a:cubicBezTo>
                  <a:pt x="109" y="304"/>
                  <a:pt x="176" y="233"/>
                  <a:pt x="117" y="292"/>
                </a:cubicBezTo>
                <a:cubicBezTo>
                  <a:pt x="105" y="351"/>
                  <a:pt x="70" y="395"/>
                  <a:pt x="44" y="448"/>
                </a:cubicBezTo>
                <a:cubicBezTo>
                  <a:pt x="32" y="503"/>
                  <a:pt x="0" y="556"/>
                  <a:pt x="7" y="612"/>
                </a:cubicBezTo>
                <a:cubicBezTo>
                  <a:pt x="26" y="765"/>
                  <a:pt x="23" y="931"/>
                  <a:pt x="71" y="1078"/>
                </a:cubicBezTo>
                <a:cubicBezTo>
                  <a:pt x="80" y="1104"/>
                  <a:pt x="99" y="1126"/>
                  <a:pt x="108" y="1152"/>
                </a:cubicBezTo>
                <a:cubicBezTo>
                  <a:pt x="152" y="1282"/>
                  <a:pt x="204" y="1351"/>
                  <a:pt x="345" y="1398"/>
                </a:cubicBezTo>
                <a:cubicBezTo>
                  <a:pt x="354" y="1404"/>
                  <a:pt x="363" y="1412"/>
                  <a:pt x="373" y="1417"/>
                </a:cubicBezTo>
                <a:cubicBezTo>
                  <a:pt x="384" y="1422"/>
                  <a:pt x="398" y="1420"/>
                  <a:pt x="409" y="1426"/>
                </a:cubicBezTo>
                <a:cubicBezTo>
                  <a:pt x="420" y="1432"/>
                  <a:pt x="426" y="1447"/>
                  <a:pt x="437" y="1453"/>
                </a:cubicBezTo>
                <a:cubicBezTo>
                  <a:pt x="468" y="1470"/>
                  <a:pt x="505" y="1474"/>
                  <a:pt x="537" y="1490"/>
                </a:cubicBezTo>
                <a:cubicBezTo>
                  <a:pt x="609" y="1526"/>
                  <a:pt x="676" y="1552"/>
                  <a:pt x="757" y="1563"/>
                </a:cubicBezTo>
                <a:cubicBezTo>
                  <a:pt x="1022" y="1540"/>
                  <a:pt x="909" y="1569"/>
                  <a:pt x="1049" y="1499"/>
                </a:cubicBezTo>
                <a:cubicBezTo>
                  <a:pt x="1074" y="1425"/>
                  <a:pt x="1039" y="1515"/>
                  <a:pt x="1077" y="1453"/>
                </a:cubicBezTo>
                <a:cubicBezTo>
                  <a:pt x="1087" y="1437"/>
                  <a:pt x="1091" y="1392"/>
                  <a:pt x="1095" y="1380"/>
                </a:cubicBezTo>
                <a:cubicBezTo>
                  <a:pt x="1108" y="1337"/>
                  <a:pt x="1110" y="1339"/>
                  <a:pt x="1132" y="1307"/>
                </a:cubicBezTo>
                <a:cubicBezTo>
                  <a:pt x="1145" y="1266"/>
                  <a:pt x="1154" y="1224"/>
                  <a:pt x="1177" y="1188"/>
                </a:cubicBezTo>
                <a:cubicBezTo>
                  <a:pt x="1191" y="1130"/>
                  <a:pt x="1204" y="1073"/>
                  <a:pt x="1214" y="1014"/>
                </a:cubicBezTo>
                <a:cubicBezTo>
                  <a:pt x="1205" y="959"/>
                  <a:pt x="1210" y="900"/>
                  <a:pt x="1186" y="850"/>
                </a:cubicBezTo>
                <a:cubicBezTo>
                  <a:pt x="1156" y="788"/>
                  <a:pt x="1125" y="728"/>
                  <a:pt x="1095" y="667"/>
                </a:cubicBezTo>
                <a:cubicBezTo>
                  <a:pt x="1065" y="608"/>
                  <a:pt x="1060" y="543"/>
                  <a:pt x="1013" y="493"/>
                </a:cubicBezTo>
                <a:cubicBezTo>
                  <a:pt x="994" y="438"/>
                  <a:pt x="972" y="386"/>
                  <a:pt x="940" y="338"/>
                </a:cubicBezTo>
                <a:cubicBezTo>
                  <a:pt x="930" y="294"/>
                  <a:pt x="914" y="242"/>
                  <a:pt x="894" y="201"/>
                </a:cubicBezTo>
                <a:cubicBezTo>
                  <a:pt x="885" y="183"/>
                  <a:pt x="871" y="169"/>
                  <a:pt x="857" y="155"/>
                </a:cubicBezTo>
                <a:cubicBezTo>
                  <a:pt x="846" y="144"/>
                  <a:pt x="807" y="126"/>
                  <a:pt x="848" y="146"/>
                </a:cubicBezTo>
                <a:close/>
              </a:path>
            </a:pathLst>
          </a:custGeom>
          <a:noFill/>
          <a:ln w="44450">
            <a:solidFill>
              <a:srgbClr val="33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389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Open Sans" charset="0"/>
                <a:ea typeface="Open Sans" charset="0"/>
                <a:cs typeface="Open Sans" charset="0"/>
              </a:rPr>
              <a:t>Escape probability</a:t>
            </a:r>
            <a:r>
              <a:rPr lang="en-US" altLang="en-US" sz="3200" b="1" baseline="30000" dirty="0" smtClean="0">
                <a:solidFill>
                  <a:srgbClr val="3333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altLang="en-US" sz="3200" b="1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8120062" cy="1751013"/>
          </a:xfrm>
        </p:spPr>
        <p:txBody>
          <a:bodyPr/>
          <a:lstStyle/>
          <a:p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escape probability from node </a:t>
            </a:r>
            <a:r>
              <a:rPr lang="en-US" altLang="en-US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node</a:t>
            </a:r>
            <a:r>
              <a:rPr lang="en-US" altLang="zh-CN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24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endParaRPr lang="en-US" altLang="en-US" sz="2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Denoted as </a:t>
            </a:r>
            <a:endParaRPr lang="en-US" alt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[ start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reaches </a:t>
            </a:r>
            <a:r>
              <a:rPr lang="en-US" altLang="en-US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before return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 to</a:t>
            </a:r>
            <a:r>
              <a:rPr lang="zh-CN" altLang="en-US" sz="2000" dirty="0" smtClean="0">
                <a:latin typeface="Open Sans" panose="020B0606030504020204" pitchFamily="34" charset="0"/>
                <a:ea typeface="Open Sans" charset="0"/>
                <a:cs typeface="Open Sans" panose="020B0606030504020204" pitchFamily="34" charset="0"/>
              </a:rPr>
              <a:t> </a:t>
            </a:r>
            <a:r>
              <a:rPr lang="en-US" altLang="zh-CN" sz="2000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altLang="zh-CN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]</a:t>
            </a:r>
          </a:p>
          <a:p>
            <a:pPr lvl="1"/>
            <a:endParaRPr lang="en-US" alt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447800" y="3508375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600" b="1" dirty="0" smtClean="0">
                <a:ea typeface="宋体" charset="0"/>
              </a:rPr>
              <a:t>A</a:t>
            </a:r>
            <a:endParaRPr lang="en-US" altLang="en-US" sz="3600" b="1" dirty="0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3048000" y="2822575"/>
            <a:ext cx="2971800" cy="1905000"/>
          </a:xfrm>
          <a:prstGeom prst="ellipse">
            <a:avLst/>
          </a:prstGeom>
          <a:solidFill>
            <a:srgbClr val="E1E1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>
            <a:off x="7010400" y="3508375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3200" b="1">
                <a:ea typeface="宋体" charset="0"/>
              </a:rPr>
              <a:t>B</a:t>
            </a:r>
          </a:p>
        </p:txBody>
      </p:sp>
      <p:cxnSp>
        <p:nvCxnSpPr>
          <p:cNvPr id="78863" name="AutoShape 15"/>
          <p:cNvCxnSpPr>
            <a:cxnSpLocks noChangeShapeType="1"/>
            <a:stCxn id="78860" idx="6"/>
            <a:endCxn id="78861" idx="2"/>
          </p:cNvCxnSpPr>
          <p:nvPr/>
        </p:nvCxnSpPr>
        <p:spPr bwMode="auto">
          <a:xfrm flipV="1">
            <a:off x="2057400" y="3775075"/>
            <a:ext cx="990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4" name="AutoShape 16"/>
          <p:cNvCxnSpPr>
            <a:cxnSpLocks noChangeShapeType="1"/>
          </p:cNvCxnSpPr>
          <p:nvPr/>
        </p:nvCxnSpPr>
        <p:spPr bwMode="auto">
          <a:xfrm flipV="1">
            <a:off x="6019800" y="3736975"/>
            <a:ext cx="990600" cy="38100"/>
          </a:xfrm>
          <a:prstGeom prst="straightConnector1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5" name="AutoShape 17"/>
          <p:cNvCxnSpPr>
            <a:cxnSpLocks noChangeShapeType="1"/>
            <a:stCxn id="78860" idx="4"/>
            <a:endCxn id="78862" idx="4"/>
          </p:cNvCxnSpPr>
          <p:nvPr/>
        </p:nvCxnSpPr>
        <p:spPr bwMode="auto">
          <a:xfrm rot="5400000" flipH="1" flipV="1">
            <a:off x="4476750" y="1317625"/>
            <a:ext cx="76200" cy="5524500"/>
          </a:xfrm>
          <a:prstGeom prst="curvedConnector3">
            <a:avLst>
              <a:gd name="adj1" fmla="val -1558333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866" name="AutoShape 18"/>
          <p:cNvCxnSpPr>
            <a:cxnSpLocks noChangeShapeType="1"/>
            <a:stCxn id="78861" idx="0"/>
            <a:endCxn id="78860" idx="0"/>
          </p:cNvCxnSpPr>
          <p:nvPr/>
        </p:nvCxnSpPr>
        <p:spPr bwMode="auto">
          <a:xfrm rot="16200000" flipH="1" flipV="1">
            <a:off x="2800350" y="1774825"/>
            <a:ext cx="685800" cy="2781300"/>
          </a:xfrm>
          <a:prstGeom prst="curvedConnector3">
            <a:avLst>
              <a:gd name="adj1" fmla="val -33333"/>
            </a:avLst>
          </a:prstGeom>
          <a:noFill/>
          <a:ln w="28575">
            <a:solidFill>
              <a:srgbClr val="FF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8870" name="AutoShape 22"/>
          <p:cNvSpPr>
            <a:spLocks noChangeArrowheads="1"/>
          </p:cNvSpPr>
          <p:nvPr/>
        </p:nvSpPr>
        <p:spPr bwMode="auto">
          <a:xfrm>
            <a:off x="685800" y="3660775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Freeform 23"/>
          <p:cNvSpPr>
            <a:spLocks/>
          </p:cNvSpPr>
          <p:nvPr/>
        </p:nvSpPr>
        <p:spPr bwMode="auto">
          <a:xfrm>
            <a:off x="3048000" y="3394075"/>
            <a:ext cx="3048000" cy="838200"/>
          </a:xfrm>
          <a:custGeom>
            <a:avLst/>
            <a:gdLst>
              <a:gd name="T0" fmla="*/ 0 w 1824"/>
              <a:gd name="T1" fmla="*/ 264 h 528"/>
              <a:gd name="T2" fmla="*/ 720 w 1824"/>
              <a:gd name="T3" fmla="*/ 24 h 528"/>
              <a:gd name="T4" fmla="*/ 864 w 1824"/>
              <a:gd name="T5" fmla="*/ 408 h 528"/>
              <a:gd name="T6" fmla="*/ 1296 w 1824"/>
              <a:gd name="T7" fmla="*/ 72 h 528"/>
              <a:gd name="T8" fmla="*/ 1392 w 1824"/>
              <a:gd name="T9" fmla="*/ 504 h 528"/>
              <a:gd name="T10" fmla="*/ 1824 w 1824"/>
              <a:gd name="T11" fmla="*/ 21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4" h="528">
                <a:moveTo>
                  <a:pt x="0" y="264"/>
                </a:moveTo>
                <a:cubicBezTo>
                  <a:pt x="288" y="132"/>
                  <a:pt x="576" y="0"/>
                  <a:pt x="720" y="24"/>
                </a:cubicBezTo>
                <a:cubicBezTo>
                  <a:pt x="864" y="48"/>
                  <a:pt x="768" y="400"/>
                  <a:pt x="864" y="408"/>
                </a:cubicBezTo>
                <a:cubicBezTo>
                  <a:pt x="960" y="416"/>
                  <a:pt x="1208" y="56"/>
                  <a:pt x="1296" y="72"/>
                </a:cubicBezTo>
                <a:cubicBezTo>
                  <a:pt x="1384" y="88"/>
                  <a:pt x="1304" y="480"/>
                  <a:pt x="1392" y="504"/>
                </a:cubicBezTo>
                <a:cubicBezTo>
                  <a:pt x="1480" y="528"/>
                  <a:pt x="1744" y="264"/>
                  <a:pt x="1824" y="216"/>
                </a:cubicBezTo>
              </a:path>
            </a:pathLst>
          </a:custGeom>
          <a:noFill/>
          <a:ln w="76200" cmpd="sng">
            <a:solidFill>
              <a:srgbClr val="33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352800" y="3370262"/>
            <a:ext cx="2443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dirty="0"/>
              <a:t>the remaining </a:t>
            </a:r>
          </a:p>
          <a:p>
            <a:pPr algn="ctr"/>
            <a:r>
              <a:rPr lang="en-US" altLang="en-US" sz="2800" dirty="0"/>
              <a:t>graph</a:t>
            </a:r>
          </a:p>
        </p:txBody>
      </p:sp>
      <p:sp>
        <p:nvSpPr>
          <p:cNvPr id="2" name="Multiply 1"/>
          <p:cNvSpPr/>
          <p:nvPr/>
        </p:nvSpPr>
        <p:spPr>
          <a:xfrm>
            <a:off x="2514600" y="2362200"/>
            <a:ext cx="685800" cy="533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-Shape 2"/>
          <p:cNvSpPr/>
          <p:nvPr/>
        </p:nvSpPr>
        <p:spPr>
          <a:xfrm rot="19363044">
            <a:off x="6335446" y="4613275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9363044">
            <a:off x="6259246" y="3581911"/>
            <a:ext cx="571500" cy="228600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6188075"/>
            <a:ext cx="88296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en-US" sz="1200" b="1" dirty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Tong, Y.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Koren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&amp; C. </a:t>
            </a:r>
            <a:r>
              <a:rPr lang="en-US" altLang="en-US" sz="1200" b="1" dirty="0" err="1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Faloutsos</a:t>
            </a:r>
            <a:r>
              <a:rPr lang="en-US" altLang="en-US" sz="1200" b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Fast direction-aware proximity for graph mining. </a:t>
            </a:r>
            <a:r>
              <a:rPr lang="en-US" altLang="en-US" sz="1200" b="1" i="1" dirty="0" smtClean="0">
                <a:solidFill>
                  <a:srgbClr val="3333C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KDD ‘07.</a:t>
            </a:r>
            <a:endParaRPr lang="en-US" altLang="en-US" sz="1200" b="1" i="1" dirty="0">
              <a:solidFill>
                <a:srgbClr val="3333C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48" y="1577371"/>
            <a:ext cx="1206857" cy="25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562600"/>
            <a:ext cx="4539428" cy="455619"/>
          </a:xfrm>
          <a:prstGeom prst="rect">
            <a:avLst/>
          </a:prstGeom>
        </p:spPr>
      </p:pic>
      <p:sp>
        <p:nvSpPr>
          <p:cNvPr id="35" name="L-Shape 34"/>
          <p:cNvSpPr/>
          <p:nvPr/>
        </p:nvSpPr>
        <p:spPr>
          <a:xfrm rot="19363044">
            <a:off x="4347586" y="5679764"/>
            <a:ext cx="448830" cy="165227"/>
          </a:xfrm>
          <a:prstGeom prst="corne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6229351" y="5562600"/>
            <a:ext cx="552449" cy="457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3236133"/>
      </p:ext>
    </p:extLst>
  </p:cSld>
  <p:clrMapOvr>
    <a:masterClrMapping/>
  </p:clrMapOvr>
  <p:transition advTm="27484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1221.597"/>
  <p:tag name="LATEXADDIN" val="\documentclass{article}&#10;\usepackage{amsmath}&#10;\usepackage{bm}&#10;\pagestyle{empty}&#10;\begin{document}&#10;&#10;\[&#10;\bm{v} = (1-\alpha) \bm{P}^\top \bm{v}  + \frac{\alpha}{n} \bm{1}&#10;\]&#10;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193.101"/>
  <p:tag name="LATEXADDIN" val="\documentclass{article}&#10;\usepackage{amsmath}&#10;\usepackage{bm}&#10;\pagestyle{empty}&#10;\begin{document}&#10;&#10;\[&#10;\bm{v} = (1-\alpha) \bm{P}^\top \bm{v}  + \alpha \bm{r}&#10;\]&#10;&#10;&#10;\end{document}"/>
  <p:tag name="IGUANATEXSIZE" val="24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331.4586"/>
  <p:tag name="LATEXADDIN" val="\documentclass{article}&#10;\usepackage{amsmath}&#10;\usepackage{bm}&#10;\pagestyle{empty}&#10;\begin{document}&#10;&#10;\[&#10;\bm{r} = \bm{e}_i&#10;\]&#10;&#10;&#10;\end{document}"/>
  <p:tag name="IGUANATEXSIZE" val="24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529.4338"/>
  <p:tag name="LATEXADDIN" val="\documentclass{article}&#10;\usepackage{amsmath}&#10;\usepackage{bm}&#10;\pagestyle{empty}&#10;\begin{document}&#10;&#10;$\bm{\pi} = \bm{P}^\top \bm{\pi}$&#10;&#10;&#10;\end{document}"/>
  <p:tag name="IGUANATEXSIZE" val="24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59.2051"/>
  <p:tag name="LATEXADDIN" val="\documentclass{article}&#10;\usepackage{amsmath}&#10;\pagestyle{empty}&#10;\begin{document}&#10;&#10;$i \longrightarrow j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674.9156"/>
  <p:tag name="LATEXADDIN" val="\documentclass{article}&#10;\usepackage{amsmath}&#10;\pagestyle{empty}&#10;\begin{document}&#10;&#10;$i \longrightarrow j \longrightarrow i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1.594"/>
  <p:tag name="LATEXADDIN" val="\documentclass{article}&#10;\usepackage{amsmath}&#10;\pagestyle{empty}&#10;\begin{document}&#10;&#10;$c(i,j) = h(i,j) + h(j,i)$&#10;&#10;&#10;\end{document}"/>
  <p:tag name="IGUANATEXSIZE" val="24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19.2351"/>
  <p:tag name="LATEXADDIN" val="\documentclass{article}&#10;\usepackage{amsmath}&#10;\pagestyle{empty}&#10;\usepackage{bm}&#10;\begin{document}&#10;&#10;$\bm{\pi}_j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93.9257"/>
  <p:tag name="LATEXADDIN" val="\documentclass{article}&#10;\usepackage{amsmath}&#10;\pagestyle{empty}&#10;\begin{document}&#10;&#10;$\mathrm{ep}(A \rightarrow B)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233.971"/>
  <p:tag name="LATEXADDIN" val="\documentclass{article}&#10;\usepackage{amsmath}&#10;\pagestyle{empty}&#10;\begin{document}&#10;&#10;$\mathrm{ep}(A \rightarrow B) = \Pr \Big[ \quad\quad\, \mathrm{comes\ before} \quad\quad \Big]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76.978"/>
  <p:tag name="LATEXADDIN" val="\documentclass{article}&#10;\usepackage{amsmath}&#10;\pagestyle{empty}&#10;\begin{document}&#10;&#10;$\mathrm{ep}(A \rightarrow B) = 1 \quad &gt; \quad \mathrm{ep}(B \rightarrow A) = 0.5$&#10;&#10;&#10;\end{document}"/>
  <p:tag name="IGUANATEXSIZE" val="28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4.8969"/>
  <p:tag name="LATEXADDIN" val="\documentclass{article}&#10;\usepackage{amsmath}&#10;\pagestyle{empty}&#10;\begin{document}&#10;&#10;$\mathrm{ep}(A \rightarrow B) = 1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83.877"/>
  <p:tag name="LATEXADDIN" val="\documentclass{article}&#10;\usepackage{amsmath}&#10;\pagestyle{empty}&#10;\begin{document}&#10;&#10;$\mathrm{ep}(A \rightarrow B) = 0.91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0.6262"/>
  <p:tag name="LATEXADDIN" val="\documentclass{article}&#10;\usepackage{amsmath}&#10;\pagestyle{empty}&#10;\begin{document}&#10;&#10;$\mathrm{ep}(A \rightarrow B) = 0.74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04.799"/>
  <p:tag name="LATEXADDIN" val="\documentclass{article}&#10;\usepackage{amsmath}&#10;\pagestyle{empty}&#10;\begin{document}&#10;&#10;$\mathrm{ep}(A \rightarrow B) = \mathrm{ep}(B \rightarrow A) = 0$&#10;&#10;&#10;\end{document}"/>
  <p:tag name="IGUANATEXSIZE" val="24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23.435"/>
  <p:tag name="LATEXADDIN" val="\documentclass{article}&#10;\usepackage{amsmath}&#10;\pagestyle{empty}&#10;\begin{document}&#10;&#10;$\mathrm{ep}(A \rightarrow B) = 0.081 \quad &gt; \quad \mathrm{ep}(B \rightarrow A) = 0.009$&#10;&#10;&#10;\end{document}"/>
  <p:tag name="IGUANATEXSIZE" val="24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077.615"/>
  <p:tag name="LATEXADDIN" val="\documentclass{article}&#10;\usepackage{amsmath}&#10;\usepackage{amssymb}&#10;\usepackage{bm}&#10;\pagestyle{empty}&#10;\begin{document}&#10;&#10;$\bm{v} \triangleq (v_1\ v_2\ \cdots\ v_n)^\top$&#10;&#10;&#10;\end{document}"/>
  <p:tag name="IGUANATEXSIZE" val="22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322.4597"/>
  <p:tag name="LATEXADDIN" val="\documentclass{article}&#10;\usepackage{amsmath}&#10;\pagestyle{empty}&#10;\begin{document}&#10;$v_i = 0$&#10;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328.459"/>
  <p:tag name="LATEXADDIN" val="\documentclass{article}&#10;\usepackage{amsmath}&#10;\pagestyle{empty}&#10;\begin{document}&#10;$v_j = 1$&#10;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1307.837"/>
  <p:tag name="LATEXADDIN" val="\documentclass{article}&#10;\usepackage{amsmath}&#10;\pagestyle{empty}&#10;\begin{document}&#10;&#10;$\forall k\neq i, j$, $v_k = \sum\limits_l p_{kl} \cdot v_l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476.1905"/>
  <p:tag name="LATEXADDIN" val="\documentclass{article}&#10;\usepackage{amsmath}&#10;\usepackage{bm}&#10;\pagestyle{empty}&#10;\begin{document}&#10;&#10;&#10;$\bm{P} = [p_{ij}]$&#10;&#10;\end{document}"/>
  <p:tag name="IGUANATEXSIZE" val="22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9.4413"/>
  <p:tag name="ORIGINALWIDTH" val="1480.315"/>
  <p:tag name="LATEXADDIN" val="\documentclass{article}&#10;\usepackage{amsmath}&#10;\usepackage{bm}&#10;\pagestyle{empty}&#10;\begin{document}&#10;&#10;$\bm{P} = \begin{pmatrix}&#10;\hat{\bm{P}} &amp; \bm{c}_i &amp; \bm{c}_j \\&#10;\bm{r}_i^\top &amp; 0 &amp; p(i,j) \\&#10;\bm{r}_j^\top &amp; p(j,i) &amp; 0&#10;\end{pmatrix}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871.3911"/>
  <p:tag name="LATEXADDIN" val="\documentclass{article}&#10;\usepackage{amsmath}&#10;\usepackage{bm}&#10;\pagestyle{empty}&#10;\begin{document}&#10;&#10;$\bm{v} = \begin{pmatrix} \hat{\bm{v}} &amp; 0 &amp; 1 \end{pmatrix}^\top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1880.765"/>
  <p:tag name="LATEXADDIN" val="\documentclass{article}&#10;\usepackage{amsmath}&#10;\usepackage{bm}&#10;\pagestyle{empty}&#10;\begin{document}&#10;&#10;&#10;$\hat{\bm{v}} = \hat{\bm{P}} \hat{\bm{v}} + \bm{r}_j \ \Rightarrow\ \hat{\bm{v}} = (\bm{I} - \hat{\bm{P}})^{-1} \bm{r}_j$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2659.917"/>
  <p:tag name="LATEXADDIN" val="\documentclass{article}&#10;\usepackage{amsmath}&#10;\usepackage{bm}&#10;\pagestyle{empty}&#10;\begin{document}&#10;&#10;$\mathrm{ep}(i\rightarrow j) = \sum\limits_k p_{ik} \cdot v_k = \bm{r}_i^\top (\bm{I} - \hat{\bm{P}})^{-1} \bm{c}_j + p(i,j)$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928.384"/>
  <p:tag name="LATEXADDIN" val="\documentclass{article}&#10;\usepackage{amsmath}&#10;\usepackage{amssymb}&#10;\pagestyle{empty}&#10;\begin{document}&#10;&#10;$v_k \triangleq $ Pr[A random walk starting at $k$ visits $j$ before $i$]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i \rightarrow j)$&#10;&#10;&#10;\end{document}"/>
  <p:tag name="IGUANATEXSIZE" val="18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&#10;$\Theta(n^2)$&#10;&#10;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873.6408"/>
  <p:tag name="LATEXADDIN" val="\documentclass{article}&#10;\usepackage{amsmath}&#10;\pagestyle{empty}&#10;\usepackage{bm}&#10;\begin{document}&#10;&#10;$\bm{Q} = (\bm{I} - c\bm{P})^{-1}$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6.1379"/>
  <p:tag name="ORIGINALWIDTH" val="1144.357"/>
  <p:tag name="LATEXADDIN" val="\documentclass{article}&#10;\usepackage{amsmath}&#10;\usepackage{bm}&#10;\pagestyle{empty}&#10;\usepackage{setspace}&#10;\begin{document}&#10;\begin{spacing}{1.5}&#10;&#10;\[&#10;\bm{P} = \begin{pmatrix}&#10;0 &amp; \frac{1}{3} &amp; \frac{1}{3} &amp; \frac{1}{3} \\&#10;\frac{1}{3} &amp; 0 &amp; \frac{1}{3} &amp; \frac{1}{3} \\&#10;\frac{1}{3} &amp; \frac{1}{3} &amp; 0 &amp; \frac{1}{3} \\&#10;\frac{1}{3} &amp; \frac{1}{3} &amp; \frac{1}{3} &amp; 0&#10;\end{pmatrix}&#10;\]&#10;&#10;\end{spacing}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706.037"/>
  <p:tag name="LATEXADDIN" val="\documentclass{article}&#10;\usepackage{amsmath}&#10;\pagestyle{empty}&#10;\begin{document}&#10;&#10;$\mathrm{Prox}(i,j) = \frac{q(i,j)}{q(i,i)q(j,j) - q(i,j)q(j,i)}$&#10;&#10;&#10;\end{document}"/>
  <p:tag name="IGUANATEXSIZE" val="20"/>
  <p:tag name="IGUANATEXCURSOR" val="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641.545"/>
  <p:tag name="LATEXADDIN" val="\documentclass{article}&#10;\usepackage{amsmath}&#10;\pagestyle{empty}&#10;\begin{document}&#10;&#10;$\Theta(\mathrm{1\ matrix\ inversion}) + \Theta(n^2)$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3152"/>
  <p:tag name="ORIGINALWIDTH" val="719.3802"/>
  <p:tag name="LATEXADDIN" val="\documentclass{article}&#10;\usepackage{amsmath}&#10;\pagestyle{empty}&#10;\usepackage{amssymb}&#10;\usepackage{amsthm}&#10;\usepackage{bm}&#10;&#10;\newtheorem*{mythm*}{Theorem}&#10;\newtheorem*{mylem*}{Lemma}&#10;\newtheorem*{mycor*}{Corollary}&#10;&#10;\begin{document}&#10;&#10;\begin{mythm*}&#10;Let&#10;$&#10;\bm{Q} = \left[ q(i,j) \right] \triangleq (\bm{I} - c\bm{P})^{-1}.&#10;$&#10;$\forall i\neq j$, there is&#10;\[&#10;\mathrm{ep}(i\rightarrow j) = \frac{q(i,j)}{q(i,i)q(j,j) - q(i,j)q(j,i)}.&#10;\]&#10;\end{mythm*}&#10;&#10;&#10;\end{document}"/>
  <p:tag name="IGUANATEXSIZE" val="20"/>
  <p:tag name="IGUANATEXCURSOR" val="3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918.26"/>
  <p:tag name="LATEXADDIN" val="\documentclass{article}&#10;\usepackage{amsmath}&#10;\usepackage{bm}&#10;\pagestyle{empty}&#10;\begin{document}&#10;&#10;\[(\bm{I} - c\bm{P})^{-1} = \bm{I} + c\bm{P} + (c\bm{P})^2 + \cdots\]&#10;&#10;&#10;\end{document}"/>
  <p:tag name="IGUANATEXSIZE" val="20"/>
  <p:tag name="IGUANATEXCURSOR" val="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676.416"/>
  <p:tag name="LATEXADDIN" val="\documentclass{article}&#10;\usepackage{amsmath}&#10;\pagestyle{empty}&#10;\usepackage{bm}&#10;\begin{document}&#10;&#10;\begin{align*}&#10;\bm{Q}\bm{e}_i &amp;= (\bm{I} - c\bm{P})^{-1} \bm{e}_i = \bm{e}_i + c\bm{P} \bm{e}_i + (c\bm{P})^2 \bm{e}_i + \cdots&#10;\end{align*}&#10;&#10;&#10;\end{document}"/>
  <p:tag name="IGUANATEXSIZE" val="20"/>
  <p:tag name="IGUANATEXCURSOR" val="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74.1658"/>
  <p:tag name="LATEXADDIN" val="\documentclass{article}&#10;\usepackage{amsmath}&#10;\pagestyle{empty}&#10;\begin{document}&#10;&#10;$\Theta\left(t(n + m)\right)$&#10;&#10;&#10;\end{document}"/>
  <p:tag name="IGUANATEXSIZE" val="18"/>
  <p:tag name="IGUANATEXCURSOR" val="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445.4443"/>
  <p:tag name="LATEXADDIN" val="\documentclass{article}&#10;\usepackage{amsmath}&#10;\usepackage{amssymb}&#10;\pagestyle{empty}&#10;\begin{document}&#10;&#10;$p(i,j) \triangleq$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pagestyle{empty}&#10;\begin{document}&#10;&#10;$\mathrm{ep}(i \rightarrow j) + \mathrm{ep}(j \rightarrow i)$&#10;&#10;&#10;\end{document}"/>
  <p:tag name="IGUANATEXSIZE" val="24"/>
  <p:tag name="IGUANATEXCURSOR" val="1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0.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i \rightarrow j)$&#10;&#10;&#10;\end{document}"/>
  <p:tag name="IGUANATEXSIZE" val="24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500.9374"/>
  <p:tag name="LATEXADDIN" val="\documentclass{article}&#10;\usepackage{amsmath}&#10;\pagestyle{empty}&#10;\begin{document}&#10;&#10;$\mathrm{ep}(j \rightarrow i)$&#10;&#10;&#10;\end{document}"/>
  <p:tag name="IGUANATEXSIZE" val="24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69.104"/>
  <p:tag name="LATEXADDIN" val="\documentclass{article}&#10;\usepackage{amsmath}&#10;\usepackage{color}&#10;\pagestyle{empty}&#10;\begin{document}&#10;&#10;\definecolor{orange}{rgb}{0.5,0,0}&#10;&#10;{\color{orange}&#10;$\mathrm{ep}(i \rightarrow j) - \mathrm{ep}(j \rightarrow i)$&#10;}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9327"/>
  <p:tag name="ORIGINALWIDTH" val="719.3802"/>
  <p:tag name="LATEXADDIN" val="\documentclass{article}&#10;\usepackage{amsmath}&#10;\pagestyle{empty}&#10;\usepackage{amssymb}&#10;\usepackage{amsthm}&#10;\usepackage{bm}&#10;\usepackage{dsfont}&#10;&#10;\newtheorem*{mythm*}{Theorem}&#10;\newtheorem*{mylem*}{Lemma}&#10;\newtheorem*{mycor*}{Corollary}&#10;\begin{document}&#10;&#10;\begin{mylem*}&#10;The expected time $r_i$ for a random walk starting at node $i$ to return to $i$ is the reciprocal of the stationary probability of $i$.&#10;That is&#10;\[&#10;r_i = \frac{1}{\pi_i}.&#10;\]&#10;\end{mylem*}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9.49008"/>
  <p:tag name="LATEXADDIN" val="\documentclass{article}&#10;\usepackage{amsmath}&#10;\usepackage{bm}&#10;\pagestyle{empty}&#10;\begin{document}&#10;&#10;$\bm{\pi}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97.2254"/>
  <p:tag name="LATEXADDIN" val="\documentclass{article}&#10;\usepackage{amsmath}&#10;\pagestyle{empty}&#10;\begin{document}&#10;&#10;$\pi_i T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493.4384"/>
  <p:tag name="LATEXADDIN" val="\documentclass{article}&#10;\usepackage{amsmath}&#10;\pagestyle{empty}&#10;\begin{document}&#10;&#10;$\frac{T}{\pi_i \cdot T} = \frac{1}{\pi_i}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245.2194"/>
  <p:tag name="LATEXADDIN" val="\documentclass{article}&#10;\usepackage{amsmath}&#10;\usepackage{bm}&#10;\usepackage{amssymb}&#10;\pagestyle{empty}&#10;\begin{document}&#10;&#10;$\bm{p}_t \triangleq$&#10;&#10;&#10;\end{document}"/>
  <p:tag name="IGUANATEXSIZE" val="20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583.4271"/>
  <p:tag name="LATEXADDIN" val="\documentclass{article}&#10;\usepackage{amsmath}&#10;\pagestyle{empty}&#10;\begin{document}&#10;&#10;$E(X) = \frac{1}{\pi_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2.156"/>
  <p:tag name="LATEXADDIN" val="\documentclass{article}&#10;\usepackage{amsmath}&#10;\pagestyle{empty}&#10;\begin{document}&#10;&#10;&#10;$E(Y) = c(i,j)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496.813"/>
  <p:tag name="LATEXADDIN" val="\documentclass{article}&#10;\usepackage{amsmath}&#10;\usepackage{amssymb}&#10;\pagestyle{empty}&#10;\begin{document}&#10;&#10;$\Pr\left[X = Y\right] = p \triangleq \mathrm{ep}(i\rightarrow j)$&#10;&#10;&#10;\end{document}"/>
  <p:tag name="IGUANATEXSIZE" val="20"/>
  <p:tag name="IGUANATEXCURSOR" val="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683.915"/>
  <p:tag name="LATEXADDIN" val="\documentclass{article}&#10;\usepackage{amsmath}&#10;\pagestyle{empty}&#10;\begin{document}&#10;&#10;$E(Y - X) = p\cdot 0 + (1 - p)\cdot E(Y) = (1-p) c(i,j)$&#10;&#10;&#10;\end{document}"/>
  <p:tag name="IGUANATEXSIZE" val="18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217.473"/>
  <p:tag name="LATEXADDIN" val="\documentclass{article}&#10;\usepackage{amsmath}&#10;\pagestyle{empty}&#10;\begin{document}&#10;&#10;&#10;$E(Y - X) = E(Y) - E(X) = c(i,j) - \frac{1}{\pi_i}$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712"/>
  <p:tag name="ORIGINALWIDTH" val="720.3619"/>
  <p:tag name="LATEXADDIN" val="\documentclass{article}&#10;\usepackage{amsmath}&#10;\pagestyle{empty}&#10;\usepackage{amssymb}&#10;\usepackage{amsthm}&#10;\usepackage{bm}&#10;\usepackage{dsfont}&#10;\newtheorem*{mythm*}{Theorem}&#10;\newtheorem*{mylem*}{Lemma}&#10;\newtheorem*{mycor*}{Corollary}&#10;\begin{document}&#10;&#10;\begin{mythm*}&#10;The probability that a random walk starting at node $i$ visits $j$ before returning to $i$, which equals $\mathrm{ep}(i\rightarrow j)$, satisfies&#10;\[&#10;\mathrm{ep}(i\rightarrow j)c(i,j) = \frac{1}{\pi_i},&#10;\]&#10;where $c(i,j)$ is the commute time between $i$ and $j$.&#10;\end{mythm*}&#10;&#10;&#10;\end{document}"/>
  <p:tag name="IGUANATEXSIZE" val="20"/>
  <p:tag name="IGUANATEXCURSOR" val="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172.479"/>
  <p:tag name="LATEXADDIN" val="\documentclass{article}&#10;\usepackage{amsmath}&#10;\pagestyle{empty}&#10;\begin{document}&#10;&#10;$\mathrm{ep}(i\rightarrow j) + \mathrm{ep}(j\rightarrow i) = \frac{1}{c(i,j)}\left(\frac{1}{\pi_i} + \frac{1}{\pi_j}\right)$&#10;&#10;&#10;\end{document}"/>
  <p:tag name="IGUANATEXSIZE" val="22"/>
  <p:tag name="IGUANATEXCURSOR" val="2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637.4203"/>
  <p:tag name="LATEXADDIN" val="\documentclass{article}&#10;\usepackage{amsmath}&#10;\usepackage{bm}&#10;\pagestyle{empty}&#10;\begin{document}&#10;&#10;$\bm{p}_{t+1} = \bm{p}_t \bm{P}$&#10;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5.9617"/>
  <p:tag name="LATEXADDIN" val="\documentclass{article}&#10;\usepackage{amsmath}&#10;\pagestyle{empty}&#10;\begin{document}&#10;&#10;$h(i,j)$&#10;&#10;&#10;\end{document}"/>
  <p:tag name="IGUANATEXSIZE" val="22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06.4867"/>
  <p:tag name="LATEXADDIN" val="\documentclass{article}&#10;\usepackage{amsmath}&#10;\pagestyle{empty}&#10;\begin{document}&#10;&#10;$\pi_j$&#10;&#10;&#10;\end{document}"/>
  <p:tag name="IGUANATEXSIZE" val="22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3019</TotalTime>
  <Words>1830</Words>
  <Application>Microsoft Office PowerPoint</Application>
  <PresentationFormat>On-screen Show (4:3)</PresentationFormat>
  <Paragraphs>311</Paragraphs>
  <Slides>26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Edge</vt:lpstr>
      <vt:lpstr>Visio</vt:lpstr>
      <vt:lpstr>Random Walk based Proximity Measures in Directed Graphs</vt:lpstr>
      <vt:lpstr>Recommender systems1</vt:lpstr>
      <vt:lpstr>Content-based search in databases1, 2</vt:lpstr>
      <vt:lpstr>Random walk based proximity measures in directed graphs</vt:lpstr>
      <vt:lpstr>Random walks</vt:lpstr>
      <vt:lpstr>Personalized pagerank </vt:lpstr>
      <vt:lpstr>Hitting and commute times </vt:lpstr>
      <vt:lpstr>Truncated hitting and commute times1 </vt:lpstr>
      <vt:lpstr>Escape probability1</vt:lpstr>
      <vt:lpstr>Asymmetry of escape probability </vt:lpstr>
      <vt:lpstr>Issue 1: “Degree-1 node” effect</vt:lpstr>
      <vt:lpstr>Issue 2: Weakly connected pair</vt:lpstr>
      <vt:lpstr>Solving ep(i -&gt; j)</vt:lpstr>
      <vt:lpstr>Fast solution for all-pair proximities</vt:lpstr>
      <vt:lpstr>Fast solution for one-pair proximity</vt:lpstr>
      <vt:lpstr>Experimental results</vt:lpstr>
      <vt:lpstr>Datasets (all real)</vt:lpstr>
      <vt:lpstr>Link Prediction: existence</vt:lpstr>
      <vt:lpstr>Link Prediction: existence</vt:lpstr>
      <vt:lpstr>Link Prediction: direction</vt:lpstr>
      <vt:lpstr>Efficiency: Fast all-pair proximities</vt:lpstr>
      <vt:lpstr>Efficiency: Fast one-pair proximity</vt:lpstr>
      <vt:lpstr>Relation to commute times</vt:lpstr>
      <vt:lpstr>Relation to commute times</vt:lpstr>
      <vt:lpstr>Relation to commute times</vt:lpstr>
      <vt:lpstr>The End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Incremental Proximity Search in Large Graphs</dc:title>
  <dc:creator>Huan Li</dc:creator>
  <cp:lastModifiedBy>Huan Li</cp:lastModifiedBy>
  <cp:revision>938</cp:revision>
  <cp:lastPrinted>2017-03-22T11:15:36Z</cp:lastPrinted>
  <dcterms:created xsi:type="dcterms:W3CDTF">2006-08-16T00:00:00Z</dcterms:created>
  <dcterms:modified xsi:type="dcterms:W3CDTF">2017-03-22T16:29:15Z</dcterms:modified>
</cp:coreProperties>
</file>