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9.xml" ContentType="application/vnd.openxmlformats-officedocument.presentationml.notesSlide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4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5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9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0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31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90" r:id="rId14"/>
    <p:sldId id="292" r:id="rId15"/>
    <p:sldId id="272" r:id="rId16"/>
    <p:sldId id="289" r:id="rId17"/>
    <p:sldId id="294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6" r:id="rId27"/>
    <p:sldId id="297" r:id="rId28"/>
    <p:sldId id="282" r:id="rId29"/>
    <p:sldId id="299" r:id="rId30"/>
    <p:sldId id="300" r:id="rId31"/>
    <p:sldId id="301" r:id="rId32"/>
    <p:sldId id="30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 autoAdjust="0"/>
    <p:restoredTop sz="92593" autoAdjust="0"/>
  </p:normalViewPr>
  <p:slideViewPr>
    <p:cSldViewPr>
      <p:cViewPr varScale="1">
        <p:scale>
          <a:sx n="95" d="100"/>
          <a:sy n="95" d="100"/>
        </p:scale>
        <p:origin x="-633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31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7.emf"/><Relationship Id="rId17" Type="http://schemas.openxmlformats.org/officeDocument/2006/relationships/image" Target="../media/image30.png"/><Relationship Id="rId2" Type="http://schemas.openxmlformats.org/officeDocument/2006/relationships/tags" Target="../tags/tag2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3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6.emf"/><Relationship Id="rId19" Type="http://schemas.openxmlformats.org/officeDocument/2006/relationships/image" Target="../media/image32.png"/><Relationship Id="rId4" Type="http://schemas.openxmlformats.org/officeDocument/2006/relationships/tags" Target="../tags/tag2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3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37.xml"/><Relationship Id="rId21" Type="http://schemas.openxmlformats.org/officeDocument/2006/relationships/image" Target="../media/image45.png"/><Relationship Id="rId7" Type="http://schemas.openxmlformats.org/officeDocument/2006/relationships/tags" Target="../tags/tag41.xml"/><Relationship Id="rId12" Type="http://schemas.openxmlformats.org/officeDocument/2006/relationships/notesSlide" Target="../notesSlides/notesSlide12.xml"/><Relationship Id="rId17" Type="http://schemas.openxmlformats.org/officeDocument/2006/relationships/image" Target="../media/image41.png"/><Relationship Id="rId2" Type="http://schemas.openxmlformats.org/officeDocument/2006/relationships/tags" Target="../tags/tag36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5" Type="http://schemas.openxmlformats.org/officeDocument/2006/relationships/image" Target="../media/image39.png"/><Relationship Id="rId10" Type="http://schemas.openxmlformats.org/officeDocument/2006/relationships/tags" Target="../tags/tag44.xml"/><Relationship Id="rId19" Type="http://schemas.openxmlformats.org/officeDocument/2006/relationships/image" Target="../media/image43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notesSlide" Target="../notesSlides/notesSlide13.xml"/><Relationship Id="rId18" Type="http://schemas.openxmlformats.org/officeDocument/2006/relationships/image" Target="../media/image41.png"/><Relationship Id="rId3" Type="http://schemas.openxmlformats.org/officeDocument/2006/relationships/tags" Target="../tags/tag47.xml"/><Relationship Id="rId21" Type="http://schemas.openxmlformats.org/officeDocument/2006/relationships/image" Target="../media/image44.png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0.png"/><Relationship Id="rId2" Type="http://schemas.openxmlformats.org/officeDocument/2006/relationships/tags" Target="../tags/tag46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tags" Target="../tags/tag54.xml"/><Relationship Id="rId19" Type="http://schemas.openxmlformats.org/officeDocument/2006/relationships/image" Target="../media/image42.png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8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tags" Target="../tags/tag60.xml"/><Relationship Id="rId10" Type="http://schemas.openxmlformats.org/officeDocument/2006/relationships/image" Target="../media/image49.png"/><Relationship Id="rId4" Type="http://schemas.openxmlformats.org/officeDocument/2006/relationships/tags" Target="../tags/tag59.xml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63.xml"/><Relationship Id="rId7" Type="http://schemas.openxmlformats.org/officeDocument/2006/relationships/image" Target="../media/image4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67.xml"/><Relationship Id="rId7" Type="http://schemas.openxmlformats.org/officeDocument/2006/relationships/image" Target="../media/image5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71.xml"/><Relationship Id="rId7" Type="http://schemas.openxmlformats.org/officeDocument/2006/relationships/image" Target="../media/image55.emf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54.emf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75.xml"/><Relationship Id="rId7" Type="http://schemas.openxmlformats.org/officeDocument/2006/relationships/image" Target="../media/image58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1.png"/><Relationship Id="rId4" Type="http://schemas.openxmlformats.org/officeDocument/2006/relationships/tags" Target="../tags/tag76.xml"/><Relationship Id="rId9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64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81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83.xml"/><Relationship Id="rId10" Type="http://schemas.openxmlformats.org/officeDocument/2006/relationships/image" Target="../media/image66.png"/><Relationship Id="rId4" Type="http://schemas.openxmlformats.org/officeDocument/2006/relationships/tags" Target="../tags/tag82.xml"/><Relationship Id="rId9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86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88.xml"/><Relationship Id="rId10" Type="http://schemas.openxmlformats.org/officeDocument/2006/relationships/image" Target="../media/image66.png"/><Relationship Id="rId4" Type="http://schemas.openxmlformats.org/officeDocument/2006/relationships/tags" Target="../tags/tag87.xml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68.png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93.xml"/><Relationship Id="rId7" Type="http://schemas.openxmlformats.org/officeDocument/2006/relationships/image" Target="../media/image68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97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5" Type="http://schemas.openxmlformats.org/officeDocument/2006/relationships/tags" Target="../tags/tag99.xml"/><Relationship Id="rId10" Type="http://schemas.openxmlformats.org/officeDocument/2006/relationships/image" Target="../media/image70.png"/><Relationship Id="rId4" Type="http://schemas.openxmlformats.org/officeDocument/2006/relationships/tags" Target="../tags/tag98.xml"/><Relationship Id="rId9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13" Type="http://schemas.openxmlformats.org/officeDocument/2006/relationships/image" Target="../media/image72.png"/><Relationship Id="rId3" Type="http://schemas.openxmlformats.org/officeDocument/2006/relationships/tags" Target="../tags/tag10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1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70.png"/><Relationship Id="rId5" Type="http://schemas.openxmlformats.org/officeDocument/2006/relationships/tags" Target="../tags/tag104.xml"/><Relationship Id="rId10" Type="http://schemas.openxmlformats.org/officeDocument/2006/relationships/image" Target="../media/image69.png"/><Relationship Id="rId4" Type="http://schemas.openxmlformats.org/officeDocument/2006/relationships/tags" Target="../tags/tag103.xml"/><Relationship Id="rId9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1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70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69.png"/><Relationship Id="rId5" Type="http://schemas.openxmlformats.org/officeDocument/2006/relationships/tags" Target="../tags/tag110.xml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tags" Target="../tags/tag109.xml"/><Relationship Id="rId9" Type="http://schemas.openxmlformats.org/officeDocument/2006/relationships/notesSlide" Target="../notesSlides/notesSlide31.xml"/><Relationship Id="rId1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115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tags" Target="../tags/tag117.xml"/><Relationship Id="rId10" Type="http://schemas.openxmlformats.org/officeDocument/2006/relationships/image" Target="../media/image75.png"/><Relationship Id="rId4" Type="http://schemas.openxmlformats.org/officeDocument/2006/relationships/tags" Target="../tags/tag116.xml"/><Relationship Id="rId9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3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1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3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 descr="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 descr="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 descr="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655238" cy="207238"/>
          </a:xfrm>
          <a:prstGeom prst="rect">
            <a:avLst/>
          </a:prstGeom>
        </p:spPr>
      </p:pic>
      <p:pic>
        <p:nvPicPr>
          <p:cNvPr id="7" name="Picture 6" descr="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27990"/>
            <a:ext cx="667429" cy="243810"/>
          </a:xfrm>
          <a:prstGeom prst="rect">
            <a:avLst/>
          </a:prstGeom>
        </p:spPr>
      </p:pic>
      <p:pic>
        <p:nvPicPr>
          <p:cNvPr id="8" name="Picture 7" descr="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02105"/>
            <a:ext cx="2657524" cy="422095"/>
          </a:xfrm>
          <a:prstGeom prst="rect">
            <a:avLst/>
          </a:prstGeom>
        </p:spPr>
      </p:pic>
      <p:pic>
        <p:nvPicPr>
          <p:cNvPr id="10" name="Picture 9" descr="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429000"/>
            <a:ext cx="3008000" cy="953905"/>
          </a:xfrm>
          <a:prstGeom prst="rect">
            <a:avLst/>
          </a:prstGeom>
        </p:spPr>
      </p:pic>
      <p:pic>
        <p:nvPicPr>
          <p:cNvPr id="11" name="Picture 10" descr="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672886"/>
            <a:ext cx="1770667" cy="365714"/>
          </a:xfrm>
          <a:prstGeom prst="rect">
            <a:avLst/>
          </a:prstGeom>
        </p:spPr>
      </p:pic>
      <p:pic>
        <p:nvPicPr>
          <p:cNvPr id="3" name="Picture 2" descr="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3812571" cy="315429"/>
          </a:xfrm>
          <a:prstGeom prst="rect">
            <a:avLst/>
          </a:prstGeom>
        </p:spPr>
      </p:pic>
      <p:pic>
        <p:nvPicPr>
          <p:cNvPr id="14" name="Picture 13" descr="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 descr="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966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 descr="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 descr="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 descr="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655238" cy="207238"/>
          </a:xfrm>
          <a:prstGeom prst="rect">
            <a:avLst/>
          </a:prstGeom>
        </p:spPr>
      </p:pic>
      <p:pic>
        <p:nvPicPr>
          <p:cNvPr id="7" name="Picture 6" descr="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27990"/>
            <a:ext cx="667429" cy="243810"/>
          </a:xfrm>
          <a:prstGeom prst="rect">
            <a:avLst/>
          </a:prstGeom>
        </p:spPr>
      </p:pic>
      <p:pic>
        <p:nvPicPr>
          <p:cNvPr id="8" name="Picture 7" descr="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02105"/>
            <a:ext cx="2657524" cy="422095"/>
          </a:xfrm>
          <a:prstGeom prst="rect">
            <a:avLst/>
          </a:prstGeom>
        </p:spPr>
      </p:pic>
      <p:pic>
        <p:nvPicPr>
          <p:cNvPr id="10" name="Picture 9" descr="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429000"/>
            <a:ext cx="3008000" cy="953905"/>
          </a:xfrm>
          <a:prstGeom prst="rect">
            <a:avLst/>
          </a:prstGeom>
        </p:spPr>
      </p:pic>
      <p:pic>
        <p:nvPicPr>
          <p:cNvPr id="11" name="Picture 10" descr="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672886"/>
            <a:ext cx="1770667" cy="365714"/>
          </a:xfrm>
          <a:prstGeom prst="rect">
            <a:avLst/>
          </a:prstGeom>
        </p:spPr>
      </p:pic>
      <p:pic>
        <p:nvPicPr>
          <p:cNvPr id="3" name="Picture 2" descr="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3812571" cy="315429"/>
          </a:xfrm>
          <a:prstGeom prst="rect">
            <a:avLst/>
          </a:prstGeom>
        </p:spPr>
      </p:pic>
      <p:pic>
        <p:nvPicPr>
          <p:cNvPr id="14" name="Picture 13" descr="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 descr="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5" name="Rectangular Callout 17" descr=" 15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requires   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matrix 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9" descr=" 18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7" descr="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29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55097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876800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 descr=" 5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 descr="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 descr="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12078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 descr=" 5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 descr="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8" name="Rectangle 5" descr=" 8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 descr=" 9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 descr=" 10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 descr=" 11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 descr=" 12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 descr=" 13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 descr=" 14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 descr=" 15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 descr=" 16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 descr=" 17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 descr="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 descr=" 19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 descr="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2100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2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, is there a link between them?</a:t>
            </a:r>
          </a:p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2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reaches a given threshold</a:t>
            </a:r>
          </a:p>
          <a:p>
            <a:endParaRPr lang="en-US" altLang="en-US" sz="22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8428"/>
            <a:ext cx="2613181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20</a:t>
            </a:r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2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              and                , pick the greater one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981200"/>
            <a:ext cx="1119695" cy="2765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1119695" cy="276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7" y="5794286"/>
            <a:ext cx="2850743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 descr="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pPr>
              <a:buChar char=" "/>
            </a:pP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har char=" 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har char=" 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en-US" sz="20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</a:t>
            </a:r>
            <a:r>
              <a:rPr lang="en-US" sz="20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b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har char=" 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har char=" "/>
            </a:pP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</a:t>
            </a:r>
            <a:r>
              <a:rPr lang="en-US" altLang="zh-CN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altLang="zh-CN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 descr=" 5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71450" indent="-17145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 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endParaRPr lang="en-US" altLang="en-US" sz="1200" b="1" i="1" dirty="0" smtClean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ct val="20000"/>
              </a:spcBef>
              <a:buClr>
                <a:schemeClr val="accent1"/>
              </a:buClr>
              <a:buSzPct val="65000"/>
              <a:buChar char=" 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 descr="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pPr>
              <a:buClr>
                <a:srgbClr val="CC9900"/>
              </a:buClr>
            </a:pPr>
            <a:r>
              <a:rPr lang="en-US" altLang="zh-CN" sz="22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zh-CN" sz="2200" smtClean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altLang="zh-CN" sz="20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altLang="zh-CN" sz="20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har char=" "/>
            </a:pP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</a:t>
            </a:r>
            <a:r>
              <a:rPr lang="en-US" altLang="zh-CN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altLang="zh-CN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 descr=" 5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Char char=" 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               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7" name="Picture 3" descr="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76" y="3543314"/>
            <a:ext cx="161524" cy="114286"/>
          </a:xfrm>
          <a:prstGeom prst="rect">
            <a:avLst/>
          </a:prstGeom>
        </p:spPr>
      </p:pic>
      <p:pic>
        <p:nvPicPr>
          <p:cNvPr id="8" name="Picture 6" descr="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8" y="4133114"/>
            <a:ext cx="400762" cy="210286"/>
          </a:xfrm>
          <a:prstGeom prst="rect">
            <a:avLst/>
          </a:prstGeom>
        </p:spPr>
      </p:pic>
      <p:pic>
        <p:nvPicPr>
          <p:cNvPr id="9" name="Picture 7" descr="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74025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 descr="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pPr>
              <a:buClr>
                <a:srgbClr val="CC9900"/>
              </a:buClr>
            </a:pPr>
            <a:r>
              <a:rPr lang="en-US" altLang="zh-CN" sz="22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zh-CN" sz="2200" smtClean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altLang="zh-CN" sz="20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altLang="zh-CN" sz="20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Clr>
                <a:srgbClr val="CC9900"/>
              </a:buClr>
            </a:pPr>
            <a:r>
              <a:rPr lang="en-US" altLang="zh-CN" sz="22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Rigorously proved by the Strong Law of Large Numbers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 descr=" 5"/>
          <p:cNvSpPr>
            <a:spLocks noChangeArrowheads="1"/>
          </p:cNvSpPr>
          <p:nvPr/>
        </p:nvSpPr>
        <p:spPr bwMode="auto">
          <a:xfrm>
            <a:off x="0" y="6188075"/>
            <a:ext cx="8829675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</a:p>
          <a:p>
            <a:pPr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smtClean="0">
                <a:solidFill>
                  <a:srgbClr val="3333CC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7" name="Picture 3" descr="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76" y="3543314"/>
            <a:ext cx="161524" cy="114286"/>
          </a:xfrm>
          <a:prstGeom prst="rect">
            <a:avLst/>
          </a:prstGeom>
        </p:spPr>
      </p:pic>
      <p:pic>
        <p:nvPicPr>
          <p:cNvPr id="8" name="Picture 6" descr="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8" y="4133114"/>
            <a:ext cx="400762" cy="210286"/>
          </a:xfrm>
          <a:prstGeom prst="rect">
            <a:avLst/>
          </a:prstGeom>
        </p:spPr>
      </p:pic>
      <p:pic>
        <p:nvPicPr>
          <p:cNvPr id="9" name="Picture 7" descr="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61667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 descr=" 9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pPr>
              <a:buChar char=" "/>
            </a:pPr>
            <a:r>
              <a:rPr lang="en-US" sz="22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har char=" 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</a:t>
            </a:r>
            <a:r>
              <a:rPr lang="en-US" sz="20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har char=" "/>
            </a:pPr>
            <a:r>
              <a:rPr lang="en-US" sz="18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</a:t>
            </a:r>
            <a:r>
              <a:rPr lang="en-US" sz="18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har char=" "/>
            </a:pPr>
            <a:r>
              <a:rPr lang="en-US" sz="18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       </a:t>
            </a:r>
            <a:r>
              <a:rPr lang="en-US" sz="18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har char=" 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har char=" 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sz="20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har char=" "/>
            </a:pPr>
            <a:r>
              <a:rPr lang="en-US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har char=" 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6" descr=" 5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 descr=" 9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pPr>
              <a:buClr>
                <a:srgbClr val="CC9900"/>
              </a:buClr>
            </a:pPr>
            <a:r>
              <a:rPr lang="en-US" altLang="zh-CN" sz="22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zh-CN" sz="2200" smtClean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Consider a random walk w starting at </a:t>
            </a:r>
            <a:r>
              <a:rPr lang="en-US" altLang="zh-CN" sz="20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>
              <a:buClr>
                <a:srgbClr val="CC9900"/>
              </a:buClr>
            </a:pP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altLang="zh-CN" sz="18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pPr lvl="2">
              <a:buClr>
                <a:srgbClr val="CC9900"/>
              </a:buClr>
            </a:pP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altLang="zh-CN" sz="18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i after visiting </a:t>
            </a: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>
              <a:buChar char=" 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sz="20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>
              <a:buChar char=" "/>
            </a:pPr>
            <a:r>
              <a:rPr lang="en-US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har char=" 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 descr="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52168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6" descr=" 5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 descr=" 9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pPr>
              <a:buClr>
                <a:srgbClr val="CC9900"/>
              </a:buClr>
            </a:pPr>
            <a:r>
              <a:rPr lang="en-US" altLang="zh-CN" sz="22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zh-CN" sz="2200" smtClean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Consider a random walk w starting at </a:t>
            </a:r>
            <a:r>
              <a:rPr lang="en-US" altLang="zh-CN" sz="20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>
              <a:buClr>
                <a:srgbClr val="CC9900"/>
              </a:buClr>
            </a:pP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altLang="zh-CN" sz="18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pPr lvl="2">
              <a:buClr>
                <a:srgbClr val="CC9900"/>
              </a:buClr>
            </a:pP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altLang="zh-CN" sz="18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i after visiting </a:t>
            </a: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altLang="zh-CN" sz="20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>
              <a:buChar char=" "/>
            </a:pPr>
            <a:r>
              <a:rPr lang="en-US" sz="16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6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har char=" 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 descr="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11" name="Picture 9" descr="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41293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6" descr=" 5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 descr=" 9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pPr>
              <a:buClr>
                <a:srgbClr val="CC9900"/>
              </a:buClr>
            </a:pPr>
            <a:r>
              <a:rPr lang="en-US" altLang="zh-CN" sz="22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zh-CN" sz="2200" smtClean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Consider a random walk w starting at </a:t>
            </a:r>
            <a:r>
              <a:rPr lang="en-US" altLang="zh-CN" sz="20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>
              <a:buClr>
                <a:srgbClr val="CC9900"/>
              </a:buClr>
            </a:pP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altLang="zh-CN" sz="18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pPr lvl="2">
              <a:buClr>
                <a:srgbClr val="CC9900"/>
              </a:buClr>
            </a:pP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altLang="zh-CN" sz="18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i after visiting </a:t>
            </a: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altLang="zh-CN" sz="20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>
              <a:buClr>
                <a:srgbClr val="CC9900"/>
              </a:buClr>
            </a:pPr>
            <a:r>
              <a:rPr lang="en-US" altLang="zh-CN" sz="16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>
              <a:buChar char=" "/>
            </a:pPr>
            <a:r>
              <a:rPr lang="en-US" sz="20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 descr="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11" name="Picture 9" descr="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2" name="Picture 10" descr="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38888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 descr=" 1741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 descr=" 22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6" descr=" 5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 descr=" 9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pPr>
              <a:buClr>
                <a:srgbClr val="CC9900"/>
              </a:buClr>
            </a:pPr>
            <a:r>
              <a:rPr lang="en-US" altLang="zh-CN" sz="22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smtClean="0">
                <a:solidFill>
                  <a:srgbClr val="3333FF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zh-CN" sz="2200" smtClean="0"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Consider a random walk w starting at </a:t>
            </a:r>
            <a:r>
              <a:rPr lang="en-US" altLang="zh-CN" sz="20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>
              <a:buClr>
                <a:srgbClr val="CC9900"/>
              </a:buClr>
            </a:pP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altLang="zh-CN" sz="18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pPr lvl="2">
              <a:buClr>
                <a:srgbClr val="CC9900"/>
              </a:buClr>
            </a:pP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altLang="zh-CN" sz="18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i after visiting </a:t>
            </a:r>
            <a:r>
              <a:rPr lang="en-US" altLang="zh-CN" sz="18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altLang="zh-CN" sz="2000" i="1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>
              <a:buClr>
                <a:srgbClr val="CC9900"/>
              </a:buClr>
            </a:pPr>
            <a:r>
              <a:rPr lang="en-US" altLang="zh-CN" sz="16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>
              <a:buClr>
                <a:srgbClr val="3B812F"/>
              </a:buClr>
            </a:pPr>
            <a:r>
              <a:rPr lang="en-US" altLang="zh-CN" sz="2000" smtClean="0"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Also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 descr="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 descr="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11" name="Picture 9" descr="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2" name="Picture 10" descr="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3" name="Picture 11" descr="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46464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large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personalization</a:t>
            </a: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walk</a:t>
            </a:r>
            <a:r>
              <a:rPr 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distribution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66057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Start 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 to a neighbor 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</a:t>
            </a: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</a:t>
            </a:r>
            <a:endParaRPr lang="en-US" altLang="en-US" sz="20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lvl="1"/>
            <a:r>
              <a:rPr lang="en-US" alt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096000" y="1250952"/>
            <a:ext cx="1843088" cy="2001838"/>
            <a:chOff x="1512" y="2053"/>
            <a:chExt cx="1161" cy="1261"/>
          </a:xfrm>
        </p:grpSpPr>
        <p:sp>
          <p:nvSpPr>
            <p:cNvPr id="8204" name="Oval 6 1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8205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8206" name="Oval 8 1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8207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8209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Oval 6 2"/>
          <p:cNvSpPr>
            <a:spLocks noChangeArrowheads="1"/>
          </p:cNvSpPr>
          <p:nvPr/>
        </p:nvSpPr>
        <p:spPr bwMode="auto">
          <a:xfrm>
            <a:off x="6553199" y="1233487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477000" y="866776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sp>
        <p:nvSpPr>
          <p:cNvPr id="46" name="Oval 8 2"/>
          <p:cNvSpPr>
            <a:spLocks noChangeArrowheads="1"/>
          </p:cNvSpPr>
          <p:nvPr/>
        </p:nvSpPr>
        <p:spPr bwMode="auto">
          <a:xfrm>
            <a:off x="6880226" y="2860677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7334250" y="2786063"/>
            <a:ext cx="361950" cy="776288"/>
            <a:chOff x="2844" y="2976"/>
            <a:chExt cx="228" cy="489"/>
          </a:xfrm>
        </p:grpSpPr>
        <p:sp>
          <p:nvSpPr>
            <p:cNvPr id="48" name="Oval 32 3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Line 33 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4 3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5 3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6 3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38 1"/>
          <p:cNvSpPr txBox="1">
            <a:spLocks noChangeArrowheads="1"/>
          </p:cNvSpPr>
          <p:nvPr/>
        </p:nvSpPr>
        <p:spPr bwMode="auto">
          <a:xfrm>
            <a:off x="6615112" y="3290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t=2</a:t>
            </a: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7" y="4724400"/>
            <a:ext cx="2724572" cy="280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3608382" cy="269715"/>
          </a:xfrm>
          <a:prstGeom prst="rect">
            <a:avLst/>
          </a:prstGeom>
        </p:spPr>
      </p:pic>
      <p:sp>
        <p:nvSpPr>
          <p:cNvPr id="54" name="Text Box 38 2"/>
          <p:cNvSpPr txBox="1">
            <a:spLocks noChangeArrowheads="1"/>
          </p:cNvSpPr>
          <p:nvPr/>
        </p:nvSpPr>
        <p:spPr bwMode="auto">
          <a:xfrm>
            <a:off x="7772400" y="13096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t=0</a:t>
            </a:r>
            <a:endParaRPr lang="en-US" altLang="en-US" b="1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22648"/>
            <a:ext cx="2325333" cy="182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62600"/>
            <a:ext cx="1295238" cy="233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3400"/>
            <a:ext cx="1434819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773944" cy="55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184686"/>
            <a:ext cx="2704458" cy="3017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1" y="5835114"/>
            <a:ext cx="808229" cy="184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72" y="1466114"/>
            <a:ext cx="1089828" cy="21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14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14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137.608"/>
  <p:tag name="LATEXADDIN" val="\documentclass{article}&#10;\usepackage{amsmath}&#10;\usepackage{bm}&#10;\pagestyle{empty}&#10;\begin{document}&#10;&#10;\[&#10;\bm{v} = (1-\alpha) \bm{v} \bm{P}  + \frac{\alpha}{n} \bm{1}&#10;\]&#10;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usepackage{bm}&#10;\pagestyle{empty}&#10;\begin{document}&#10;&#10;\[&#10;\bm{v} = (1-\alpha) \bm{v} \bm{P}  + \alpha \bm{r}&#10;\]&#10;&#10;&#10;\end{document}"/>
  <p:tag name="IGUANATEXSIZE" val="24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6.9441"/>
  <p:tag name="LATEXADDIN" val="\documentclass{article}&#10;\usepackage{amsmath}&#10;\usepackage{bm}&#10;\pagestyle{empty}&#10;\begin{document}&#10;&#10;$\bm{\pi} = \bm{\pi} \bm{P}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0.832"/>
  <p:tag name="LATEXADDIN" val="\documentclass{article}&#10;\usepackage{amsmath}&#10;\usepackage{amssymb}&#10;\pagestyle{empty}&#10;\begin{document}&#10;&#10;$p(i,j) \triangleq \Pr[i\ \mathrm{moves\ to}\ j]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76.265"/>
  <p:tag name="LATEXADDIN" val="\documentclass{article}&#10;\usepackage{amsmath}&#10;\usepackage{bm}&#10;\pagestyle{empty}&#10;\begin{document}&#10;&#10;&#10;$\hat{\bm{v}} = \hat{\bm{P}} \hat{\bm{v}} + \bm{c}_j \ \Rightarrow\ \hat{\bm{v}} = (\bm{I} - \hat{\bm{P}})^{-1} \bm{c}_j$&#10;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775.778"/>
  <p:tag name="LATEXADDIN" val="\documentclass{article}&#10;\usepackage{amsmath}&#10;\usepackage{bm}&#10;\usepackage{amssymb}&#10;\pagestyle{empty}&#10;\begin{document}&#10;&#10;$\bm{p}_t \triangleq \mathrm{probability\ vector\ at\ time}\ t$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76.265"/>
  <p:tag name="LATEXADDIN" val="\documentclass{article}&#10;\usepackage{amsmath}&#10;\usepackage{bm}&#10;\pagestyle{empty}&#10;\begin{document}&#10;&#10;&#10;$\hat{\bm{v}} = \hat{\bm{P}} \hat{\bm{v}} + \bm{c}_j \ \Rightarrow\ \hat{\bm{v}} = (\bm{I} - \hat{\bm{P}})^{-1} \bm{c}_j$&#10;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1144.357"/>
  <p:tag name="LATEXADDIN" val="\documentclass{article}&#10;\usepackage{amsmath}&#10;\usepackage{bm}&#10;\pagestyle{empty}&#10;\usepackage{setspace}&#10;\begin{document}&#10;\begin{spacing}{1.5}&#10;&#10;\[&#10;\bm{P} = \begin{pmatrix}&#10;0 &amp; \frac{1}{3} &amp; \frac{1}{3} &amp; \frac{1}{3} \\&#10;\frac{1}{3} &amp; 0 &amp; \frac{1}{3} &amp; \frac{1}{3} \\&#10;\frac{1}{3} &amp; \frac{1}{3} &amp; 0 &amp; \frac{1}{3} \\&#10;\frac{1}{3} &amp; \frac{1}{3} &amp; \frac{1}{3} &amp; 0&#10;\end{pmatrix}&#10;\]&#10;&#10;\end{spacing}&#10;\end{document}"/>
  <p:tag name="IGUANATEXSIZE" val="20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37.4203"/>
  <p:tag name="LATEXADDIN" val="\documentclass{article}&#10;\usepackage{amsmath}&#10;\pagestyle{empty}&#10;\usepackage{bm}&#10;\begin{document}&#10;&#10;&#10;$\bm{p}_{t+1} = \bm{p}_t \bm{P}$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&#10;$\mathrm{ep}(i\rightarrow j)$&#10;&#10;\end{document}"/>
  <p:tag name="IGUANATEXSIZE" val="22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\rightarrow i)$&#10;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4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1.9197"/>
  <p:tag name="LATEXADDIN" val="\documentclass{article}&#10;\usepackage{amsmath}&#10;\usepackage{bm}&#10;\pagestyle{empty}&#10;\begin{document}&#10;&#10;&#10;$\bm{P} = \left[p(i,j)\right]$&#10;&#10;\end{document}"/>
  <p:tag name="IGUANATEXSIZE" val="2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2525</Words>
  <Application>Microsoft Office PowerPoint</Application>
  <PresentationFormat>全屏显示(4:3)</PresentationFormat>
  <Paragraphs>422</Paragraphs>
  <Slides>34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Solving ep(i -&gt; j)</vt:lpstr>
      <vt:lpstr>Fast solution for all-pair proximities</vt:lpstr>
      <vt:lpstr>Fast solution for one-pair proximity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Relation to commute times</vt:lpstr>
      <vt:lpstr>Relation to commute times</vt:lpstr>
      <vt:lpstr>Relation to commute times</vt:lpstr>
      <vt:lpstr>Relation to commute times</vt:lpstr>
      <vt:lpstr>Relation to commute times</vt:lpstr>
      <vt:lpstr>Relation to commute times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1030</cp:revision>
  <cp:lastPrinted>2017-03-22T19:45:58Z</cp:lastPrinted>
  <dcterms:created xsi:type="dcterms:W3CDTF">2006-08-16T00:00:00Z</dcterms:created>
  <dcterms:modified xsi:type="dcterms:W3CDTF">2017-03-22T21:18:33Z</dcterms:modified>
</cp:coreProperties>
</file>