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0.xml" ContentType="application/vnd.openxmlformats-officedocument.presentationml.notesSlide+xml"/>
  <Override PartName="/ppt/tags/tag77.xml" ContentType="application/vnd.openxmlformats-officedocument.presentationml.tags+xml"/>
  <Override PartName="/ppt/notesSlides/notesSlide2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91" r:id="rId15"/>
    <p:sldId id="272" r:id="rId16"/>
    <p:sldId id="289" r:id="rId17"/>
    <p:sldId id="292" r:id="rId18"/>
    <p:sldId id="29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48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9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36.xml"/><Relationship Id="rId16" Type="http://schemas.openxmlformats.org/officeDocument/2006/relationships/image" Target="../media/image42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7.png"/><Relationship Id="rId5" Type="http://schemas.openxmlformats.org/officeDocument/2006/relationships/tags" Target="../tags/tag39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12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tags" Target="../tags/tag45.xml"/><Relationship Id="rId21" Type="http://schemas.openxmlformats.org/officeDocument/2006/relationships/image" Target="../media/image52.png"/><Relationship Id="rId7" Type="http://schemas.openxmlformats.org/officeDocument/2006/relationships/tags" Target="../tags/tag49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48.png"/><Relationship Id="rId2" Type="http://schemas.openxmlformats.org/officeDocument/2006/relationships/tags" Target="../tags/tag44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15" Type="http://schemas.openxmlformats.org/officeDocument/2006/relationships/image" Target="../media/image46.png"/><Relationship Id="rId10" Type="http://schemas.openxmlformats.org/officeDocument/2006/relationships/tags" Target="../tags/tag52.xml"/><Relationship Id="rId19" Type="http://schemas.openxmlformats.org/officeDocument/2006/relationships/image" Target="../media/image50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tags" Target="../tags/tag57.xml"/><Relationship Id="rId10" Type="http://schemas.openxmlformats.org/officeDocument/2006/relationships/image" Target="../media/image55.png"/><Relationship Id="rId4" Type="http://schemas.openxmlformats.org/officeDocument/2006/relationships/tags" Target="../tags/tag56.xml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62.xml"/><Relationship Id="rId10" Type="http://schemas.openxmlformats.org/officeDocument/2006/relationships/image" Target="../media/image58.png"/><Relationship Id="rId4" Type="http://schemas.openxmlformats.org/officeDocument/2006/relationships/tags" Target="../tags/tag61.xml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67.xml"/><Relationship Id="rId10" Type="http://schemas.openxmlformats.org/officeDocument/2006/relationships/image" Target="../media/image60.png"/><Relationship Id="rId4" Type="http://schemas.openxmlformats.org/officeDocument/2006/relationships/tags" Target="../tags/tag66.xml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59.png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58.png"/><Relationship Id="rId5" Type="http://schemas.openxmlformats.org/officeDocument/2006/relationships/tags" Target="../tags/tag72.xml"/><Relationship Id="rId10" Type="http://schemas.openxmlformats.org/officeDocument/2006/relationships/image" Target="../media/image57.png"/><Relationship Id="rId4" Type="http://schemas.openxmlformats.org/officeDocument/2006/relationships/tags" Target="../tags/tag71.xml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76.xml"/><Relationship Id="rId7" Type="http://schemas.openxmlformats.org/officeDocument/2006/relationships/image" Target="../media/image62.emf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61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0.xml"/><Relationship Id="rId7" Type="http://schemas.openxmlformats.org/officeDocument/2006/relationships/image" Target="../media/image6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1.xml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5" Type="http://schemas.openxmlformats.org/officeDocument/2006/relationships/tags" Target="../tags/tag86.xml"/><Relationship Id="rId10" Type="http://schemas.openxmlformats.org/officeDocument/2006/relationships/image" Target="../media/image73.png"/><Relationship Id="rId4" Type="http://schemas.openxmlformats.org/officeDocument/2006/relationships/tags" Target="../tags/tag85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8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7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76.png"/><Relationship Id="rId5" Type="http://schemas.openxmlformats.org/officeDocument/2006/relationships/tags" Target="../tags/tag91.xml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tags" Target="../tags/tag90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96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png"/><Relationship Id="rId5" Type="http://schemas.openxmlformats.org/officeDocument/2006/relationships/tags" Target="../tags/tag98.xml"/><Relationship Id="rId10" Type="http://schemas.openxmlformats.org/officeDocument/2006/relationships/image" Target="../media/image83.png"/><Relationship Id="rId4" Type="http://schemas.openxmlformats.org/officeDocument/2006/relationships/tags" Target="../tags/tag97.xml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2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8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9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787525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7925"/>
          </a:xfrm>
        </p:spPr>
        <p:txBody>
          <a:bodyPr/>
          <a:lstStyle/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entry (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row   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 and columns removed  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</a:t>
            </a:r>
            <a:r>
              <a:rPr lang="en-US" altLang="zh-C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           matrix inversions</a:t>
            </a:r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time need to invert a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submatrix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lot of redundancy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relation between inverses of matrix and its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submatrices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accelerate</a:t>
            </a: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</a:t>
            </a:r>
            <a:endParaRPr lang="zh-CN" altLang="en-US" sz="3200" dirty="0"/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0" y="1787524"/>
            <a:ext cx="4751238" cy="30323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625725"/>
            <a:ext cx="466285" cy="25295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6725"/>
            <a:ext cx="480000" cy="25295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0" y="3375563"/>
            <a:ext cx="204190" cy="2407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44725"/>
            <a:ext cx="626286" cy="25142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49725"/>
            <a:ext cx="744228" cy="32731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48" y="4584096"/>
            <a:ext cx="938666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,  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7" y="3428997"/>
            <a:ext cx="5459810" cy="926476"/>
          </a:xfrm>
          <a:prstGeom prst="rect">
            <a:avLst/>
          </a:prstGeom>
        </p:spPr>
      </p:pic>
      <p:pic>
        <p:nvPicPr>
          <p:cNvPr id="28" name="Picture 27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599"/>
            <a:ext cx="4324572" cy="303238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562600" y="4191000"/>
            <a:ext cx="3429000" cy="843514"/>
          </a:xfrm>
          <a:prstGeom prst="wedgeRectCallout">
            <a:avLst>
              <a:gd name="adj1" fmla="val -50544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48768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29" y="4648200"/>
            <a:ext cx="558171" cy="2454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2188515"/>
            <a:ext cx="3679238" cy="4022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0371"/>
            <a:ext cx="864000" cy="25142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20371"/>
            <a:ext cx="885334" cy="25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1" y="2702105"/>
            <a:ext cx="3428569" cy="42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" y="5625143"/>
            <a:ext cx="6549334" cy="470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4449524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61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pairs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34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28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083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1912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FastAllProxs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FastOneProx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58286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1"/>
            <a:ext cx="7822431" cy="17237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5389563" y="3290887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Starts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Moves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Continues</a:t>
            </a: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33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35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477000" y="9144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58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59" name="Text Box 38 1"/>
          <p:cNvSpPr txBox="1">
            <a:spLocks noChangeArrowheads="1"/>
          </p:cNvSpPr>
          <p:nvPr/>
        </p:nvSpPr>
        <p:spPr bwMode="auto">
          <a:xfrm>
            <a:off x="6858000" y="32766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60" name="Text Box 38 2"/>
          <p:cNvSpPr txBox="1">
            <a:spLocks noChangeArrowheads="1"/>
          </p:cNvSpPr>
          <p:nvPr/>
        </p:nvSpPr>
        <p:spPr bwMode="auto">
          <a:xfrm>
            <a:off x="777240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sp>
        <p:nvSpPr>
          <p:cNvPr id="61" name="右箭头 60"/>
          <p:cNvSpPr/>
          <p:nvPr/>
        </p:nvSpPr>
        <p:spPr>
          <a:xfrm rot="12539993">
            <a:off x="7004242" y="1448012"/>
            <a:ext cx="613965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4512805">
            <a:off x="6563725" y="2074398"/>
            <a:ext cx="1005967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850668" cy="28038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599"/>
            <a:ext cx="2006857" cy="252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9363" y="2643983"/>
            <a:ext cx="139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Open Sans"/>
              </a:rPr>
              <a:t>Walk</a:t>
            </a:r>
          </a:p>
          <a:p>
            <a:pPr algn="ctr"/>
            <a:r>
              <a:rPr lang="en-US" altLang="zh-CN" sz="2000" dirty="0" smtClean="0">
                <a:latin typeface="Open Sans"/>
              </a:rPr>
              <a:t>1 -&gt; 2 -&gt; 4</a:t>
            </a:r>
            <a:endParaRPr lang="zh-CN" altLang="en-US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5835114"/>
            <a:ext cx="826515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8.9576"/>
  <p:tag name="LATEXADDIN" val="\documentclass{article}&#10;\usepackage{amsmath}&#10;\usepackage{bm}&#10;\pagestyle{empty}&#10;\begin{document}&#10;&#10;\[&#10;\bm{r} = \bm{e_i}&#10;\]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338.208"/>
  <p:tag name="LATEXADDIN" val="\documentclass{article}&#10;\usepackage{amsmath}&#10;\usepackage{bm}&#10;\pagestyle{empty}&#10;\begin{document}&#10;&#10;$\mathrm{ep}(i\rightarrow j) = \bm{u(i)}^\top (\bm{I} - c\hat{\bm{P}})^{-1} \bm{v(j)} + p(i,j)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9.4713"/>
  <p:tag name="LATEXADDIN" val="\documentclass{article}&#10;\usepackage{amsmath}&#10;\pagestyle{empty}&#10;\usepackage{bm}&#10;\begin{document}&#10;&#10;$\bm{u(i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6.2205"/>
  <p:tag name="LATEXADDIN" val="\documentclass{article}&#10;\usepackage{amsmath}&#10;\pagestyle{empty}&#10;\usepackage{bm}&#10;\begin{document}&#10;&#10;$\bm{v(j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00.4874"/>
  <p:tag name="LATEXADDIN" val="&#10;\documentclass{article}&#10;\usepackage{amsmath}&#10;\usepackage{bm}&#10;\pagestyle{empty}&#10;\begin{document}&#10;&#10;$\hat{\bm{P}}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8.2115"/>
  <p:tag name="LATEXADDIN" val="\documentclass{article}&#10;\usepackage{amsmath}&#10;\pagestyle{empty}&#10;\begin{document}&#10;&#10;$p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1.9423"/>
  <p:tag name="LATEXADDIN" val="\documentclass{article}&#10;\usepackage{amsmath}&#10;\pagestyle{empty}&#10;\usepackage{bm}&#10;\begin{document}&#10;&#10;$(\bm{I} - c\bm{P})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.943"/>
  <p:tag name="ORIGINALWIDTH" val="2686.914"/>
  <p:tag name="LATEXADDIN" val="\documentclass{article}&#10;\usepackage{amsmath}&#10;\usepackage{bm}&#10;\pagestyle{empty}&#10;\begin{document}&#10;&#10;$\bm{P} = \begin{pmatrix}&#10;\hat{\bm{P}} &amp; \bm{c(i)} &amp; \bm{c(j)} \\&#10;\bm{r(i)}^\top &amp; 0 &amp; p(i,j) \\&#10;\bm{r(j)}^\top &amp; p(j,i) &amp; 0&#10;\end{pmatrix},\ &#10;\bm{v} = \begin{pmatrix} \hat{\bm{v}} &amp; 0 &amp; 1 \end{pmatrix}^\top&#10;$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128.234"/>
  <p:tag name="LATEXADDIN" val="\documentclass{article}&#10;\usepackage{amsmath}&#10;\usepackage{bm}&#10;\pagestyle{empty}&#10;\begin{document}&#10;&#10;&#10;$\hat{\bm{v}} = \hat{\bm{P}} \hat{\bm{v}} + \bm{c(j)} \ \Rightarrow\ \hat{\bm{v}} = (\bm{I} - \hat{\bm{P}})^{-1} \bm{c(j)}$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1646.044"/>
  <p:tag name="LATEXADDIN" val="\documentclass{article}&#10;\usepackage{amsmath}&#10;\usepackage{amssymb}&#10;\usepackage{bm}&#10;\pagestyle{empty}&#10;\begin{document}&#10;&#10;$\bm{v} \triangleq \begin{pmatrix} v(1)&amp; v(2)&amp; \cdots&amp; v(n)\end{pmatrix}^\top$&#10;&#10;&#10;\end{document}"/>
  <p:tag name="IGUANATEXSIZE" val="22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5.1968"/>
  <p:tag name="LATEXADDIN" val="\documentclass{article}&#10;\usepackage{amsmath}&#10;\pagestyle{empty}&#10;\begin{document}&#10;$v(i) = 0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5.6955"/>
  <p:tag name="LATEXADDIN" val="\documentclass{article}&#10;\usepackage{amsmath}&#10;\pagestyle{empty}&#10;\begin{document}&#10;$v(j) = 1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687.289"/>
  <p:tag name="LATEXADDIN" val="\documentclass{article}&#10;\usepackage{amsmath}&#10;\pagestyle{empty}&#10;\begin{document}&#10;&#10;$\forall k\neq i, j$, $v(k) = \sum\limits_l p(k,l) \cdot v(l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3223.097"/>
  <p:tag name="LATEXADDIN" val="\documentclass{article}&#10;\usepackage{amsmath}&#10;\usepackage{bm}&#10;\pagestyle{empty}&#10;\begin{document}&#10;&#10;$\mathrm{ep}(i\rightarrow j) = \sum\limits_k p(i,k) \cdot v(k) = \bm{r(i)}^\top (\bm{I} - \hat{\bm{P}})^{-1} \bm{c(j)} + p(i,j)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189.726"/>
  <p:tag name="LATEXADDIN" val="\documentclass{article}&#10;\usepackage{amsmath}&#10;\usepackage{amssymb}&#10;\pagestyle{empty}&#10;\begin{document}&#10;&#10;$v(k) \triangleq $ Pr[starting at $k$, visits $j$ before $i$]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895.013"/>
  <p:tag name="LATEXADDIN" val="\documentclass{article}&#10;\usepackage{amsmath}&#10;\usepackage{bm}&#10;\usepackage{amssymb}&#10;\pagestyle{empty}&#10;\begin{document}&#10;&#10;$\bm{p(t)} \triangleq \mathrm{probability\ vector\ at\ time}\ t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7.6265"/>
  <p:tag name="LATEXADDIN" val="\documentclass{article}&#10;\usepackage{amsmath}&#10;\pagestyle{empty}&#10;\usepackage{bm}&#10;\begin{document}&#10;&#10;&#10;$\bm{p(t+1)} = \bm{p(t)} \bm{P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05.062"/>
  <p:tag name="LATEXADDIN" val="\documentclass{article}&#10;\usepackage{amsmath}&#10;\usepackage{amssymb}&#10;\pagestyle{empty}&#10;\begin{document}&#10;&#10;$p \triangleq \Pr\left[X = Y\right] = \mathrm{ep}(i\rightarrow j)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735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 = \frac{1}{c(i,j)} \cdot \frac{1}{\pi_i},&#10;\]&#10;where $c(i,j)$ is the commute time between $i$ and $j$.&#10;\end{mythm*}&#10;&#10;&#10;\end{document}"/>
  <p:tag name="IGUANATEXSIZE" val="20"/>
  <p:tag name="IGUANATEXCURSOR" val="4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</TotalTime>
  <Words>2094</Words>
  <Application>Microsoft Office PowerPoint</Application>
  <PresentationFormat>全屏显示(4:3)</PresentationFormat>
  <Paragraphs>358</Paragraphs>
  <Slides>29</Slides>
  <Notes>27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Solving ep(i -&gt; j)</vt:lpstr>
      <vt:lpstr>Fast all-pair proximities</vt:lpstr>
      <vt:lpstr>Fast one-pair proximity</vt:lpstr>
      <vt:lpstr>Fast one-pair proximity</vt:lpstr>
      <vt:lpstr>Fast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1144</cp:revision>
  <cp:lastPrinted>2017-03-22T19:45:58Z</cp:lastPrinted>
  <dcterms:created xsi:type="dcterms:W3CDTF">2006-08-16T00:00:00Z</dcterms:created>
  <dcterms:modified xsi:type="dcterms:W3CDTF">2017-03-23T22:07:31Z</dcterms:modified>
</cp:coreProperties>
</file>