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77" r:id="rId17"/>
    <p:sldId id="272" r:id="rId18"/>
    <p:sldId id="273" r:id="rId19"/>
    <p:sldId id="274" r:id="rId20"/>
    <p:sldId id="275" r:id="rId21"/>
    <p:sldId id="276" r:id="rId22"/>
  </p:sldIdLst>
  <p:sldSz cx="9144000" cy="5143500" type="screen16x9"/>
  <p:notesSz cx="6858000" cy="9144000"/>
  <p:embeddedFontLst>
    <p:embeddedFont>
      <p:font typeface="Archivo" pitchFamily="2" charset="77"/>
      <p:regular r:id=""/>
      <p:bold r:id=""/>
      <p:italic r:id=""/>
      <p:boldItalic r:id=""/>
    </p:embeddedFont>
    <p:embeddedFont>
      <p:font typeface="Archivo Light" pitchFamily="2" charset="77"/>
      <p:regular r:id=""/>
      <p:bold r:id=""/>
      <p:italic r:id=""/>
      <p:boldItalic r:id=""/>
    </p:embeddedFont>
    <p:embeddedFont>
      <p:font typeface="Bai Jamjuree" pitchFamily="2" charset="-34"/>
      <p:regular r:id=""/>
      <p:bold r:id=""/>
      <p:italic r:id=""/>
      <p:boldItalic r:id=""/>
    </p:embeddedFont>
    <p:embeddedFont>
      <p:font typeface="Nunito Light" panose="020F0302020204030204" pitchFamily="34"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9784FD-B761-434F-8013-A977626BD0CA}">
  <a:tblStyle styleId="{A79784FD-B761-434F-8013-A977626BD0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703"/>
  </p:normalViewPr>
  <p:slideViewPr>
    <p:cSldViewPr snapToGrid="0">
      <p:cViewPr varScale="1">
        <p:scale>
          <a:sx n="170" d="100"/>
          <a:sy n="170"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We are group 14. Today we are going to present our final project - Yelp Dataset Rating Predictions Using LMs.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da4d4fe7c5_6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da4d4fe7c5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da4d4fe7c5_6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da4d4fe7c5_6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da4d4fe7c5_6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da4d4fe7c5_6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b65049950c_0_277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b65049950c_0_27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d23594e71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d23594e71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d23594e719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d23594e71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d23594e719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d23594e71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d23594e71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d23594e7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da4d4fe7c5_6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da4d4fe7c5_6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da4d4fe7c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da4d4fe7c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our study, we explored various language models for predicting Yelp scores based on customer reviews. The Gemma-2b-it model outperformed GPT-2 variants, which underscores the significance of model size and architecture. Additionally, the BERT Classifier achieved an accuracy of </a:t>
            </a:r>
            <a:r>
              <a:rPr lang="en">
                <a:solidFill>
                  <a:schemeClr val="dk1"/>
                </a:solidFill>
              </a:rPr>
              <a:t>73%</a:t>
            </a:r>
            <a:r>
              <a:rPr lang="en"/>
              <a:t>, outperforming decoder-only models in this discriminative task.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431007ba2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 aims to predict restaurant scores using the Yelp dataset. The dataset consists of a `business` dataset with numerical attributes and a `review` dataset comprising text sequences. Our approach will focus on examining the unstructured textual data from customer reviews rather than the structured attributes of the restaurants to predict their scores.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da4d4fe7c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da4d4fe7c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Ultimately, we aim to integrate the insights from the most suitable language model with numerical data to develop a comprehensive predictive model for accurately forecasting Yelp scores.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b65049950c_0_27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b65049950c_0_27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da195bcef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da195bcef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 several language models for our project. GPT-2 Medium serves as our baseline model, and we evaluate its performance in comparison with GPT-2 Medium Fine-Tuned, Gemma-2b-it, and BERT. Our objective is to identify the best model in deriving insights from textual data for predicting restaurant scores.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da195bcef5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da195bcef5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da195bcef5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da195bcef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da4d4fe7c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da4d4fe7c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a4d4fe7c5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da4d4fe7c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da4d4fe7c5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da4d4fe7c5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da4d4fe7c5_6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da4d4fe7c5_6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mt="26000"/>
          </a:blip>
          <a:stretch>
            <a:fillRect/>
          </a:stretch>
        </p:blipFill>
        <p:spPr>
          <a:xfrm>
            <a:off x="1354" y="0"/>
            <a:ext cx="9141293" cy="5143501"/>
          </a:xfrm>
          <a:prstGeom prst="rect">
            <a:avLst/>
          </a:prstGeom>
          <a:noFill/>
          <a:ln>
            <a:noFill/>
          </a:ln>
        </p:spPr>
      </p:pic>
      <p:sp>
        <p:nvSpPr>
          <p:cNvPr id="11" name="Google Shape;11;p2"/>
          <p:cNvSpPr/>
          <p:nvPr/>
        </p:nvSpPr>
        <p:spPr>
          <a:xfrm>
            <a:off x="283525"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2" name="Google Shape;12;p2"/>
          <p:cNvSpPr/>
          <p:nvPr/>
        </p:nvSpPr>
        <p:spPr>
          <a:xfrm rot="10800000">
            <a:off x="-774825" y="2747625"/>
            <a:ext cx="1400400" cy="14004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3" name="Google Shape;13;p2"/>
          <p:cNvSpPr/>
          <p:nvPr/>
        </p:nvSpPr>
        <p:spPr>
          <a:xfrm rot="5400000">
            <a:off x="8150475" y="4473075"/>
            <a:ext cx="1400400" cy="14004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4" name="Google Shape;14;p2"/>
          <p:cNvSpPr txBox="1">
            <a:spLocks noGrp="1"/>
          </p:cNvSpPr>
          <p:nvPr>
            <p:ph type="ctrTitle"/>
          </p:nvPr>
        </p:nvSpPr>
        <p:spPr>
          <a:xfrm>
            <a:off x="713225" y="1351250"/>
            <a:ext cx="4655700" cy="2051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713225" y="3486550"/>
            <a:ext cx="4631100" cy="42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pic>
        <p:nvPicPr>
          <p:cNvPr id="71" name="Google Shape;71;p11"/>
          <p:cNvPicPr preferRelativeResize="0"/>
          <p:nvPr/>
        </p:nvPicPr>
        <p:blipFill>
          <a:blip r:embed="rId2">
            <a:alphaModFix amt="26000"/>
          </a:blip>
          <a:stretch>
            <a:fillRect/>
          </a:stretch>
        </p:blipFill>
        <p:spPr>
          <a:xfrm flipH="1">
            <a:off x="1350" y="0"/>
            <a:ext cx="9141293" cy="5143501"/>
          </a:xfrm>
          <a:prstGeom prst="rect">
            <a:avLst/>
          </a:prstGeom>
          <a:noFill/>
          <a:ln>
            <a:noFill/>
          </a:ln>
        </p:spPr>
      </p:pic>
      <p:sp>
        <p:nvSpPr>
          <p:cNvPr id="72" name="Google Shape;72;p11"/>
          <p:cNvSpPr/>
          <p:nvPr/>
        </p:nvSpPr>
        <p:spPr>
          <a:xfrm flipH="1">
            <a:off x="278109"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73" name="Google Shape;73;p11"/>
          <p:cNvSpPr/>
          <p:nvPr/>
        </p:nvSpPr>
        <p:spPr>
          <a:xfrm rot="5400000">
            <a:off x="7541409" y="4629675"/>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74" name="Google Shape;74;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5" name="Google Shape;75;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6" name="Google Shape;76;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7"/>
        <p:cNvGrpSpPr/>
        <p:nvPr/>
      </p:nvGrpSpPr>
      <p:grpSpPr>
        <a:xfrm>
          <a:off x="0" y="0"/>
          <a:ext cx="0" cy="0"/>
          <a:chOff x="0" y="0"/>
          <a:chExt cx="0" cy="0"/>
        </a:xfrm>
      </p:grpSpPr>
      <p:sp>
        <p:nvSpPr>
          <p:cNvPr id="78" name="Google Shape;78;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9"/>
        <p:cNvGrpSpPr/>
        <p:nvPr/>
      </p:nvGrpSpPr>
      <p:grpSpPr>
        <a:xfrm>
          <a:off x="0" y="0"/>
          <a:ext cx="0" cy="0"/>
          <a:chOff x="0" y="0"/>
          <a:chExt cx="0" cy="0"/>
        </a:xfrm>
      </p:grpSpPr>
      <p:pic>
        <p:nvPicPr>
          <p:cNvPr id="80" name="Google Shape;80;p13"/>
          <p:cNvPicPr preferRelativeResize="0"/>
          <p:nvPr/>
        </p:nvPicPr>
        <p:blipFill>
          <a:blip r:embed="rId2">
            <a:alphaModFix amt="26000"/>
          </a:blip>
          <a:stretch>
            <a:fillRect/>
          </a:stretch>
        </p:blipFill>
        <p:spPr>
          <a:xfrm>
            <a:off x="1354" y="0"/>
            <a:ext cx="9141293" cy="5143501"/>
          </a:xfrm>
          <a:prstGeom prst="rect">
            <a:avLst/>
          </a:prstGeom>
          <a:noFill/>
          <a:ln>
            <a:noFill/>
          </a:ln>
        </p:spPr>
      </p:pic>
      <p:sp>
        <p:nvSpPr>
          <p:cNvPr id="81" name="Google Shape;81;p13"/>
          <p:cNvSpPr/>
          <p:nvPr/>
        </p:nvSpPr>
        <p:spPr>
          <a:xfrm>
            <a:off x="283525"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82" name="Google Shape;82;p13"/>
          <p:cNvSpPr/>
          <p:nvPr/>
        </p:nvSpPr>
        <p:spPr>
          <a:xfrm flipH="1">
            <a:off x="-750575" y="539500"/>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83" name="Google Shape;83;p13"/>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85"/>
        <p:cNvGrpSpPr/>
        <p:nvPr/>
      </p:nvGrpSpPr>
      <p:grpSpPr>
        <a:xfrm>
          <a:off x="0" y="0"/>
          <a:ext cx="0" cy="0"/>
          <a:chOff x="0" y="0"/>
          <a:chExt cx="0" cy="0"/>
        </a:xfrm>
      </p:grpSpPr>
      <p:pic>
        <p:nvPicPr>
          <p:cNvPr id="86" name="Google Shape;86;p14"/>
          <p:cNvPicPr preferRelativeResize="0"/>
          <p:nvPr/>
        </p:nvPicPr>
        <p:blipFill>
          <a:blip r:embed="rId2">
            <a:alphaModFix amt="26000"/>
          </a:blip>
          <a:stretch>
            <a:fillRect/>
          </a:stretch>
        </p:blipFill>
        <p:spPr>
          <a:xfrm>
            <a:off x="1354" y="0"/>
            <a:ext cx="9141293" cy="5143501"/>
          </a:xfrm>
          <a:prstGeom prst="rect">
            <a:avLst/>
          </a:prstGeom>
          <a:noFill/>
          <a:ln>
            <a:noFill/>
          </a:ln>
        </p:spPr>
      </p:pic>
      <p:sp>
        <p:nvSpPr>
          <p:cNvPr id="87" name="Google Shape;87;p14"/>
          <p:cNvSpPr/>
          <p:nvPr/>
        </p:nvSpPr>
        <p:spPr>
          <a:xfrm>
            <a:off x="283525"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88" name="Google Shape;88;p14"/>
          <p:cNvSpPr/>
          <p:nvPr/>
        </p:nvSpPr>
        <p:spPr>
          <a:xfrm rot="5400000" flipH="1">
            <a:off x="7151825" y="-879475"/>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89" name="Google Shape;89;p14"/>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91"/>
        <p:cNvGrpSpPr/>
        <p:nvPr/>
      </p:nvGrpSpPr>
      <p:grpSpPr>
        <a:xfrm>
          <a:off x="0" y="0"/>
          <a:ext cx="0" cy="0"/>
          <a:chOff x="0" y="0"/>
          <a:chExt cx="0" cy="0"/>
        </a:xfrm>
      </p:grpSpPr>
      <p:pic>
        <p:nvPicPr>
          <p:cNvPr id="92" name="Google Shape;92;p15"/>
          <p:cNvPicPr preferRelativeResize="0"/>
          <p:nvPr/>
        </p:nvPicPr>
        <p:blipFill>
          <a:blip r:embed="rId2">
            <a:alphaModFix amt="26000"/>
          </a:blip>
          <a:stretch>
            <a:fillRect/>
          </a:stretch>
        </p:blipFill>
        <p:spPr>
          <a:xfrm>
            <a:off x="1354" y="0"/>
            <a:ext cx="9141293" cy="5143501"/>
          </a:xfrm>
          <a:prstGeom prst="rect">
            <a:avLst/>
          </a:prstGeom>
          <a:noFill/>
          <a:ln>
            <a:noFill/>
          </a:ln>
        </p:spPr>
      </p:pic>
      <p:sp>
        <p:nvSpPr>
          <p:cNvPr id="93" name="Google Shape;93;p15"/>
          <p:cNvSpPr/>
          <p:nvPr/>
        </p:nvSpPr>
        <p:spPr>
          <a:xfrm>
            <a:off x="283525"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94" name="Google Shape;94;p15"/>
          <p:cNvSpPr/>
          <p:nvPr/>
        </p:nvSpPr>
        <p:spPr>
          <a:xfrm rot="10800000" flipH="1">
            <a:off x="8575400" y="3277025"/>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95" name="Google Shape;95;p15"/>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 name="Google Shape;9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97"/>
        <p:cNvGrpSpPr/>
        <p:nvPr/>
      </p:nvGrpSpPr>
      <p:grpSpPr>
        <a:xfrm>
          <a:off x="0" y="0"/>
          <a:ext cx="0" cy="0"/>
          <a:chOff x="0" y="0"/>
          <a:chExt cx="0" cy="0"/>
        </a:xfrm>
      </p:grpSpPr>
      <p:pic>
        <p:nvPicPr>
          <p:cNvPr id="98" name="Google Shape;98;p16"/>
          <p:cNvPicPr preferRelativeResize="0"/>
          <p:nvPr/>
        </p:nvPicPr>
        <p:blipFill>
          <a:blip r:embed="rId2">
            <a:alphaModFix amt="26000"/>
          </a:blip>
          <a:stretch>
            <a:fillRect/>
          </a:stretch>
        </p:blipFill>
        <p:spPr>
          <a:xfrm>
            <a:off x="1354" y="0"/>
            <a:ext cx="9141293" cy="5143501"/>
          </a:xfrm>
          <a:prstGeom prst="rect">
            <a:avLst/>
          </a:prstGeom>
          <a:noFill/>
          <a:ln>
            <a:noFill/>
          </a:ln>
        </p:spPr>
      </p:pic>
      <p:sp>
        <p:nvSpPr>
          <p:cNvPr id="99" name="Google Shape;99;p16"/>
          <p:cNvSpPr/>
          <p:nvPr/>
        </p:nvSpPr>
        <p:spPr>
          <a:xfrm>
            <a:off x="278100"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00" name="Google Shape;100;p16"/>
          <p:cNvSpPr/>
          <p:nvPr/>
        </p:nvSpPr>
        <p:spPr>
          <a:xfrm flipH="1">
            <a:off x="-737100" y="3277025"/>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01" name="Google Shape;101;p16"/>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2" name="Google Shape;102;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103"/>
        <p:cNvGrpSpPr/>
        <p:nvPr/>
      </p:nvGrpSpPr>
      <p:grpSpPr>
        <a:xfrm>
          <a:off x="0" y="0"/>
          <a:ext cx="0" cy="0"/>
          <a:chOff x="0" y="0"/>
          <a:chExt cx="0" cy="0"/>
        </a:xfrm>
      </p:grpSpPr>
      <p:pic>
        <p:nvPicPr>
          <p:cNvPr id="104" name="Google Shape;104;p17"/>
          <p:cNvPicPr preferRelativeResize="0"/>
          <p:nvPr/>
        </p:nvPicPr>
        <p:blipFill>
          <a:blip r:embed="rId2">
            <a:alphaModFix amt="26000"/>
          </a:blip>
          <a:stretch>
            <a:fillRect/>
          </a:stretch>
        </p:blipFill>
        <p:spPr>
          <a:xfrm>
            <a:off x="1354" y="0"/>
            <a:ext cx="9141293" cy="5143501"/>
          </a:xfrm>
          <a:prstGeom prst="rect">
            <a:avLst/>
          </a:prstGeom>
          <a:noFill/>
          <a:ln>
            <a:noFill/>
          </a:ln>
        </p:spPr>
      </p:pic>
      <p:sp>
        <p:nvSpPr>
          <p:cNvPr id="105" name="Google Shape;105;p17"/>
          <p:cNvSpPr/>
          <p:nvPr/>
        </p:nvSpPr>
        <p:spPr>
          <a:xfrm>
            <a:off x="278100"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06" name="Google Shape;106;p17"/>
          <p:cNvSpPr/>
          <p:nvPr/>
        </p:nvSpPr>
        <p:spPr>
          <a:xfrm rot="5400000" flipH="1">
            <a:off x="720000" y="-879475"/>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07" name="Google Shape;107;p17"/>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6">
  <p:cSld name="TITLE_ONLY_6">
    <p:spTree>
      <p:nvGrpSpPr>
        <p:cNvPr id="1" name="Shape 109"/>
        <p:cNvGrpSpPr/>
        <p:nvPr/>
      </p:nvGrpSpPr>
      <p:grpSpPr>
        <a:xfrm>
          <a:off x="0" y="0"/>
          <a:ext cx="0" cy="0"/>
          <a:chOff x="0" y="0"/>
          <a:chExt cx="0" cy="0"/>
        </a:xfrm>
      </p:grpSpPr>
      <p:pic>
        <p:nvPicPr>
          <p:cNvPr id="110" name="Google Shape;110;p18"/>
          <p:cNvPicPr preferRelativeResize="0"/>
          <p:nvPr/>
        </p:nvPicPr>
        <p:blipFill>
          <a:blip r:embed="rId2">
            <a:alphaModFix amt="26000"/>
          </a:blip>
          <a:stretch>
            <a:fillRect/>
          </a:stretch>
        </p:blipFill>
        <p:spPr>
          <a:xfrm flipH="1">
            <a:off x="1350" y="0"/>
            <a:ext cx="9141293" cy="5143501"/>
          </a:xfrm>
          <a:prstGeom prst="rect">
            <a:avLst/>
          </a:prstGeom>
          <a:noFill/>
          <a:ln>
            <a:noFill/>
          </a:ln>
        </p:spPr>
      </p:pic>
      <p:sp>
        <p:nvSpPr>
          <p:cNvPr id="111" name="Google Shape;111;p18"/>
          <p:cNvSpPr/>
          <p:nvPr/>
        </p:nvSpPr>
        <p:spPr>
          <a:xfrm flipH="1">
            <a:off x="278109"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12" name="Google Shape;112;p18"/>
          <p:cNvSpPr/>
          <p:nvPr/>
        </p:nvSpPr>
        <p:spPr>
          <a:xfrm>
            <a:off x="8568434" y="539500"/>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13" name="Google Shape;113;p18"/>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7">
  <p:cSld name="TITLE_ONLY_7">
    <p:spTree>
      <p:nvGrpSpPr>
        <p:cNvPr id="1" name="Shape 115"/>
        <p:cNvGrpSpPr/>
        <p:nvPr/>
      </p:nvGrpSpPr>
      <p:grpSpPr>
        <a:xfrm>
          <a:off x="0" y="0"/>
          <a:ext cx="0" cy="0"/>
          <a:chOff x="0" y="0"/>
          <a:chExt cx="0" cy="0"/>
        </a:xfrm>
      </p:grpSpPr>
      <p:pic>
        <p:nvPicPr>
          <p:cNvPr id="116" name="Google Shape;116;p19"/>
          <p:cNvPicPr preferRelativeResize="0"/>
          <p:nvPr/>
        </p:nvPicPr>
        <p:blipFill>
          <a:blip r:embed="rId2">
            <a:alphaModFix amt="26000"/>
          </a:blip>
          <a:stretch>
            <a:fillRect/>
          </a:stretch>
        </p:blipFill>
        <p:spPr>
          <a:xfrm flipH="1">
            <a:off x="1350" y="0"/>
            <a:ext cx="9141293" cy="5143501"/>
          </a:xfrm>
          <a:prstGeom prst="rect">
            <a:avLst/>
          </a:prstGeom>
          <a:noFill/>
          <a:ln>
            <a:noFill/>
          </a:ln>
        </p:spPr>
      </p:pic>
      <p:sp>
        <p:nvSpPr>
          <p:cNvPr id="117" name="Google Shape;117;p19"/>
          <p:cNvSpPr/>
          <p:nvPr/>
        </p:nvSpPr>
        <p:spPr>
          <a:xfrm flipH="1">
            <a:off x="278109"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18" name="Google Shape;118;p19"/>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9" name="Google Shape;119;p19"/>
          <p:cNvSpPr/>
          <p:nvPr/>
        </p:nvSpPr>
        <p:spPr>
          <a:xfrm rot="5400000">
            <a:off x="7541409" y="4629675"/>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20" name="Google Shape;120;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1"/>
        <p:cNvGrpSpPr/>
        <p:nvPr/>
      </p:nvGrpSpPr>
      <p:grpSpPr>
        <a:xfrm>
          <a:off x="0" y="0"/>
          <a:ext cx="0" cy="0"/>
          <a:chOff x="0" y="0"/>
          <a:chExt cx="0" cy="0"/>
        </a:xfrm>
      </p:grpSpPr>
      <p:pic>
        <p:nvPicPr>
          <p:cNvPr id="122" name="Google Shape;122;p20"/>
          <p:cNvPicPr preferRelativeResize="0"/>
          <p:nvPr/>
        </p:nvPicPr>
        <p:blipFill>
          <a:blip r:embed="rId2">
            <a:alphaModFix amt="26000"/>
          </a:blip>
          <a:stretch>
            <a:fillRect/>
          </a:stretch>
        </p:blipFill>
        <p:spPr>
          <a:xfrm>
            <a:off x="1354" y="0"/>
            <a:ext cx="9141293" cy="5143501"/>
          </a:xfrm>
          <a:prstGeom prst="rect">
            <a:avLst/>
          </a:prstGeom>
          <a:noFill/>
          <a:ln>
            <a:noFill/>
          </a:ln>
        </p:spPr>
      </p:pic>
      <p:sp>
        <p:nvSpPr>
          <p:cNvPr id="123" name="Google Shape;123;p20"/>
          <p:cNvSpPr/>
          <p:nvPr/>
        </p:nvSpPr>
        <p:spPr>
          <a:xfrm>
            <a:off x="283525"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24" name="Google Shape;124;p20"/>
          <p:cNvSpPr/>
          <p:nvPr/>
        </p:nvSpPr>
        <p:spPr>
          <a:xfrm rot="10800000" flipH="1">
            <a:off x="8401850" y="444375"/>
            <a:ext cx="1615800" cy="16158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25" name="Google Shape;125;p20"/>
          <p:cNvSpPr txBox="1"/>
          <p:nvPr/>
        </p:nvSpPr>
        <p:spPr>
          <a:xfrm>
            <a:off x="3982675" y="3403175"/>
            <a:ext cx="4448100" cy="4068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b="1">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lang="en" sz="1000" b="1" u="sng">
                <a:solidFill>
                  <a:schemeClr val="hlink"/>
                </a:solidFill>
                <a:latin typeface="Archivo"/>
                <a:ea typeface="Archivo"/>
                <a:cs typeface="Archivo"/>
                <a:sym typeface="Archivo"/>
                <a:hlinkClick r:id="rId3"/>
              </a:rPr>
              <a:t>Slidesgo</a:t>
            </a:r>
            <a:r>
              <a:rPr lang="en" sz="1000">
                <a:solidFill>
                  <a:schemeClr val="dk1"/>
                </a:solidFill>
                <a:latin typeface="Archivo"/>
                <a:ea typeface="Archivo"/>
                <a:cs typeface="Archivo"/>
                <a:sym typeface="Archivo"/>
              </a:rPr>
              <a:t>, and includes icons by </a:t>
            </a:r>
            <a:r>
              <a:rPr lang="en" sz="1000" b="1" u="sng">
                <a:solidFill>
                  <a:schemeClr val="dk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Flaticon</a:t>
            </a:r>
            <a:r>
              <a:rPr lang="en" sz="1000">
                <a:solidFill>
                  <a:schemeClr val="dk1"/>
                </a:solidFill>
                <a:latin typeface="Archivo"/>
                <a:ea typeface="Archivo"/>
                <a:cs typeface="Archivo"/>
                <a:sym typeface="Archivo"/>
              </a:rPr>
              <a:t>, and infographics &amp; images by </a:t>
            </a:r>
            <a:r>
              <a:rPr lang="en" sz="1000" b="1" u="sng">
                <a:solidFill>
                  <a:schemeClr val="dk1"/>
                </a:solidFill>
                <a:latin typeface="Archivo"/>
                <a:ea typeface="Archivo"/>
                <a:cs typeface="Archivo"/>
                <a:sym typeface="Archivo"/>
                <a:hlinkClick r:id="rId5">
                  <a:extLst>
                    <a:ext uri="{A12FA001-AC4F-418D-AE19-62706E023703}">
                      <ahyp:hlinkClr xmlns:ahyp="http://schemas.microsoft.com/office/drawing/2018/hyperlinkcolor" val="tx"/>
                    </a:ext>
                  </a:extLst>
                </a:hlinkClick>
              </a:rPr>
              <a:t>Freepik</a:t>
            </a:r>
            <a:r>
              <a:rPr lang="en" sz="1000" u="sng">
                <a:solidFill>
                  <a:schemeClr val="dk1"/>
                </a:solidFill>
                <a:latin typeface="Archivo"/>
                <a:ea typeface="Archivo"/>
                <a:cs typeface="Archivo"/>
                <a:sym typeface="Archivo"/>
              </a:rPr>
              <a:t> </a:t>
            </a:r>
            <a:endParaRPr sz="1000" b="1" u="sng">
              <a:solidFill>
                <a:schemeClr val="dk1"/>
              </a:solidFill>
              <a:latin typeface="Archivo"/>
              <a:ea typeface="Archivo"/>
              <a:cs typeface="Archivo"/>
              <a:sym typeface="Archivo"/>
            </a:endParaRPr>
          </a:p>
        </p:txBody>
      </p:sp>
      <p:sp>
        <p:nvSpPr>
          <p:cNvPr id="126" name="Google Shape;126;p20"/>
          <p:cNvSpPr txBox="1">
            <a:spLocks noGrp="1"/>
          </p:cNvSpPr>
          <p:nvPr>
            <p:ph type="title"/>
          </p:nvPr>
        </p:nvSpPr>
        <p:spPr>
          <a:xfrm>
            <a:off x="3982675" y="760413"/>
            <a:ext cx="4448100" cy="98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20"/>
          <p:cNvSpPr txBox="1">
            <a:spLocks noGrp="1"/>
          </p:cNvSpPr>
          <p:nvPr>
            <p:ph type="subTitle" idx="1"/>
          </p:nvPr>
        </p:nvSpPr>
        <p:spPr>
          <a:xfrm>
            <a:off x="3982625" y="1681887"/>
            <a:ext cx="44481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a:blip r:embed="rId2">
            <a:alphaModFix amt="26000"/>
          </a:blip>
          <a:stretch>
            <a:fillRect/>
          </a:stretch>
        </p:blipFill>
        <p:spPr>
          <a:xfrm>
            <a:off x="1354" y="0"/>
            <a:ext cx="9141293" cy="5143501"/>
          </a:xfrm>
          <a:prstGeom prst="rect">
            <a:avLst/>
          </a:prstGeom>
          <a:noFill/>
          <a:ln>
            <a:noFill/>
          </a:ln>
        </p:spPr>
      </p:pic>
      <p:sp>
        <p:nvSpPr>
          <p:cNvPr id="19" name="Google Shape;19;p3"/>
          <p:cNvSpPr/>
          <p:nvPr/>
        </p:nvSpPr>
        <p:spPr>
          <a:xfrm>
            <a:off x="283525"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20" name="Google Shape;20;p3"/>
          <p:cNvSpPr/>
          <p:nvPr/>
        </p:nvSpPr>
        <p:spPr>
          <a:xfrm flipH="1">
            <a:off x="-750575" y="539500"/>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21" name="Google Shape;21;p3"/>
          <p:cNvSpPr txBox="1">
            <a:spLocks noGrp="1"/>
          </p:cNvSpPr>
          <p:nvPr>
            <p:ph type="title"/>
          </p:nvPr>
        </p:nvSpPr>
        <p:spPr>
          <a:xfrm>
            <a:off x="720000" y="241440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842797" y="1572600"/>
            <a:ext cx="9009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 name="Google Shape;23;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mt="26000"/>
          </a:blip>
          <a:stretch>
            <a:fillRect/>
          </a:stretch>
        </p:blipFill>
        <p:spPr>
          <a:xfrm>
            <a:off x="1354" y="0"/>
            <a:ext cx="9141293" cy="5143501"/>
          </a:xfrm>
          <a:prstGeom prst="rect">
            <a:avLst/>
          </a:prstGeom>
          <a:noFill/>
          <a:ln>
            <a:noFill/>
          </a:ln>
        </p:spPr>
      </p:pic>
      <p:sp>
        <p:nvSpPr>
          <p:cNvPr id="27" name="Google Shape;27;p4"/>
          <p:cNvSpPr/>
          <p:nvPr/>
        </p:nvSpPr>
        <p:spPr>
          <a:xfrm>
            <a:off x="283525"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28" name="Google Shape;28;p4"/>
          <p:cNvSpPr/>
          <p:nvPr/>
        </p:nvSpPr>
        <p:spPr>
          <a:xfrm rot="10800000" flipH="1">
            <a:off x="8590675" y="520925"/>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29" name="Google Shape;29;p4"/>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4"/>
          <p:cNvSpPr txBox="1">
            <a:spLocks noGrp="1"/>
          </p:cNvSpPr>
          <p:nvPr>
            <p:ph type="body" idx="1"/>
          </p:nvPr>
        </p:nvSpPr>
        <p:spPr>
          <a:xfrm>
            <a:off x="720000" y="1047976"/>
            <a:ext cx="7704000" cy="3249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Font typeface="Archivo"/>
              <a:buChar char="●"/>
              <a:defRPr sz="1200">
                <a:latin typeface="Archivo"/>
                <a:ea typeface="Archivo"/>
                <a:cs typeface="Archivo"/>
                <a:sym typeface="Archivo"/>
              </a:defRPr>
            </a:lvl1pPr>
            <a:lvl2pPr marL="914400" lvl="1" indent="-298450" algn="ctr" rtl="0">
              <a:lnSpc>
                <a:spcPct val="115000"/>
              </a:lnSpc>
              <a:spcBef>
                <a:spcPts val="0"/>
              </a:spcBef>
              <a:spcAft>
                <a:spcPts val="0"/>
              </a:spcAft>
              <a:buSzPts val="1100"/>
              <a:buFont typeface="Archivo"/>
              <a:buChar char="○"/>
              <a:defRPr sz="1100">
                <a:latin typeface="Archivo"/>
                <a:ea typeface="Archivo"/>
                <a:cs typeface="Archivo"/>
                <a:sym typeface="Archivo"/>
              </a:defRPr>
            </a:lvl2pPr>
            <a:lvl3pPr marL="1371600" lvl="2" indent="-298450" algn="ctr" rtl="0">
              <a:lnSpc>
                <a:spcPct val="115000"/>
              </a:lnSpc>
              <a:spcBef>
                <a:spcPts val="0"/>
              </a:spcBef>
              <a:spcAft>
                <a:spcPts val="0"/>
              </a:spcAft>
              <a:buSzPts val="1100"/>
              <a:buFont typeface="Archivo"/>
              <a:buChar char="■"/>
              <a:defRPr sz="1100">
                <a:latin typeface="Archivo"/>
                <a:ea typeface="Archivo"/>
                <a:cs typeface="Archivo"/>
                <a:sym typeface="Archivo"/>
              </a:defRPr>
            </a:lvl3pPr>
            <a:lvl4pPr marL="1828800" lvl="3" indent="-298450" algn="ctr" rtl="0">
              <a:lnSpc>
                <a:spcPct val="115000"/>
              </a:lnSpc>
              <a:spcBef>
                <a:spcPts val="0"/>
              </a:spcBef>
              <a:spcAft>
                <a:spcPts val="0"/>
              </a:spcAft>
              <a:buSzPts val="1100"/>
              <a:buFont typeface="Archivo"/>
              <a:buChar char="●"/>
              <a:defRPr sz="1100">
                <a:latin typeface="Archivo"/>
                <a:ea typeface="Archivo"/>
                <a:cs typeface="Archivo"/>
                <a:sym typeface="Archivo"/>
              </a:defRPr>
            </a:lvl4pPr>
            <a:lvl5pPr marL="2286000" lvl="4" indent="-298450" algn="ctr" rtl="0">
              <a:lnSpc>
                <a:spcPct val="115000"/>
              </a:lnSpc>
              <a:spcBef>
                <a:spcPts val="0"/>
              </a:spcBef>
              <a:spcAft>
                <a:spcPts val="0"/>
              </a:spcAft>
              <a:buSzPts val="1100"/>
              <a:buFont typeface="Archivo"/>
              <a:buChar char="○"/>
              <a:defRPr sz="1100">
                <a:latin typeface="Archivo"/>
                <a:ea typeface="Archivo"/>
                <a:cs typeface="Archivo"/>
                <a:sym typeface="Archivo"/>
              </a:defRPr>
            </a:lvl5pPr>
            <a:lvl6pPr marL="2743200" lvl="5" indent="-298450" algn="ctr" rtl="0">
              <a:lnSpc>
                <a:spcPct val="115000"/>
              </a:lnSpc>
              <a:spcBef>
                <a:spcPts val="0"/>
              </a:spcBef>
              <a:spcAft>
                <a:spcPts val="0"/>
              </a:spcAft>
              <a:buSzPts val="1100"/>
              <a:buFont typeface="Archivo"/>
              <a:buChar char="■"/>
              <a:defRPr sz="1100">
                <a:latin typeface="Archivo"/>
                <a:ea typeface="Archivo"/>
                <a:cs typeface="Archivo"/>
                <a:sym typeface="Archivo"/>
              </a:defRPr>
            </a:lvl6pPr>
            <a:lvl7pPr marL="3200400" lvl="6" indent="-298450" algn="ctr" rtl="0">
              <a:lnSpc>
                <a:spcPct val="115000"/>
              </a:lnSpc>
              <a:spcBef>
                <a:spcPts val="0"/>
              </a:spcBef>
              <a:spcAft>
                <a:spcPts val="0"/>
              </a:spcAft>
              <a:buSzPts val="1100"/>
              <a:buFont typeface="Archivo"/>
              <a:buChar char="●"/>
              <a:defRPr sz="1100">
                <a:latin typeface="Archivo"/>
                <a:ea typeface="Archivo"/>
                <a:cs typeface="Archivo"/>
                <a:sym typeface="Archivo"/>
              </a:defRPr>
            </a:lvl7pPr>
            <a:lvl8pPr marL="3657600" lvl="7" indent="-298450" algn="ctr" rtl="0">
              <a:lnSpc>
                <a:spcPct val="115000"/>
              </a:lnSpc>
              <a:spcBef>
                <a:spcPts val="0"/>
              </a:spcBef>
              <a:spcAft>
                <a:spcPts val="0"/>
              </a:spcAft>
              <a:buSzPts val="1100"/>
              <a:buFont typeface="Archivo"/>
              <a:buChar char="○"/>
              <a:defRPr sz="1100">
                <a:latin typeface="Archivo"/>
                <a:ea typeface="Archivo"/>
                <a:cs typeface="Archivo"/>
                <a:sym typeface="Archivo"/>
              </a:defRPr>
            </a:lvl8pPr>
            <a:lvl9pPr marL="4114800" lvl="8" indent="-298450" algn="ctr" rtl="0">
              <a:lnSpc>
                <a:spcPct val="115000"/>
              </a:lnSpc>
              <a:spcBef>
                <a:spcPts val="0"/>
              </a:spcBef>
              <a:spcAft>
                <a:spcPts val="0"/>
              </a:spcAft>
              <a:buSzPts val="1100"/>
              <a:buFont typeface="Archivo"/>
              <a:buChar char="■"/>
              <a:defRPr sz="1100">
                <a:latin typeface="Archivo"/>
                <a:ea typeface="Archivo"/>
                <a:cs typeface="Archivo"/>
                <a:sym typeface="Archivo"/>
              </a:defRPr>
            </a:lvl9pPr>
          </a:lstStyle>
          <a:p>
            <a:endParaRPr/>
          </a:p>
        </p:txBody>
      </p:sp>
      <p:sp>
        <p:nvSpPr>
          <p:cNvPr id="31" name="Google Shape;31;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pic>
        <p:nvPicPr>
          <p:cNvPr id="33" name="Google Shape;33;p5"/>
          <p:cNvPicPr preferRelativeResize="0"/>
          <p:nvPr/>
        </p:nvPicPr>
        <p:blipFill>
          <a:blip r:embed="rId2">
            <a:alphaModFix amt="26000"/>
          </a:blip>
          <a:stretch>
            <a:fillRect/>
          </a:stretch>
        </p:blipFill>
        <p:spPr>
          <a:xfrm>
            <a:off x="1354" y="0"/>
            <a:ext cx="9141293" cy="5143501"/>
          </a:xfrm>
          <a:prstGeom prst="rect">
            <a:avLst/>
          </a:prstGeom>
          <a:noFill/>
          <a:ln>
            <a:noFill/>
          </a:ln>
        </p:spPr>
      </p:pic>
      <p:sp>
        <p:nvSpPr>
          <p:cNvPr id="34" name="Google Shape;34;p5"/>
          <p:cNvSpPr/>
          <p:nvPr/>
        </p:nvSpPr>
        <p:spPr>
          <a:xfrm>
            <a:off x="283525"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35" name="Google Shape;35;p5"/>
          <p:cNvSpPr/>
          <p:nvPr/>
        </p:nvSpPr>
        <p:spPr>
          <a:xfrm rot="5400000" flipH="1">
            <a:off x="7151825" y="-879475"/>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36" name="Google Shape;3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 name="Google Shape;37;p5"/>
          <p:cNvSpPr txBox="1">
            <a:spLocks noGrp="1"/>
          </p:cNvSpPr>
          <p:nvPr>
            <p:ph type="subTitle" idx="1"/>
          </p:nvPr>
        </p:nvSpPr>
        <p:spPr>
          <a:xfrm>
            <a:off x="5055279" y="2694353"/>
            <a:ext cx="2505600" cy="1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txBox="1">
            <a:spLocks noGrp="1"/>
          </p:cNvSpPr>
          <p:nvPr>
            <p:ph type="subTitle" idx="2"/>
          </p:nvPr>
        </p:nvSpPr>
        <p:spPr>
          <a:xfrm>
            <a:off x="1583300" y="2694353"/>
            <a:ext cx="2505600" cy="1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3"/>
          </p:nvPr>
        </p:nvSpPr>
        <p:spPr>
          <a:xfrm>
            <a:off x="5055275" y="23863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ai Jamjuree"/>
              <a:buNone/>
              <a:defRPr sz="2400">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40" name="Google Shape;40;p5"/>
          <p:cNvSpPr txBox="1">
            <a:spLocks noGrp="1"/>
          </p:cNvSpPr>
          <p:nvPr>
            <p:ph type="subTitle" idx="4"/>
          </p:nvPr>
        </p:nvSpPr>
        <p:spPr>
          <a:xfrm>
            <a:off x="1583300" y="23863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ai Jamjuree"/>
              <a:buNone/>
              <a:defRPr sz="2400">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41" name="Google Shape;4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pic>
        <p:nvPicPr>
          <p:cNvPr id="43" name="Google Shape;43;p6"/>
          <p:cNvPicPr preferRelativeResize="0"/>
          <p:nvPr/>
        </p:nvPicPr>
        <p:blipFill>
          <a:blip r:embed="rId2">
            <a:alphaModFix amt="26000"/>
          </a:blip>
          <a:stretch>
            <a:fillRect/>
          </a:stretch>
        </p:blipFill>
        <p:spPr>
          <a:xfrm>
            <a:off x="1354" y="0"/>
            <a:ext cx="9141293" cy="5143501"/>
          </a:xfrm>
          <a:prstGeom prst="rect">
            <a:avLst/>
          </a:prstGeom>
          <a:noFill/>
          <a:ln>
            <a:noFill/>
          </a:ln>
        </p:spPr>
      </p:pic>
      <p:sp>
        <p:nvSpPr>
          <p:cNvPr id="44" name="Google Shape;44;p6"/>
          <p:cNvSpPr/>
          <p:nvPr/>
        </p:nvSpPr>
        <p:spPr>
          <a:xfrm>
            <a:off x="283525"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45" name="Google Shape;45;p6"/>
          <p:cNvSpPr/>
          <p:nvPr/>
        </p:nvSpPr>
        <p:spPr>
          <a:xfrm rot="-5400000" flipH="1">
            <a:off x="720000" y="4655625"/>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46" name="Google Shape;46;p6"/>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 name="Google Shape;47;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pic>
        <p:nvPicPr>
          <p:cNvPr id="49" name="Google Shape;49;p7"/>
          <p:cNvPicPr preferRelativeResize="0"/>
          <p:nvPr/>
        </p:nvPicPr>
        <p:blipFill>
          <a:blip r:embed="rId2">
            <a:alphaModFix amt="26000"/>
          </a:blip>
          <a:stretch>
            <a:fillRect/>
          </a:stretch>
        </p:blipFill>
        <p:spPr>
          <a:xfrm>
            <a:off x="1354" y="0"/>
            <a:ext cx="9141293" cy="5143501"/>
          </a:xfrm>
          <a:prstGeom prst="rect">
            <a:avLst/>
          </a:prstGeom>
          <a:noFill/>
          <a:ln>
            <a:noFill/>
          </a:ln>
        </p:spPr>
      </p:pic>
      <p:sp>
        <p:nvSpPr>
          <p:cNvPr id="50" name="Google Shape;50;p7"/>
          <p:cNvSpPr/>
          <p:nvPr/>
        </p:nvSpPr>
        <p:spPr>
          <a:xfrm>
            <a:off x="278100"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51" name="Google Shape;51;p7"/>
          <p:cNvSpPr/>
          <p:nvPr/>
        </p:nvSpPr>
        <p:spPr>
          <a:xfrm rot="5400000" flipH="1">
            <a:off x="720000" y="-879475"/>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720000" y="1541950"/>
            <a:ext cx="3775800" cy="30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4" name="Google Shape;54;p7"/>
          <p:cNvSpPr>
            <a:spLocks noGrp="1"/>
          </p:cNvSpPr>
          <p:nvPr>
            <p:ph type="pic" idx="2"/>
          </p:nvPr>
        </p:nvSpPr>
        <p:spPr>
          <a:xfrm>
            <a:off x="5196100" y="841100"/>
            <a:ext cx="3179400" cy="3762900"/>
          </a:xfrm>
          <a:prstGeom prst="rect">
            <a:avLst/>
          </a:prstGeom>
          <a:noFill/>
          <a:ln w="9525" cap="flat" cmpd="sng">
            <a:solidFill>
              <a:schemeClr val="dk1"/>
            </a:solidFill>
            <a:prstDash val="solid"/>
            <a:round/>
            <a:headEnd type="none" w="sm" len="sm"/>
            <a:tailEnd type="none" w="sm" len="sm"/>
          </a:ln>
        </p:spPr>
      </p:sp>
      <p:sp>
        <p:nvSpPr>
          <p:cNvPr id="55" name="Google Shape;55;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pic>
        <p:nvPicPr>
          <p:cNvPr id="57" name="Google Shape;57;p8"/>
          <p:cNvPicPr preferRelativeResize="0"/>
          <p:nvPr/>
        </p:nvPicPr>
        <p:blipFill>
          <a:blip r:embed="rId2">
            <a:alphaModFix amt="26000"/>
          </a:blip>
          <a:stretch>
            <a:fillRect/>
          </a:stretch>
        </p:blipFill>
        <p:spPr>
          <a:xfrm>
            <a:off x="1354" y="0"/>
            <a:ext cx="9141293" cy="5143501"/>
          </a:xfrm>
          <a:prstGeom prst="rect">
            <a:avLst/>
          </a:prstGeom>
          <a:noFill/>
          <a:ln>
            <a:noFill/>
          </a:ln>
        </p:spPr>
      </p:pic>
      <p:sp>
        <p:nvSpPr>
          <p:cNvPr id="58" name="Google Shape;58;p8"/>
          <p:cNvSpPr/>
          <p:nvPr/>
        </p:nvSpPr>
        <p:spPr>
          <a:xfrm>
            <a:off x="283525" y="275775"/>
            <a:ext cx="8587800" cy="457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59" name="Google Shape;59;p8"/>
          <p:cNvSpPr/>
          <p:nvPr/>
        </p:nvSpPr>
        <p:spPr>
          <a:xfrm rot="10800000" flipH="1">
            <a:off x="8575400" y="3277025"/>
            <a:ext cx="1324500" cy="1324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60" name="Google Shape;6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1" name="Google Shape;61;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4" name="Google Shape;64;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 name="Google Shape;65;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27275" y="-12400"/>
            <a:ext cx="9204900" cy="5188200"/>
          </a:xfrm>
          <a:prstGeom prst="rect">
            <a:avLst/>
          </a:prstGeom>
          <a:noFill/>
          <a:ln>
            <a:noFill/>
          </a:ln>
        </p:spPr>
      </p:sp>
      <p:sp>
        <p:nvSpPr>
          <p:cNvPr id="68" name="Google Shape;68;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2500"/>
              <a:buNone/>
              <a:defRPr>
                <a:solidFill>
                  <a:schemeClr val="lt1"/>
                </a:solidFill>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69" name="Google Shape;69;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Bai Jamjuree"/>
              <a:buNone/>
              <a:defRPr sz="2500">
                <a:solidFill>
                  <a:schemeClr val="dk1"/>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Archivo"/>
                <a:ea typeface="Archivo"/>
                <a:cs typeface="Archivo"/>
                <a:sym typeface="Archivo"/>
              </a:defRPr>
            </a:lvl1pPr>
            <a:lvl2pPr lvl="1" algn="r">
              <a:buNone/>
              <a:defRPr sz="1300">
                <a:solidFill>
                  <a:schemeClr val="dk1"/>
                </a:solidFill>
                <a:latin typeface="Archivo"/>
                <a:ea typeface="Archivo"/>
                <a:cs typeface="Archivo"/>
                <a:sym typeface="Archivo"/>
              </a:defRPr>
            </a:lvl2pPr>
            <a:lvl3pPr lvl="2" algn="r">
              <a:buNone/>
              <a:defRPr sz="1300">
                <a:solidFill>
                  <a:schemeClr val="dk1"/>
                </a:solidFill>
                <a:latin typeface="Archivo"/>
                <a:ea typeface="Archivo"/>
                <a:cs typeface="Archivo"/>
                <a:sym typeface="Archivo"/>
              </a:defRPr>
            </a:lvl3pPr>
            <a:lvl4pPr lvl="3" algn="r">
              <a:buNone/>
              <a:defRPr sz="1300">
                <a:solidFill>
                  <a:schemeClr val="dk1"/>
                </a:solidFill>
                <a:latin typeface="Archivo"/>
                <a:ea typeface="Archivo"/>
                <a:cs typeface="Archivo"/>
                <a:sym typeface="Archivo"/>
              </a:defRPr>
            </a:lvl4pPr>
            <a:lvl5pPr lvl="4" algn="r">
              <a:buNone/>
              <a:defRPr sz="1300">
                <a:solidFill>
                  <a:schemeClr val="dk1"/>
                </a:solidFill>
                <a:latin typeface="Archivo"/>
                <a:ea typeface="Archivo"/>
                <a:cs typeface="Archivo"/>
                <a:sym typeface="Archivo"/>
              </a:defRPr>
            </a:lvl5pPr>
            <a:lvl6pPr lvl="5" algn="r">
              <a:buNone/>
              <a:defRPr sz="1300">
                <a:solidFill>
                  <a:schemeClr val="dk1"/>
                </a:solidFill>
                <a:latin typeface="Archivo"/>
                <a:ea typeface="Archivo"/>
                <a:cs typeface="Archivo"/>
                <a:sym typeface="Archivo"/>
              </a:defRPr>
            </a:lvl6pPr>
            <a:lvl7pPr lvl="6" algn="r">
              <a:buNone/>
              <a:defRPr sz="1300">
                <a:solidFill>
                  <a:schemeClr val="dk1"/>
                </a:solidFill>
                <a:latin typeface="Archivo"/>
                <a:ea typeface="Archivo"/>
                <a:cs typeface="Archivo"/>
                <a:sym typeface="Archivo"/>
              </a:defRPr>
            </a:lvl7pPr>
            <a:lvl8pPr lvl="7" algn="r">
              <a:buNone/>
              <a:defRPr sz="1300">
                <a:solidFill>
                  <a:schemeClr val="dk1"/>
                </a:solidFill>
                <a:latin typeface="Archivo"/>
                <a:ea typeface="Archivo"/>
                <a:cs typeface="Archivo"/>
                <a:sym typeface="Archivo"/>
              </a:defRPr>
            </a:lvl8pPr>
            <a:lvl9pPr lvl="8" algn="r">
              <a:buNone/>
              <a:defRPr sz="1300">
                <a:solidFill>
                  <a:schemeClr val="dk1"/>
                </a:solidFill>
                <a:latin typeface="Archivo"/>
                <a:ea typeface="Archivo"/>
                <a:cs typeface="Archivo"/>
                <a:sym typeface="Archiv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ctrTitle"/>
          </p:nvPr>
        </p:nvSpPr>
        <p:spPr>
          <a:xfrm>
            <a:off x="713225" y="1351250"/>
            <a:ext cx="4655700" cy="20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Yelp Dataset Rating Predictions Using LMs</a:t>
            </a:r>
            <a:endParaRPr/>
          </a:p>
        </p:txBody>
      </p:sp>
      <p:sp>
        <p:nvSpPr>
          <p:cNvPr id="134" name="Google Shape;134;p21"/>
          <p:cNvSpPr txBox="1">
            <a:spLocks noGrp="1"/>
          </p:cNvSpPr>
          <p:nvPr>
            <p:ph type="subTitle" idx="1"/>
          </p:nvPr>
        </p:nvSpPr>
        <p:spPr>
          <a:xfrm>
            <a:off x="713225" y="3486550"/>
            <a:ext cx="4404600" cy="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14: Huandong Chang, Lance Lu, Mingyuan Ma, Yiming Wang, Xinjie Yi</a:t>
            </a:r>
            <a:endParaRPr/>
          </a:p>
        </p:txBody>
      </p:sp>
      <p:cxnSp>
        <p:nvCxnSpPr>
          <p:cNvPr id="135" name="Google Shape;135;p21"/>
          <p:cNvCxnSpPr/>
          <p:nvPr/>
        </p:nvCxnSpPr>
        <p:spPr>
          <a:xfrm>
            <a:off x="632025" y="3447825"/>
            <a:ext cx="4634100" cy="0"/>
          </a:xfrm>
          <a:prstGeom prst="straightConnector1">
            <a:avLst/>
          </a:prstGeom>
          <a:noFill/>
          <a:ln w="9525" cap="flat" cmpd="sng">
            <a:solidFill>
              <a:schemeClr val="dk1"/>
            </a:solidFill>
            <a:prstDash val="solid"/>
            <a:round/>
            <a:headEnd type="none" w="med" len="med"/>
            <a:tailEnd type="none" w="med" len="med"/>
          </a:ln>
        </p:spPr>
      </p:cxnSp>
      <p:pic>
        <p:nvPicPr>
          <p:cNvPr id="136" name="Google Shape;136;p21"/>
          <p:cNvPicPr preferRelativeResize="0"/>
          <p:nvPr/>
        </p:nvPicPr>
        <p:blipFill rotWithShape="1">
          <a:blip r:embed="rId3">
            <a:alphaModFix/>
          </a:blip>
          <a:srcRect t="15794" b="15890"/>
          <a:stretch/>
        </p:blipFill>
        <p:spPr>
          <a:xfrm>
            <a:off x="5653725" y="1276075"/>
            <a:ext cx="2584800" cy="2648400"/>
          </a:xfrm>
          <a:prstGeom prst="ellipse">
            <a:avLst/>
          </a:prstGeom>
          <a:noFill/>
          <a:ln>
            <a:noFill/>
          </a:ln>
        </p:spPr>
      </p:pic>
      <p:sp>
        <p:nvSpPr>
          <p:cNvPr id="137" name="Google Shape;137;p21"/>
          <p:cNvSpPr/>
          <p:nvPr/>
        </p:nvSpPr>
        <p:spPr>
          <a:xfrm>
            <a:off x="6398775" y="2052925"/>
            <a:ext cx="1094700" cy="1094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38" name="Google Shape;138;p21"/>
          <p:cNvSpPr/>
          <p:nvPr/>
        </p:nvSpPr>
        <p:spPr>
          <a:xfrm>
            <a:off x="5398475" y="1052625"/>
            <a:ext cx="3095400" cy="3095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39" name="Google Shape;139;p21"/>
          <p:cNvSpPr/>
          <p:nvPr/>
        </p:nvSpPr>
        <p:spPr>
          <a:xfrm>
            <a:off x="6871925" y="979225"/>
            <a:ext cx="148500" cy="148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40" name="Google Shape;140;p21"/>
          <p:cNvSpPr/>
          <p:nvPr/>
        </p:nvSpPr>
        <p:spPr>
          <a:xfrm>
            <a:off x="6871925" y="4072825"/>
            <a:ext cx="148500" cy="148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41" name="Google Shape;141;p21"/>
          <p:cNvSpPr/>
          <p:nvPr/>
        </p:nvSpPr>
        <p:spPr>
          <a:xfrm rot="8100000">
            <a:off x="7965687" y="3619782"/>
            <a:ext cx="148492" cy="148492"/>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42" name="Google Shape;142;p21"/>
          <p:cNvSpPr/>
          <p:nvPr/>
        </p:nvSpPr>
        <p:spPr>
          <a:xfrm rot="8100000">
            <a:off x="5778181" y="1432276"/>
            <a:ext cx="148492" cy="148492"/>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43" name="Google Shape;143;p21"/>
          <p:cNvSpPr/>
          <p:nvPr/>
        </p:nvSpPr>
        <p:spPr>
          <a:xfrm rot="-8100000">
            <a:off x="5778181" y="3619782"/>
            <a:ext cx="148492" cy="148492"/>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44" name="Google Shape;144;p21"/>
          <p:cNvSpPr/>
          <p:nvPr/>
        </p:nvSpPr>
        <p:spPr>
          <a:xfrm rot="-8100000">
            <a:off x="7965687" y="1432276"/>
            <a:ext cx="148492" cy="148492"/>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145" name="Google Shape;14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chivo"/>
              <a:buChar char="●"/>
            </a:pPr>
            <a:r>
              <a:rPr lang="en" sz="2000">
                <a:latin typeface="Archivo"/>
                <a:ea typeface="Archivo"/>
                <a:cs typeface="Archivo"/>
                <a:sym typeface="Archivo"/>
              </a:rPr>
              <a:t>End-to-End finetune: finetune both Encoder and MLP (1-layer)</a:t>
            </a:r>
            <a:endParaRPr sz="2000">
              <a:latin typeface="Archivo"/>
              <a:ea typeface="Archivo"/>
              <a:cs typeface="Archivo"/>
              <a:sym typeface="Archivo"/>
            </a:endParaRPr>
          </a:p>
          <a:p>
            <a:pPr marL="0" lvl="0" indent="0" algn="ctr" rtl="0">
              <a:spcBef>
                <a:spcPts val="0"/>
              </a:spcBef>
              <a:spcAft>
                <a:spcPts val="0"/>
              </a:spcAft>
              <a:buNone/>
            </a:pPr>
            <a:endParaRPr/>
          </a:p>
        </p:txBody>
      </p:sp>
      <p:pic>
        <p:nvPicPr>
          <p:cNvPr id="215" name="Google Shape;215;p30"/>
          <p:cNvPicPr preferRelativeResize="0"/>
          <p:nvPr/>
        </p:nvPicPr>
        <p:blipFill>
          <a:blip r:embed="rId3">
            <a:alphaModFix/>
          </a:blip>
          <a:stretch>
            <a:fillRect/>
          </a:stretch>
        </p:blipFill>
        <p:spPr>
          <a:xfrm>
            <a:off x="720000" y="1669575"/>
            <a:ext cx="3522074" cy="1897925"/>
          </a:xfrm>
          <a:prstGeom prst="rect">
            <a:avLst/>
          </a:prstGeom>
          <a:noFill/>
          <a:ln>
            <a:noFill/>
          </a:ln>
        </p:spPr>
      </p:pic>
      <p:sp>
        <p:nvSpPr>
          <p:cNvPr id="216" name="Google Shape;216;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217" name="Google Shape;217;p30"/>
          <p:cNvPicPr preferRelativeResize="0"/>
          <p:nvPr/>
        </p:nvPicPr>
        <p:blipFill>
          <a:blip r:embed="rId4">
            <a:alphaModFix/>
          </a:blip>
          <a:stretch>
            <a:fillRect/>
          </a:stretch>
        </p:blipFill>
        <p:spPr>
          <a:xfrm>
            <a:off x="4795650" y="1191851"/>
            <a:ext cx="3628350" cy="28533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chivo"/>
              <a:buChar char="●"/>
            </a:pPr>
            <a:r>
              <a:rPr lang="en" sz="2000">
                <a:latin typeface="Archivo"/>
                <a:ea typeface="Archivo"/>
                <a:cs typeface="Archivo"/>
                <a:sym typeface="Archivo"/>
              </a:rPr>
              <a:t>End-to-End finetune: finetune both Encoder and MLP (3-layer)</a:t>
            </a:r>
            <a:endParaRPr sz="1200">
              <a:latin typeface="Archivo"/>
              <a:ea typeface="Archivo"/>
              <a:cs typeface="Archivo"/>
              <a:sym typeface="Archivo"/>
            </a:endParaRPr>
          </a:p>
          <a:p>
            <a:pPr marL="0" lvl="0" indent="0" algn="ctr" rtl="0">
              <a:spcBef>
                <a:spcPts val="0"/>
              </a:spcBef>
              <a:spcAft>
                <a:spcPts val="0"/>
              </a:spcAft>
              <a:buNone/>
            </a:pPr>
            <a:endParaRPr/>
          </a:p>
        </p:txBody>
      </p:sp>
      <p:sp>
        <p:nvSpPr>
          <p:cNvPr id="223" name="Google Shape;223;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224" name="Google Shape;224;p31"/>
          <p:cNvPicPr preferRelativeResize="0"/>
          <p:nvPr/>
        </p:nvPicPr>
        <p:blipFill>
          <a:blip r:embed="rId3">
            <a:alphaModFix/>
          </a:blip>
          <a:stretch>
            <a:fillRect/>
          </a:stretch>
        </p:blipFill>
        <p:spPr>
          <a:xfrm>
            <a:off x="4795650" y="1193550"/>
            <a:ext cx="3628350" cy="2908798"/>
          </a:xfrm>
          <a:prstGeom prst="rect">
            <a:avLst/>
          </a:prstGeom>
          <a:noFill/>
          <a:ln>
            <a:noFill/>
          </a:ln>
        </p:spPr>
      </p:pic>
      <p:pic>
        <p:nvPicPr>
          <p:cNvPr id="225" name="Google Shape;225;p31"/>
          <p:cNvPicPr preferRelativeResize="0"/>
          <p:nvPr/>
        </p:nvPicPr>
        <p:blipFill>
          <a:blip r:embed="rId4">
            <a:alphaModFix/>
          </a:blip>
          <a:stretch>
            <a:fillRect/>
          </a:stretch>
        </p:blipFill>
        <p:spPr>
          <a:xfrm>
            <a:off x="720000" y="1752288"/>
            <a:ext cx="3522074" cy="17913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Experiments Summary (BERTClassifer)</a:t>
            </a:r>
            <a:endParaRPr/>
          </a:p>
        </p:txBody>
      </p:sp>
      <p:graphicFrame>
        <p:nvGraphicFramePr>
          <p:cNvPr id="231" name="Google Shape;231;p32"/>
          <p:cNvGraphicFramePr/>
          <p:nvPr/>
        </p:nvGraphicFramePr>
        <p:xfrm>
          <a:off x="1065225" y="1637275"/>
          <a:ext cx="7013525" cy="2645095"/>
        </p:xfrm>
        <a:graphic>
          <a:graphicData uri="http://schemas.openxmlformats.org/drawingml/2006/table">
            <a:tbl>
              <a:tblPr>
                <a:noFill/>
                <a:tableStyleId>{A79784FD-B761-434F-8013-A977626BD0CA}</a:tableStyleId>
              </a:tblPr>
              <a:tblGrid>
                <a:gridCol w="2937050">
                  <a:extLst>
                    <a:ext uri="{9D8B030D-6E8A-4147-A177-3AD203B41FA5}">
                      <a16:colId xmlns:a16="http://schemas.microsoft.com/office/drawing/2014/main" val="20000"/>
                    </a:ext>
                  </a:extLst>
                </a:gridCol>
                <a:gridCol w="932000">
                  <a:extLst>
                    <a:ext uri="{9D8B030D-6E8A-4147-A177-3AD203B41FA5}">
                      <a16:colId xmlns:a16="http://schemas.microsoft.com/office/drawing/2014/main" val="20001"/>
                    </a:ext>
                  </a:extLst>
                </a:gridCol>
                <a:gridCol w="1284975">
                  <a:extLst>
                    <a:ext uri="{9D8B030D-6E8A-4147-A177-3AD203B41FA5}">
                      <a16:colId xmlns:a16="http://schemas.microsoft.com/office/drawing/2014/main" val="20002"/>
                    </a:ext>
                  </a:extLst>
                </a:gridCol>
                <a:gridCol w="1859500">
                  <a:extLst>
                    <a:ext uri="{9D8B030D-6E8A-4147-A177-3AD203B41FA5}">
                      <a16:colId xmlns:a16="http://schemas.microsoft.com/office/drawing/2014/main" val="20003"/>
                    </a:ext>
                  </a:extLst>
                </a:gridCol>
              </a:tblGrid>
              <a:tr h="603025">
                <a:tc>
                  <a:txBody>
                    <a:bodyPr/>
                    <a:lstStyle/>
                    <a:p>
                      <a:pPr marL="0" lvl="0" indent="0" algn="l" rtl="0">
                        <a:spcBef>
                          <a:spcPts val="0"/>
                        </a:spcBef>
                        <a:spcAft>
                          <a:spcPts val="0"/>
                        </a:spcAft>
                        <a:buNone/>
                      </a:pPr>
                      <a:r>
                        <a:rPr lang="en"/>
                        <a:t>Method</a:t>
                      </a:r>
                      <a:endParaRPr/>
                    </a:p>
                  </a:txBody>
                  <a:tcPr marL="91425" marR="91425" marT="91425" marB="91425">
                    <a:solidFill>
                      <a:srgbClr val="9FC5E8"/>
                    </a:solidFill>
                  </a:tcPr>
                </a:tc>
                <a:tc>
                  <a:txBody>
                    <a:bodyPr/>
                    <a:lstStyle/>
                    <a:p>
                      <a:pPr marL="0" lvl="0" indent="0" algn="l" rtl="0">
                        <a:spcBef>
                          <a:spcPts val="0"/>
                        </a:spcBef>
                        <a:spcAft>
                          <a:spcPts val="0"/>
                        </a:spcAft>
                        <a:buNone/>
                      </a:pPr>
                      <a:r>
                        <a:rPr lang="en"/>
                        <a:t>Accuracy</a:t>
                      </a:r>
                      <a:endParaRPr/>
                    </a:p>
                  </a:txBody>
                  <a:tcPr marL="91425" marR="91425" marT="91425" marB="91425">
                    <a:solidFill>
                      <a:srgbClr val="9FC5E8"/>
                    </a:solidFill>
                  </a:tcPr>
                </a:tc>
                <a:tc>
                  <a:txBody>
                    <a:bodyPr/>
                    <a:lstStyle/>
                    <a:p>
                      <a:pPr marL="0" lvl="0" indent="0" algn="l" rtl="0">
                        <a:spcBef>
                          <a:spcPts val="0"/>
                        </a:spcBef>
                        <a:spcAft>
                          <a:spcPts val="0"/>
                        </a:spcAft>
                        <a:buNone/>
                      </a:pPr>
                      <a:r>
                        <a:rPr lang="en"/>
                        <a:t>Optimizers</a:t>
                      </a:r>
                      <a:endParaRPr/>
                    </a:p>
                  </a:txBody>
                  <a:tcPr marL="91425" marR="91425" marT="91425" marB="91425">
                    <a:solidFill>
                      <a:srgbClr val="9FC5E8"/>
                    </a:solidFill>
                  </a:tcPr>
                </a:tc>
                <a:tc>
                  <a:txBody>
                    <a:bodyPr/>
                    <a:lstStyle/>
                    <a:p>
                      <a:pPr marL="0" lvl="0" indent="0" algn="l" rtl="0">
                        <a:spcBef>
                          <a:spcPts val="0"/>
                        </a:spcBef>
                        <a:spcAft>
                          <a:spcPts val="0"/>
                        </a:spcAft>
                        <a:buNone/>
                      </a:pPr>
                      <a:r>
                        <a:rPr lang="en"/>
                        <a:t>Learning Rates</a:t>
                      </a:r>
                      <a:endParaRPr/>
                    </a:p>
                  </a:txBody>
                  <a:tcPr marL="91425" marR="91425" marT="91425" marB="91425">
                    <a:solidFill>
                      <a:srgbClr val="9FC5E8"/>
                    </a:solidFill>
                  </a:tcPr>
                </a:tc>
                <a:extLst>
                  <a:ext uri="{0D108BD9-81ED-4DB2-BD59-A6C34878D82A}">
                    <a16:rowId xmlns:a16="http://schemas.microsoft.com/office/drawing/2014/main" val="10000"/>
                  </a:ext>
                </a:extLst>
              </a:tr>
              <a:tr h="607650">
                <a:tc>
                  <a:txBody>
                    <a:bodyPr/>
                    <a:lstStyle/>
                    <a:p>
                      <a:pPr marL="0" lvl="0" indent="0" algn="l" rtl="0">
                        <a:spcBef>
                          <a:spcPts val="0"/>
                        </a:spcBef>
                        <a:spcAft>
                          <a:spcPts val="0"/>
                        </a:spcAft>
                        <a:buNone/>
                      </a:pPr>
                      <a:r>
                        <a:rPr lang="en"/>
                        <a:t>Freeze Encoder + finetune MLP (1-layer)</a:t>
                      </a:r>
                      <a:endParaRPr/>
                    </a:p>
                  </a:txBody>
                  <a:tcPr marL="91425" marR="91425" marT="91425" marB="91425"/>
                </a:tc>
                <a:tc>
                  <a:txBody>
                    <a:bodyPr/>
                    <a:lstStyle/>
                    <a:p>
                      <a:pPr marL="0" lvl="0" indent="0" algn="l" rtl="0">
                        <a:spcBef>
                          <a:spcPts val="0"/>
                        </a:spcBef>
                        <a:spcAft>
                          <a:spcPts val="0"/>
                        </a:spcAft>
                        <a:buNone/>
                      </a:pPr>
                      <a:r>
                        <a:rPr lang="en"/>
                        <a:t>0.59</a:t>
                      </a:r>
                      <a:endParaRPr/>
                    </a:p>
                  </a:txBody>
                  <a:tcPr marL="91425" marR="91425" marT="91425" marB="91425"/>
                </a:tc>
                <a:tc>
                  <a:txBody>
                    <a:bodyPr/>
                    <a:lstStyle/>
                    <a:p>
                      <a:pPr marL="0" lvl="0" indent="0" algn="l" rtl="0">
                        <a:spcBef>
                          <a:spcPts val="0"/>
                        </a:spcBef>
                        <a:spcAft>
                          <a:spcPts val="0"/>
                        </a:spcAft>
                        <a:buNone/>
                      </a:pPr>
                      <a:r>
                        <a:rPr lang="en"/>
                        <a:t>Adam, SGD</a:t>
                      </a:r>
                      <a:endParaRPr/>
                    </a:p>
                  </a:txBody>
                  <a:tcPr marL="91425" marR="91425" marT="91425" marB="91425"/>
                </a:tc>
                <a:tc>
                  <a:txBody>
                    <a:bodyPr/>
                    <a:lstStyle/>
                    <a:p>
                      <a:pPr marL="0" lvl="0" indent="0" algn="l" rtl="0">
                        <a:spcBef>
                          <a:spcPts val="0"/>
                        </a:spcBef>
                        <a:spcAft>
                          <a:spcPts val="0"/>
                        </a:spcAft>
                        <a:buNone/>
                      </a:pPr>
                      <a:r>
                        <a:rPr lang="en"/>
                        <a:t>[1e-5, 5e-5, 1e-3]</a:t>
                      </a:r>
                      <a:endParaRPr/>
                    </a:p>
                  </a:txBody>
                  <a:tcPr marL="91425" marR="91425" marT="91425" marB="91425"/>
                </a:tc>
                <a:extLst>
                  <a:ext uri="{0D108BD9-81ED-4DB2-BD59-A6C34878D82A}">
                    <a16:rowId xmlns:a16="http://schemas.microsoft.com/office/drawing/2014/main" val="10001"/>
                  </a:ext>
                </a:extLst>
              </a:tr>
              <a:tr h="578550">
                <a:tc>
                  <a:txBody>
                    <a:bodyPr/>
                    <a:lstStyle/>
                    <a:p>
                      <a:pPr marL="0" lvl="0" indent="0" algn="l" rtl="0">
                        <a:spcBef>
                          <a:spcPts val="0"/>
                        </a:spcBef>
                        <a:spcAft>
                          <a:spcPts val="0"/>
                        </a:spcAft>
                        <a:buNone/>
                      </a:pPr>
                      <a:r>
                        <a:rPr lang="en"/>
                        <a:t>finetune Encoder + finetune MLP (1-layer)</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0.71</a:t>
                      </a:r>
                      <a:endParaRPr/>
                    </a:p>
                  </a:txBody>
                  <a:tcPr marL="91425" marR="91425" marT="91425" marB="91425"/>
                </a:tc>
                <a:tc>
                  <a:txBody>
                    <a:bodyPr/>
                    <a:lstStyle/>
                    <a:p>
                      <a:pPr marL="0" lvl="0" indent="0" algn="l" rtl="0">
                        <a:spcBef>
                          <a:spcPts val="0"/>
                        </a:spcBef>
                        <a:spcAft>
                          <a:spcPts val="0"/>
                        </a:spcAft>
                        <a:buNone/>
                      </a:pPr>
                      <a:r>
                        <a:rPr lang="en"/>
                        <a:t>Adam, SGD</a:t>
                      </a:r>
                      <a:endParaRPr/>
                    </a:p>
                  </a:txBody>
                  <a:tcPr marL="91425" marR="91425" marT="91425" marB="91425"/>
                </a:tc>
                <a:tc>
                  <a:txBody>
                    <a:bodyPr/>
                    <a:lstStyle/>
                    <a:p>
                      <a:pPr marL="0" lvl="0" indent="0" algn="l" rtl="0">
                        <a:spcBef>
                          <a:spcPts val="0"/>
                        </a:spcBef>
                        <a:spcAft>
                          <a:spcPts val="0"/>
                        </a:spcAft>
                        <a:buNone/>
                      </a:pPr>
                      <a:r>
                        <a:rPr lang="en"/>
                        <a:t>[1e-5, 5e-5, 1e-3]</a:t>
                      </a:r>
                      <a:endParaRPr/>
                    </a:p>
                  </a:txBody>
                  <a:tcPr marL="91425" marR="91425" marT="91425" marB="91425"/>
                </a:tc>
                <a:extLst>
                  <a:ext uri="{0D108BD9-81ED-4DB2-BD59-A6C34878D82A}">
                    <a16:rowId xmlns:a16="http://schemas.microsoft.com/office/drawing/2014/main" val="10002"/>
                  </a:ext>
                </a:extLst>
              </a:tr>
              <a:tr h="603025">
                <a:tc>
                  <a:txBody>
                    <a:bodyPr/>
                    <a:lstStyle/>
                    <a:p>
                      <a:pPr marL="0" lvl="0" indent="0" algn="l" rtl="0">
                        <a:spcBef>
                          <a:spcPts val="0"/>
                        </a:spcBef>
                        <a:spcAft>
                          <a:spcPts val="0"/>
                        </a:spcAft>
                        <a:buNone/>
                      </a:pPr>
                      <a:r>
                        <a:rPr lang="en"/>
                        <a:t>finetune Encoder + finetune MLP (3-layer)</a:t>
                      </a:r>
                      <a:endParaRPr/>
                    </a:p>
                  </a:txBody>
                  <a:tcPr marL="91425" marR="91425" marT="91425" marB="91425"/>
                </a:tc>
                <a:tc>
                  <a:txBody>
                    <a:bodyPr/>
                    <a:lstStyle/>
                    <a:p>
                      <a:pPr marL="0" lvl="0" indent="0" algn="l" rtl="0">
                        <a:spcBef>
                          <a:spcPts val="0"/>
                        </a:spcBef>
                        <a:spcAft>
                          <a:spcPts val="0"/>
                        </a:spcAft>
                        <a:buNone/>
                      </a:pPr>
                      <a:r>
                        <a:rPr lang="en"/>
                        <a:t>0.73</a:t>
                      </a:r>
                      <a:endParaRPr/>
                    </a:p>
                  </a:txBody>
                  <a:tcPr marL="91425" marR="91425" marT="91425" marB="91425"/>
                </a:tc>
                <a:tc>
                  <a:txBody>
                    <a:bodyPr/>
                    <a:lstStyle/>
                    <a:p>
                      <a:pPr marL="0" lvl="0" indent="0" algn="l" rtl="0">
                        <a:spcBef>
                          <a:spcPts val="0"/>
                        </a:spcBef>
                        <a:spcAft>
                          <a:spcPts val="0"/>
                        </a:spcAft>
                        <a:buNone/>
                      </a:pPr>
                      <a:r>
                        <a:rPr lang="en"/>
                        <a:t>Adam, SGD</a:t>
                      </a:r>
                      <a:endParaRPr/>
                    </a:p>
                  </a:txBody>
                  <a:tcPr marL="91425" marR="91425" marT="91425" marB="91425"/>
                </a:tc>
                <a:tc>
                  <a:txBody>
                    <a:bodyPr/>
                    <a:lstStyle/>
                    <a:p>
                      <a:pPr marL="0" lvl="0" indent="0" algn="l" rtl="0">
                        <a:spcBef>
                          <a:spcPts val="0"/>
                        </a:spcBef>
                        <a:spcAft>
                          <a:spcPts val="0"/>
                        </a:spcAft>
                        <a:buNone/>
                      </a:pPr>
                      <a:r>
                        <a:rPr lang="en"/>
                        <a:t>[1e-5, 5e-5, 1e-3]</a:t>
                      </a:r>
                      <a:endParaRPr/>
                    </a:p>
                  </a:txBody>
                  <a:tcPr marL="91425" marR="91425" marT="91425" marB="91425"/>
                </a:tc>
                <a:extLst>
                  <a:ext uri="{0D108BD9-81ED-4DB2-BD59-A6C34878D82A}">
                    <a16:rowId xmlns:a16="http://schemas.microsoft.com/office/drawing/2014/main" val="10003"/>
                  </a:ext>
                </a:extLst>
              </a:tr>
            </a:tbl>
          </a:graphicData>
        </a:graphic>
      </p:graphicFrame>
      <p:sp>
        <p:nvSpPr>
          <p:cNvPr id="232" name="Google Shape;232;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LLM Training &amp; Inference Summary</a:t>
            </a:r>
            <a:endParaRPr/>
          </a:p>
        </p:txBody>
      </p:sp>
      <p:sp>
        <p:nvSpPr>
          <p:cNvPr id="238" name="Google Shape;238;p33"/>
          <p:cNvSpPr txBox="1"/>
          <p:nvPr/>
        </p:nvSpPr>
        <p:spPr>
          <a:xfrm>
            <a:off x="720000" y="1112200"/>
            <a:ext cx="8001300" cy="3491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Archivo"/>
              <a:buChar char="●"/>
            </a:pPr>
            <a:r>
              <a:rPr lang="en" sz="1600">
                <a:solidFill>
                  <a:schemeClr val="dk1"/>
                </a:solidFill>
                <a:latin typeface="Archivo"/>
                <a:ea typeface="Archivo"/>
                <a:cs typeface="Archivo"/>
                <a:sym typeface="Archivo"/>
              </a:rPr>
              <a:t>Two pre-trained LLM models (without finetune) and One finetuned LLM mode</a:t>
            </a:r>
            <a:endParaRPr sz="1600">
              <a:solidFill>
                <a:schemeClr val="dk1"/>
              </a:solidFill>
              <a:latin typeface="Archivo"/>
              <a:ea typeface="Archivo"/>
              <a:cs typeface="Archivo"/>
              <a:sym typeface="Archivo"/>
            </a:endParaRPr>
          </a:p>
          <a:p>
            <a:pPr marL="914400" lvl="1" indent="-317500" algn="l" rtl="0">
              <a:lnSpc>
                <a:spcPct val="115000"/>
              </a:lnSpc>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GPT-2 Medium (355M parameters)</a:t>
            </a:r>
            <a:endParaRPr>
              <a:solidFill>
                <a:schemeClr val="dk1"/>
              </a:solidFill>
              <a:latin typeface="Archivo"/>
              <a:ea typeface="Archivo"/>
              <a:cs typeface="Archivo"/>
              <a:sym typeface="Archivo"/>
            </a:endParaRPr>
          </a:p>
          <a:p>
            <a:pPr marL="914400" lvl="1" indent="-317500" algn="l" rtl="0">
              <a:lnSpc>
                <a:spcPct val="115000"/>
              </a:lnSpc>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GPT-2 Medium Finetuned</a:t>
            </a:r>
            <a:endParaRPr>
              <a:solidFill>
                <a:schemeClr val="dk1"/>
              </a:solidFill>
              <a:latin typeface="Archivo"/>
              <a:ea typeface="Archivo"/>
              <a:cs typeface="Archivo"/>
              <a:sym typeface="Archivo"/>
            </a:endParaRPr>
          </a:p>
          <a:p>
            <a:pPr marL="914400" lvl="1" indent="-317500" algn="l" rtl="0">
              <a:lnSpc>
                <a:spcPct val="115000"/>
              </a:lnSpc>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Gemma-2b-instruct (Obvious, 2b parameters)</a:t>
            </a:r>
            <a:endParaRPr>
              <a:solidFill>
                <a:schemeClr val="dk1"/>
              </a:solidFill>
              <a:latin typeface="Archivo"/>
              <a:ea typeface="Archivo"/>
              <a:cs typeface="Archivo"/>
              <a:sym typeface="Archivo"/>
            </a:endParaRPr>
          </a:p>
          <a:p>
            <a:pPr marL="457200" lvl="0" indent="-317500" algn="l" rtl="0">
              <a:lnSpc>
                <a:spcPct val="115000"/>
              </a:lnSpc>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GPT-2 Medium Finetune</a:t>
            </a:r>
            <a:endParaRPr>
              <a:solidFill>
                <a:schemeClr val="dk1"/>
              </a:solidFill>
              <a:latin typeface="Archivo"/>
              <a:ea typeface="Archivo"/>
              <a:cs typeface="Archivo"/>
              <a:sym typeface="Archivo"/>
            </a:endParaRPr>
          </a:p>
          <a:p>
            <a:pPr marL="914400" lvl="1" indent="-317500" algn="l" rtl="0">
              <a:lnSpc>
                <a:spcPct val="115000"/>
              </a:lnSpc>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No CoT</a:t>
            </a:r>
            <a:endParaRPr>
              <a:solidFill>
                <a:schemeClr val="dk1"/>
              </a:solidFill>
              <a:latin typeface="Archivo"/>
              <a:ea typeface="Archivo"/>
              <a:cs typeface="Archivo"/>
              <a:sym typeface="Archivo"/>
            </a:endParaRPr>
          </a:p>
          <a:p>
            <a:pPr marL="914400" lvl="1" indent="-317500" algn="l" rtl="0">
              <a:lnSpc>
                <a:spcPct val="115000"/>
              </a:lnSpc>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200K Pieces of Review Data</a:t>
            </a:r>
            <a:endParaRPr>
              <a:solidFill>
                <a:schemeClr val="dk1"/>
              </a:solidFill>
              <a:latin typeface="Archivo"/>
              <a:ea typeface="Archivo"/>
              <a:cs typeface="Archivo"/>
              <a:sym typeface="Archivo"/>
            </a:endParaRPr>
          </a:p>
          <a:p>
            <a:pPr marL="914400" lvl="1" indent="-317500" algn="l" rtl="0">
              <a:lnSpc>
                <a:spcPct val="115000"/>
              </a:lnSpc>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Epoch=3</a:t>
            </a:r>
            <a:endParaRPr>
              <a:solidFill>
                <a:schemeClr val="dk1"/>
              </a:solidFill>
              <a:latin typeface="Archivo"/>
              <a:ea typeface="Archivo"/>
              <a:cs typeface="Archivo"/>
              <a:sym typeface="Archivo"/>
            </a:endParaRPr>
          </a:p>
          <a:p>
            <a:pPr marL="914400" lvl="1" indent="-317500" algn="l" rtl="0">
              <a:lnSpc>
                <a:spcPct val="115000"/>
              </a:lnSpc>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Lora rank=32</a:t>
            </a:r>
            <a:endParaRPr>
              <a:solidFill>
                <a:schemeClr val="dk1"/>
              </a:solidFill>
              <a:latin typeface="Archivo"/>
              <a:ea typeface="Archivo"/>
              <a:cs typeface="Archivo"/>
              <a:sym typeface="Archivo"/>
            </a:endParaRPr>
          </a:p>
          <a:p>
            <a:pPr marL="457200" lvl="0" indent="-317500" algn="l" rtl="0">
              <a:lnSpc>
                <a:spcPct val="115000"/>
              </a:lnSpc>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Inference is always few-shot Chain-of-Thought (CoT)</a:t>
            </a:r>
            <a:endParaRPr>
              <a:solidFill>
                <a:schemeClr val="dk1"/>
              </a:solidFill>
              <a:latin typeface="Archivo"/>
              <a:ea typeface="Archivo"/>
              <a:cs typeface="Archivo"/>
              <a:sym typeface="Archivo"/>
            </a:endParaRPr>
          </a:p>
          <a:p>
            <a:pPr marL="457200" lvl="0" indent="-317500" algn="l" rtl="0">
              <a:lnSpc>
                <a:spcPct val="115000"/>
              </a:lnSpc>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Server: Nvidia 3090</a:t>
            </a:r>
            <a:endParaRPr>
              <a:solidFill>
                <a:schemeClr val="dk1"/>
              </a:solidFill>
              <a:latin typeface="Archivo"/>
              <a:ea typeface="Archivo"/>
              <a:cs typeface="Archivo"/>
              <a:sym typeface="Archivo"/>
            </a:endParaRPr>
          </a:p>
          <a:p>
            <a:pPr marL="0" lvl="0" indent="0" algn="l" rtl="0">
              <a:lnSpc>
                <a:spcPct val="115000"/>
              </a:lnSpc>
              <a:spcBef>
                <a:spcPts val="1000"/>
              </a:spcBef>
              <a:spcAft>
                <a:spcPts val="0"/>
              </a:spcAft>
              <a:buNone/>
            </a:pPr>
            <a:endParaRPr>
              <a:solidFill>
                <a:schemeClr val="dk1"/>
              </a:solidFill>
              <a:latin typeface="Archivo"/>
              <a:ea typeface="Archivo"/>
              <a:cs typeface="Archivo"/>
              <a:sym typeface="Archivo"/>
            </a:endParaRPr>
          </a:p>
          <a:p>
            <a:pPr marL="0" lvl="0" indent="0" algn="l" rtl="0">
              <a:lnSpc>
                <a:spcPct val="115000"/>
              </a:lnSpc>
              <a:spcBef>
                <a:spcPts val="1000"/>
              </a:spcBef>
              <a:spcAft>
                <a:spcPts val="1000"/>
              </a:spcAft>
              <a:buNone/>
            </a:pPr>
            <a:endParaRPr sz="1200">
              <a:solidFill>
                <a:schemeClr val="dk1"/>
              </a:solidFill>
              <a:latin typeface="Archivo"/>
              <a:ea typeface="Archivo"/>
              <a:cs typeface="Archivo"/>
              <a:sym typeface="Archivo"/>
            </a:endParaRPr>
          </a:p>
        </p:txBody>
      </p:sp>
      <p:sp>
        <p:nvSpPr>
          <p:cNvPr id="239" name="Google Shape;239;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Finetune Dataset Sample</a:t>
            </a:r>
            <a:endParaRPr/>
          </a:p>
        </p:txBody>
      </p:sp>
      <p:sp>
        <p:nvSpPr>
          <p:cNvPr id="245" name="Google Shape;245;p34"/>
          <p:cNvSpPr txBox="1"/>
          <p:nvPr/>
        </p:nvSpPr>
        <p:spPr>
          <a:xfrm>
            <a:off x="786675" y="1214575"/>
            <a:ext cx="7768500" cy="3694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b="1">
                <a:solidFill>
                  <a:schemeClr val="dk1"/>
                </a:solidFill>
                <a:latin typeface="Archivo"/>
                <a:ea typeface="Archivo"/>
                <a:cs typeface="Archivo"/>
                <a:sym typeface="Archivo"/>
              </a:rPr>
              <a:t>Review:</a:t>
            </a:r>
            <a:r>
              <a:rPr lang="en">
                <a:solidFill>
                  <a:schemeClr val="dk1"/>
                </a:solidFill>
                <a:latin typeface="Archivo"/>
                <a:ea typeface="Archivo"/>
                <a:cs typeface="Archivo"/>
                <a:sym typeface="Archivo"/>
              </a:rPr>
              <a:t> If you decide to eat here, just be aware it is going to take about 2 hours from beginning to end. We have tried it multiple times, because I want to like it! I have been to it's other locations in NJ and never had a bad experience.</a:t>
            </a:r>
            <a:endParaRPr>
              <a:solidFill>
                <a:schemeClr val="dk1"/>
              </a:solidFill>
              <a:latin typeface="Archivo"/>
              <a:ea typeface="Archivo"/>
              <a:cs typeface="Archivo"/>
              <a:sym typeface="Archivo"/>
            </a:endParaRPr>
          </a:p>
          <a:p>
            <a:pPr marL="0" lvl="0" indent="0" algn="l" rtl="0">
              <a:lnSpc>
                <a:spcPct val="150000"/>
              </a:lnSpc>
              <a:spcBef>
                <a:spcPts val="0"/>
              </a:spcBef>
              <a:spcAft>
                <a:spcPts val="0"/>
              </a:spcAft>
              <a:buNone/>
            </a:pPr>
            <a:endParaRPr>
              <a:solidFill>
                <a:schemeClr val="dk1"/>
              </a:solidFill>
              <a:latin typeface="Archivo"/>
              <a:ea typeface="Archivo"/>
              <a:cs typeface="Archivo"/>
              <a:sym typeface="Archivo"/>
            </a:endParaRPr>
          </a:p>
          <a:p>
            <a:pPr marL="0" lvl="0" indent="0" algn="l" rtl="0">
              <a:lnSpc>
                <a:spcPct val="150000"/>
              </a:lnSpc>
              <a:spcBef>
                <a:spcPts val="0"/>
              </a:spcBef>
              <a:spcAft>
                <a:spcPts val="0"/>
              </a:spcAft>
              <a:buNone/>
            </a:pPr>
            <a:r>
              <a:rPr lang="en">
                <a:solidFill>
                  <a:schemeClr val="dk1"/>
                </a:solidFill>
                <a:latin typeface="Archivo"/>
                <a:ea typeface="Archivo"/>
                <a:cs typeface="Archivo"/>
                <a:sym typeface="Archivo"/>
              </a:rPr>
              <a:t>The food is good, but it takes a very long time to come out. The waitstaff is very young, but usually pleasant. We have just had too many experiences where we spent way too long waiting. We usually opt for another diner or restaurant on the weekends, in order to be done quicker.</a:t>
            </a:r>
            <a:endParaRPr>
              <a:solidFill>
                <a:schemeClr val="dk1"/>
              </a:solidFill>
              <a:latin typeface="Archivo"/>
              <a:ea typeface="Archivo"/>
              <a:cs typeface="Archivo"/>
              <a:sym typeface="Archivo"/>
            </a:endParaRPr>
          </a:p>
          <a:p>
            <a:pPr marL="0" lvl="0" indent="0" algn="l" rtl="0">
              <a:lnSpc>
                <a:spcPct val="150000"/>
              </a:lnSpc>
              <a:spcBef>
                <a:spcPts val="0"/>
              </a:spcBef>
              <a:spcAft>
                <a:spcPts val="0"/>
              </a:spcAft>
              <a:buNone/>
            </a:pPr>
            <a:endParaRPr>
              <a:solidFill>
                <a:schemeClr val="dk1"/>
              </a:solidFill>
              <a:latin typeface="Archivo"/>
              <a:ea typeface="Archivo"/>
              <a:cs typeface="Archivo"/>
              <a:sym typeface="Archivo"/>
            </a:endParaRPr>
          </a:p>
          <a:p>
            <a:pPr marL="0" lvl="0" indent="0" algn="l" rtl="0">
              <a:lnSpc>
                <a:spcPct val="150000"/>
              </a:lnSpc>
              <a:spcBef>
                <a:spcPts val="0"/>
              </a:spcBef>
              <a:spcAft>
                <a:spcPts val="0"/>
              </a:spcAft>
              <a:buNone/>
            </a:pPr>
            <a:r>
              <a:rPr lang="en" b="1">
                <a:solidFill>
                  <a:schemeClr val="dk1"/>
                </a:solidFill>
                <a:latin typeface="Archivo"/>
                <a:ea typeface="Archivo"/>
                <a:cs typeface="Archivo"/>
                <a:sym typeface="Archivo"/>
              </a:rPr>
              <a:t>Stars:</a:t>
            </a:r>
            <a:r>
              <a:rPr lang="en">
                <a:solidFill>
                  <a:schemeClr val="dk1"/>
                </a:solidFill>
                <a:latin typeface="Archivo"/>
                <a:ea typeface="Archivo"/>
                <a:cs typeface="Archivo"/>
                <a:sym typeface="Archivo"/>
              </a:rPr>
              <a:t> The stars of the comment is 3.0</a:t>
            </a:r>
            <a:endParaRPr>
              <a:solidFill>
                <a:schemeClr val="dk1"/>
              </a:solidFill>
              <a:latin typeface="Archivo"/>
              <a:ea typeface="Archivo"/>
              <a:cs typeface="Archivo"/>
              <a:sym typeface="Archivo"/>
            </a:endParaRPr>
          </a:p>
          <a:p>
            <a:pPr marL="0" lvl="0" indent="0" algn="l" rtl="0">
              <a:lnSpc>
                <a:spcPct val="150000"/>
              </a:lnSpc>
              <a:spcBef>
                <a:spcPts val="0"/>
              </a:spcBef>
              <a:spcAft>
                <a:spcPts val="0"/>
              </a:spcAft>
              <a:buNone/>
            </a:pPr>
            <a:endParaRPr sz="900">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900">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Archivo"/>
              <a:ea typeface="Archivo"/>
              <a:cs typeface="Archivo"/>
              <a:sym typeface="Archivo"/>
            </a:endParaRPr>
          </a:p>
        </p:txBody>
      </p:sp>
      <p:sp>
        <p:nvSpPr>
          <p:cNvPr id="246" name="Google Shape;246;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1"/>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Few-Shot CoT Inference </a:t>
            </a:r>
            <a:endParaRPr/>
          </a:p>
        </p:txBody>
      </p:sp>
      <p:sp>
        <p:nvSpPr>
          <p:cNvPr id="593" name="Google Shape;593;p41"/>
          <p:cNvSpPr txBox="1"/>
          <p:nvPr/>
        </p:nvSpPr>
        <p:spPr>
          <a:xfrm>
            <a:off x="600600" y="959825"/>
            <a:ext cx="77040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Archivo"/>
                <a:ea typeface="Archivo"/>
                <a:cs typeface="Archivo"/>
                <a:sym typeface="Archivo"/>
              </a:rPr>
              <a:t>Given a review, please analyze the review from customer step by step and then decide the star the customer would provide. You should end your response with "Therefore, the stars of the comment is". </a:t>
            </a:r>
            <a:endParaRPr sz="1200" b="1">
              <a:solidFill>
                <a:schemeClr val="dk1"/>
              </a:solidFill>
              <a:latin typeface="Archivo"/>
              <a:ea typeface="Archivo"/>
              <a:cs typeface="Archivo"/>
              <a:sym typeface="Archivo"/>
            </a:endParaRPr>
          </a:p>
          <a:p>
            <a:pPr marL="0" lvl="0" indent="0" algn="l" rtl="0">
              <a:spcBef>
                <a:spcPts val="0"/>
              </a:spcBef>
              <a:spcAft>
                <a:spcPts val="0"/>
              </a:spcAft>
              <a:buNone/>
            </a:pPr>
            <a:endParaRPr sz="1200">
              <a:solidFill>
                <a:schemeClr val="dk1"/>
              </a:solidFill>
              <a:latin typeface="Archivo"/>
              <a:ea typeface="Archivo"/>
              <a:cs typeface="Archivo"/>
              <a:sym typeface="Archivo"/>
            </a:endParaRPr>
          </a:p>
          <a:p>
            <a:pPr marL="0" lvl="0" indent="0" algn="l" rtl="0">
              <a:spcBef>
                <a:spcPts val="0"/>
              </a:spcBef>
              <a:spcAft>
                <a:spcPts val="0"/>
              </a:spcAft>
              <a:buNone/>
            </a:pPr>
            <a:r>
              <a:rPr lang="en" sz="1200" b="1">
                <a:solidFill>
                  <a:schemeClr val="dk1"/>
                </a:solidFill>
                <a:latin typeface="Archivo"/>
                <a:ea typeface="Archivo"/>
                <a:cs typeface="Archivo"/>
                <a:sym typeface="Archivo"/>
              </a:rPr>
              <a:t>Review: </a:t>
            </a:r>
            <a:r>
              <a:rPr lang="en" sz="1200">
                <a:solidFill>
                  <a:schemeClr val="dk1"/>
                </a:solidFill>
                <a:latin typeface="Archivo"/>
                <a:ea typeface="Archivo"/>
                <a:cs typeface="Archivo"/>
                <a:sym typeface="Archivo"/>
              </a:rPr>
              <a:t>Family diner. Had the buffet. Eclectic assortment: a large chicken leg, fried jalapeño, tamale, two rolled grape leaves, fresh melon. All good. Lots of Mexican choices there. Also has a menu with breakfast served all day long. Friendly, attentive staff. Good place for a casual relaxed meal with no expectations. Next to the Clarion Hotel.</a:t>
            </a:r>
            <a:endParaRPr sz="1200">
              <a:solidFill>
                <a:schemeClr val="dk1"/>
              </a:solidFill>
              <a:latin typeface="Archivo"/>
              <a:ea typeface="Archivo"/>
              <a:cs typeface="Archivo"/>
              <a:sym typeface="Archivo"/>
            </a:endParaRPr>
          </a:p>
          <a:p>
            <a:pPr marL="0" lvl="0" indent="0" algn="l" rtl="0">
              <a:spcBef>
                <a:spcPts val="0"/>
              </a:spcBef>
              <a:spcAft>
                <a:spcPts val="0"/>
              </a:spcAft>
              <a:buNone/>
            </a:pPr>
            <a:r>
              <a:rPr lang="en" sz="1200" b="1">
                <a:solidFill>
                  <a:schemeClr val="dk1"/>
                </a:solidFill>
                <a:latin typeface="Archivo"/>
                <a:ea typeface="Archivo"/>
                <a:cs typeface="Archivo"/>
                <a:sym typeface="Archivo"/>
              </a:rPr>
              <a:t>Stars:</a:t>
            </a:r>
            <a:r>
              <a:rPr lang="en" sz="1200">
                <a:solidFill>
                  <a:schemeClr val="dk1"/>
                </a:solidFill>
                <a:latin typeface="Archivo"/>
                <a:ea typeface="Archivo"/>
                <a:cs typeface="Archivo"/>
                <a:sym typeface="Archivo"/>
              </a:rPr>
              <a:t> Let's think step by step. The review presents a generally positive view of a family diner, noting the good quality of an eclectic buffet, the variety of Mexican options, and friendly staff. However, the phrase "with no expectations" suggests a satisfaction with mediocrity rather than excellence. This implies a moderate satisfaction level. The stars of the comment is 3.0.</a:t>
            </a:r>
            <a:endParaRPr sz="1200">
              <a:solidFill>
                <a:schemeClr val="dk1"/>
              </a:solidFill>
              <a:latin typeface="Archivo"/>
              <a:ea typeface="Archivo"/>
              <a:cs typeface="Archivo"/>
              <a:sym typeface="Archivo"/>
            </a:endParaRPr>
          </a:p>
          <a:p>
            <a:pPr marL="0" lvl="0" indent="0" algn="l" rtl="0">
              <a:spcBef>
                <a:spcPts val="0"/>
              </a:spcBef>
              <a:spcAft>
                <a:spcPts val="0"/>
              </a:spcAft>
              <a:buNone/>
            </a:pPr>
            <a:endParaRPr sz="1200">
              <a:solidFill>
                <a:schemeClr val="dk1"/>
              </a:solidFill>
              <a:latin typeface="Archivo"/>
              <a:ea typeface="Archivo"/>
              <a:cs typeface="Archivo"/>
              <a:sym typeface="Archivo"/>
            </a:endParaRPr>
          </a:p>
          <a:p>
            <a:pPr marL="0" lvl="0" indent="0" algn="l" rtl="0">
              <a:spcBef>
                <a:spcPts val="0"/>
              </a:spcBef>
              <a:spcAft>
                <a:spcPts val="0"/>
              </a:spcAft>
              <a:buNone/>
            </a:pPr>
            <a:r>
              <a:rPr lang="en" sz="1200" b="1">
                <a:solidFill>
                  <a:schemeClr val="dk1"/>
                </a:solidFill>
                <a:latin typeface="Archivo"/>
                <a:ea typeface="Archivo"/>
                <a:cs typeface="Archivo"/>
                <a:sym typeface="Archivo"/>
              </a:rPr>
              <a:t>Review:</a:t>
            </a:r>
            <a:r>
              <a:rPr lang="en" sz="1200">
                <a:solidFill>
                  <a:schemeClr val="dk1"/>
                </a:solidFill>
                <a:latin typeface="Archivo"/>
                <a:ea typeface="Archivo"/>
                <a:cs typeface="Archivo"/>
                <a:sym typeface="Archivo"/>
              </a:rPr>
              <a:t> Example Review 2</a:t>
            </a:r>
            <a:endParaRPr sz="1200">
              <a:solidFill>
                <a:schemeClr val="dk1"/>
              </a:solidFill>
              <a:latin typeface="Archivo"/>
              <a:ea typeface="Archivo"/>
              <a:cs typeface="Archivo"/>
              <a:sym typeface="Archivo"/>
            </a:endParaRPr>
          </a:p>
          <a:p>
            <a:pPr marL="0" lvl="0" indent="0" algn="l" rtl="0">
              <a:spcBef>
                <a:spcPts val="0"/>
              </a:spcBef>
              <a:spcAft>
                <a:spcPts val="0"/>
              </a:spcAft>
              <a:buNone/>
            </a:pPr>
            <a:r>
              <a:rPr lang="en" sz="1200" b="1">
                <a:solidFill>
                  <a:schemeClr val="dk1"/>
                </a:solidFill>
                <a:latin typeface="Archivo"/>
                <a:ea typeface="Archivo"/>
                <a:cs typeface="Archivo"/>
                <a:sym typeface="Archivo"/>
              </a:rPr>
              <a:t>Stars:</a:t>
            </a:r>
            <a:r>
              <a:rPr lang="en" sz="1200">
                <a:solidFill>
                  <a:schemeClr val="dk1"/>
                </a:solidFill>
                <a:latin typeface="Archivo"/>
                <a:ea typeface="Archivo"/>
                <a:cs typeface="Archivo"/>
                <a:sym typeface="Archivo"/>
              </a:rPr>
              <a:t> Example Star 2</a:t>
            </a:r>
            <a:endParaRPr sz="1200">
              <a:solidFill>
                <a:schemeClr val="dk1"/>
              </a:solidFill>
              <a:latin typeface="Archivo"/>
              <a:ea typeface="Archivo"/>
              <a:cs typeface="Archivo"/>
              <a:sym typeface="Archivo"/>
            </a:endParaRPr>
          </a:p>
          <a:p>
            <a:pPr marL="0" lvl="0" indent="0" algn="l" rtl="0">
              <a:spcBef>
                <a:spcPts val="0"/>
              </a:spcBef>
              <a:spcAft>
                <a:spcPts val="0"/>
              </a:spcAft>
              <a:buNone/>
            </a:pPr>
            <a:endParaRPr sz="1200">
              <a:solidFill>
                <a:schemeClr val="dk1"/>
              </a:solidFill>
              <a:latin typeface="Archivo"/>
              <a:ea typeface="Archivo"/>
              <a:cs typeface="Archivo"/>
              <a:sym typeface="Archivo"/>
            </a:endParaRPr>
          </a:p>
          <a:p>
            <a:pPr marL="0" lvl="0" indent="0" algn="l" rtl="0">
              <a:spcBef>
                <a:spcPts val="0"/>
              </a:spcBef>
              <a:spcAft>
                <a:spcPts val="0"/>
              </a:spcAft>
              <a:buNone/>
            </a:pPr>
            <a:r>
              <a:rPr lang="en" sz="1200" b="1">
                <a:solidFill>
                  <a:schemeClr val="dk1"/>
                </a:solidFill>
                <a:latin typeface="Archivo"/>
                <a:ea typeface="Archivo"/>
                <a:cs typeface="Archivo"/>
                <a:sym typeface="Archivo"/>
              </a:rPr>
              <a:t>Review:</a:t>
            </a:r>
            <a:r>
              <a:rPr lang="en" sz="1200">
                <a:solidFill>
                  <a:schemeClr val="dk1"/>
                </a:solidFill>
                <a:latin typeface="Archivo"/>
                <a:ea typeface="Archivo"/>
                <a:cs typeface="Archivo"/>
                <a:sym typeface="Archivo"/>
              </a:rPr>
              <a:t>  Went on a Saturday night and they were out of noodles! Was really looking to trying their Pho but it would have taken at least 30 minutes for them to cook more noodles. They seemed relatively unconcerned that we left. If I owned the place, I would say \"please have a drink on the house and wait for the Pho- I promise it will be worth it!\" We went to Steam Boys instead and now have a new favorite!</a:t>
            </a:r>
            <a:endParaRPr sz="1200">
              <a:solidFill>
                <a:schemeClr val="dk1"/>
              </a:solidFill>
              <a:latin typeface="Archivo"/>
              <a:ea typeface="Archivo"/>
              <a:cs typeface="Archivo"/>
              <a:sym typeface="Archivo"/>
            </a:endParaRPr>
          </a:p>
          <a:p>
            <a:pPr marL="0" lvl="0" indent="0" algn="l" rtl="0">
              <a:spcBef>
                <a:spcPts val="0"/>
              </a:spcBef>
              <a:spcAft>
                <a:spcPts val="0"/>
              </a:spcAft>
              <a:buNone/>
            </a:pPr>
            <a:r>
              <a:rPr lang="en" sz="1200" b="1">
                <a:solidFill>
                  <a:schemeClr val="dk1"/>
                </a:solidFill>
                <a:latin typeface="Archivo"/>
                <a:ea typeface="Archivo"/>
                <a:cs typeface="Archivo"/>
                <a:sym typeface="Archivo"/>
              </a:rPr>
              <a:t>Stars: </a:t>
            </a:r>
            <a:endParaRPr sz="1200" b="1">
              <a:solidFill>
                <a:schemeClr val="dk1"/>
              </a:solidFill>
              <a:latin typeface="Archivo"/>
              <a:ea typeface="Archivo"/>
              <a:cs typeface="Archivo"/>
              <a:sym typeface="Archiv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LLM Sample Output</a:t>
            </a:r>
            <a:endParaRPr/>
          </a:p>
        </p:txBody>
      </p:sp>
      <p:sp>
        <p:nvSpPr>
          <p:cNvPr id="599" name="Google Shape;599;p42"/>
          <p:cNvSpPr txBox="1"/>
          <p:nvPr/>
        </p:nvSpPr>
        <p:spPr>
          <a:xfrm>
            <a:off x="500950" y="959825"/>
            <a:ext cx="7980900" cy="4217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000" b="1">
                <a:solidFill>
                  <a:schemeClr val="dk1"/>
                </a:solidFill>
                <a:latin typeface="Archivo"/>
                <a:ea typeface="Archivo"/>
                <a:cs typeface="Archivo"/>
                <a:sym typeface="Archivo"/>
              </a:rPr>
              <a:t>Review:</a:t>
            </a:r>
            <a:r>
              <a:rPr lang="en" sz="1000">
                <a:solidFill>
                  <a:schemeClr val="dk1"/>
                </a:solidFill>
                <a:latin typeface="Archivo"/>
                <a:ea typeface="Archivo"/>
                <a:cs typeface="Archivo"/>
                <a:sym typeface="Archivo"/>
              </a:rPr>
              <a:t> How can I NOT be a fan of the Post Office in my neighborhood? Like I have a choice? Luckily, this is a great post office.  It's conveniently located on Bayou St. John just off Orleans Ave. The line usually moves pretty swiftly.  The counter folks are pretty nice. I normally go on Wednesdays and everything moves along smoothly. </a:t>
            </a:r>
            <a:endParaRPr sz="1000">
              <a:solidFill>
                <a:schemeClr val="dk1"/>
              </a:solidFill>
              <a:latin typeface="Archivo"/>
              <a:ea typeface="Archivo"/>
              <a:cs typeface="Archivo"/>
              <a:sym typeface="Archivo"/>
            </a:endParaRPr>
          </a:p>
          <a:p>
            <a:pPr marL="0" lvl="0" indent="0" algn="l" rtl="0">
              <a:lnSpc>
                <a:spcPct val="150000"/>
              </a:lnSpc>
              <a:spcBef>
                <a:spcPts val="0"/>
              </a:spcBef>
              <a:spcAft>
                <a:spcPts val="0"/>
              </a:spcAft>
              <a:buNone/>
            </a:pPr>
            <a:r>
              <a:rPr lang="en" sz="1000" b="1">
                <a:solidFill>
                  <a:schemeClr val="dk1"/>
                </a:solidFill>
                <a:latin typeface="Archivo"/>
                <a:ea typeface="Archivo"/>
                <a:cs typeface="Archivo"/>
                <a:sym typeface="Archivo"/>
              </a:rPr>
              <a:t>GPT2: </a:t>
            </a:r>
            <a:r>
              <a:rPr lang="en" sz="1000">
                <a:solidFill>
                  <a:schemeClr val="dk1"/>
                </a:solidFill>
                <a:latin typeface="Archivo"/>
                <a:ea typeface="Archivo"/>
                <a:cs typeface="Archivo"/>
                <a:sym typeface="Archivo"/>
              </a:rPr>
              <a:t>"Let's think step by step. This review describes a customer who has a family member who works there, and who is also extremely fond of the place. The reviewer notes that the place is busy and needs to be organized because of the number of customers who are coming and going, but it's a great place to eat for lunch or dinner. The reviewer's decision to return is justified because of the overwhelming negative comments about the restaurant. The stars of the comment are </a:t>
            </a:r>
            <a:r>
              <a:rPr lang="en" sz="1200" b="1">
                <a:solidFill>
                  <a:srgbClr val="FF0000"/>
                </a:solidFill>
                <a:latin typeface="Archivo"/>
                <a:ea typeface="Archivo"/>
                <a:cs typeface="Archivo"/>
                <a:sym typeface="Archivo"/>
              </a:rPr>
              <a:t>1.5</a:t>
            </a:r>
            <a:r>
              <a:rPr lang="en" sz="1000">
                <a:solidFill>
                  <a:schemeClr val="dk1"/>
                </a:solidFill>
                <a:latin typeface="Archivo"/>
                <a:ea typeface="Archivo"/>
                <a:cs typeface="Archivo"/>
                <a:sym typeface="Archivo"/>
              </a:rPr>
              <a:t>.\n\nReview: ...</a:t>
            </a:r>
            <a:endParaRPr sz="1000">
              <a:solidFill>
                <a:schemeClr val="dk1"/>
              </a:solidFill>
              <a:latin typeface="Archivo"/>
              <a:ea typeface="Archivo"/>
              <a:cs typeface="Archivo"/>
              <a:sym typeface="Archivo"/>
            </a:endParaRPr>
          </a:p>
          <a:p>
            <a:pPr marL="0" lvl="0" indent="0" algn="l" rtl="0">
              <a:lnSpc>
                <a:spcPct val="150000"/>
              </a:lnSpc>
              <a:spcBef>
                <a:spcPts val="0"/>
              </a:spcBef>
              <a:spcAft>
                <a:spcPts val="0"/>
              </a:spcAft>
              <a:buNone/>
            </a:pPr>
            <a:r>
              <a:rPr lang="en" sz="1000" b="1">
                <a:solidFill>
                  <a:schemeClr val="dk1"/>
                </a:solidFill>
                <a:latin typeface="Archivo"/>
                <a:ea typeface="Archivo"/>
                <a:cs typeface="Archivo"/>
                <a:sym typeface="Archivo"/>
              </a:rPr>
              <a:t>GPT2_Finetuned: </a:t>
            </a:r>
            <a:r>
              <a:rPr lang="en" sz="1000">
                <a:solidFill>
                  <a:schemeClr val="dk1"/>
                </a:solidFill>
                <a:latin typeface="Archivo"/>
                <a:ea typeface="Archivo"/>
                <a:cs typeface="Archivo"/>
                <a:sym typeface="Archivo"/>
              </a:rPr>
              <a:t>The stars of the comment is 1.0.  The review is not a bad one. However, the customer's dissatisfaction is a bit overstated. The review is a reasonable and thoughtful observation of the restaurant's past and its current situation, and the customer's criticism is not appropriate to the review's content.  The stars of the comment is</a:t>
            </a:r>
            <a:r>
              <a:rPr lang="en" sz="1200" b="1">
                <a:solidFill>
                  <a:schemeClr val="dk1"/>
                </a:solidFill>
                <a:latin typeface="Archivo"/>
                <a:ea typeface="Archivo"/>
                <a:cs typeface="Archivo"/>
                <a:sym typeface="Archivo"/>
              </a:rPr>
              <a:t> </a:t>
            </a:r>
            <a:r>
              <a:rPr lang="en" sz="1200" b="1">
                <a:solidFill>
                  <a:srgbClr val="FF0000"/>
                </a:solidFill>
                <a:latin typeface="Archivo"/>
                <a:ea typeface="Archivo"/>
                <a:cs typeface="Archivo"/>
                <a:sym typeface="Archivo"/>
              </a:rPr>
              <a:t>1.0</a:t>
            </a:r>
            <a:r>
              <a:rPr lang="en" sz="1000">
                <a:solidFill>
                  <a:srgbClr val="212121"/>
                </a:solidFill>
                <a:latin typeface="Archivo"/>
                <a:ea typeface="Archivo"/>
                <a:cs typeface="Archivo"/>
                <a:sym typeface="Archivo"/>
              </a:rPr>
              <a:t>.</a:t>
            </a:r>
            <a:r>
              <a:rPr lang="en" sz="1000">
                <a:solidFill>
                  <a:schemeClr val="dk1"/>
                </a:solidFill>
                <a:latin typeface="Archivo"/>
                <a:ea typeface="Archivo"/>
                <a:cs typeface="Archivo"/>
                <a:sym typeface="Archivo"/>
              </a:rPr>
              <a:t>  ...</a:t>
            </a:r>
            <a:endParaRPr sz="1000">
              <a:solidFill>
                <a:schemeClr val="dk1"/>
              </a:solidFill>
              <a:latin typeface="Archivo"/>
              <a:ea typeface="Archivo"/>
              <a:cs typeface="Archivo"/>
              <a:sym typeface="Archivo"/>
            </a:endParaRPr>
          </a:p>
          <a:p>
            <a:pPr marL="0" lvl="0" indent="0" algn="l" rtl="0">
              <a:lnSpc>
                <a:spcPct val="150000"/>
              </a:lnSpc>
              <a:spcBef>
                <a:spcPts val="0"/>
              </a:spcBef>
              <a:spcAft>
                <a:spcPts val="0"/>
              </a:spcAft>
              <a:buNone/>
            </a:pPr>
            <a:r>
              <a:rPr lang="en" sz="1000" b="1">
                <a:solidFill>
                  <a:schemeClr val="dk1"/>
                </a:solidFill>
                <a:latin typeface="Archivo"/>
                <a:ea typeface="Archivo"/>
                <a:cs typeface="Archivo"/>
                <a:sym typeface="Archivo"/>
              </a:rPr>
              <a:t>Gemma:</a:t>
            </a:r>
            <a:r>
              <a:rPr lang="en" sz="1000">
                <a:solidFill>
                  <a:schemeClr val="dk1"/>
                </a:solidFill>
                <a:latin typeface="Archivo"/>
                <a:ea typeface="Archivo"/>
                <a:cs typeface="Archivo"/>
                <a:sym typeface="Archivo"/>
              </a:rPr>
              <a:t> Let's think step by step. This review provides a more positive view of the Post Office, highlighting its convenient location and efficient service on Wednesdays. The review expresses satisfaction with the counter staff, who are described as friendly and helpful. However, it's important to consider the context of the review and evaluate whether the positive aspects outweigh the negative aspects. The review does not provide a clear overall rating, but based on the information provided, it suggests a positive experience. Therefore, the stars of the comment are</a:t>
            </a:r>
            <a:r>
              <a:rPr lang="en" sz="1000" b="1">
                <a:solidFill>
                  <a:schemeClr val="dk1"/>
                </a:solidFill>
                <a:latin typeface="Archivo"/>
                <a:ea typeface="Archivo"/>
                <a:cs typeface="Archivo"/>
                <a:sym typeface="Archivo"/>
              </a:rPr>
              <a:t> </a:t>
            </a:r>
            <a:r>
              <a:rPr lang="en" sz="1200" b="1">
                <a:solidFill>
                  <a:srgbClr val="FF0000"/>
                </a:solidFill>
                <a:latin typeface="Archivo"/>
                <a:ea typeface="Archivo"/>
                <a:cs typeface="Archivo"/>
                <a:sym typeface="Archivo"/>
              </a:rPr>
              <a:t>4.0</a:t>
            </a:r>
            <a:r>
              <a:rPr lang="en" sz="1000">
                <a:solidFill>
                  <a:schemeClr val="dk1"/>
                </a:solidFill>
                <a:latin typeface="Archivo"/>
                <a:ea typeface="Archivo"/>
                <a:cs typeface="Archivo"/>
                <a:sym typeface="Archivo"/>
              </a:rPr>
              <a:t>.&lt;eos&gt;</a:t>
            </a:r>
            <a:endParaRPr sz="1000">
              <a:solidFill>
                <a:schemeClr val="dk1"/>
              </a:solidFill>
              <a:latin typeface="Archivo"/>
              <a:ea typeface="Archivo"/>
              <a:cs typeface="Archivo"/>
              <a:sym typeface="Archivo"/>
            </a:endParaRPr>
          </a:p>
          <a:p>
            <a:pPr marL="0" lvl="0" indent="0" algn="l" rtl="0">
              <a:lnSpc>
                <a:spcPct val="150000"/>
              </a:lnSpc>
              <a:spcBef>
                <a:spcPts val="0"/>
              </a:spcBef>
              <a:spcAft>
                <a:spcPts val="0"/>
              </a:spcAft>
              <a:buNone/>
            </a:pPr>
            <a:r>
              <a:rPr lang="en" sz="1000" b="1">
                <a:solidFill>
                  <a:schemeClr val="dk1"/>
                </a:solidFill>
                <a:latin typeface="Archivo"/>
                <a:ea typeface="Archivo"/>
                <a:cs typeface="Archivo"/>
                <a:sym typeface="Archivo"/>
              </a:rPr>
              <a:t>True_Score: </a:t>
            </a:r>
            <a:r>
              <a:rPr lang="en" sz="1200" b="1">
                <a:solidFill>
                  <a:srgbClr val="FF0000"/>
                </a:solidFill>
                <a:latin typeface="Archivo"/>
                <a:ea typeface="Archivo"/>
                <a:cs typeface="Archivo"/>
                <a:sym typeface="Archivo"/>
              </a:rPr>
              <a:t>4.0</a:t>
            </a:r>
            <a:endParaRPr sz="1200" b="1">
              <a:solidFill>
                <a:srgbClr val="FF0000"/>
              </a:solidFill>
              <a:latin typeface="Archivo"/>
              <a:ea typeface="Archivo"/>
              <a:cs typeface="Archivo"/>
              <a:sym typeface="Archivo"/>
            </a:endParaRPr>
          </a:p>
          <a:p>
            <a:pPr marL="0" lvl="0" indent="0" algn="l" rtl="0">
              <a:spcBef>
                <a:spcPts val="0"/>
              </a:spcBef>
              <a:spcAft>
                <a:spcPts val="0"/>
              </a:spcAft>
              <a:buNone/>
            </a:pPr>
            <a:endParaRPr sz="1000">
              <a:solidFill>
                <a:schemeClr val="dk1"/>
              </a:solidFill>
              <a:latin typeface="Archivo"/>
              <a:ea typeface="Archivo"/>
              <a:cs typeface="Archivo"/>
              <a:sym typeface="Archiv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7"/>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LLM Evaluations</a:t>
            </a:r>
            <a:endParaRPr/>
          </a:p>
        </p:txBody>
      </p:sp>
      <p:pic>
        <p:nvPicPr>
          <p:cNvPr id="266" name="Google Shape;266;p37"/>
          <p:cNvPicPr preferRelativeResize="0"/>
          <p:nvPr/>
        </p:nvPicPr>
        <p:blipFill rotWithShape="1">
          <a:blip r:embed="rId3">
            <a:alphaModFix/>
          </a:blip>
          <a:srcRect r="7381"/>
          <a:stretch/>
        </p:blipFill>
        <p:spPr>
          <a:xfrm>
            <a:off x="520200" y="2514175"/>
            <a:ext cx="2901675" cy="2252800"/>
          </a:xfrm>
          <a:prstGeom prst="rect">
            <a:avLst/>
          </a:prstGeom>
          <a:noFill/>
          <a:ln>
            <a:noFill/>
          </a:ln>
        </p:spPr>
      </p:pic>
      <p:pic>
        <p:nvPicPr>
          <p:cNvPr id="267" name="Google Shape;267;p37"/>
          <p:cNvPicPr preferRelativeResize="0"/>
          <p:nvPr/>
        </p:nvPicPr>
        <p:blipFill>
          <a:blip r:embed="rId4">
            <a:alphaModFix/>
          </a:blip>
          <a:stretch>
            <a:fillRect/>
          </a:stretch>
        </p:blipFill>
        <p:spPr>
          <a:xfrm>
            <a:off x="3041475" y="2500875"/>
            <a:ext cx="3171999" cy="2279400"/>
          </a:xfrm>
          <a:prstGeom prst="rect">
            <a:avLst/>
          </a:prstGeom>
          <a:noFill/>
          <a:ln>
            <a:noFill/>
          </a:ln>
        </p:spPr>
      </p:pic>
      <p:pic>
        <p:nvPicPr>
          <p:cNvPr id="268" name="Google Shape;268;p37"/>
          <p:cNvPicPr preferRelativeResize="0"/>
          <p:nvPr/>
        </p:nvPicPr>
        <p:blipFill>
          <a:blip r:embed="rId5">
            <a:alphaModFix/>
          </a:blip>
          <a:stretch>
            <a:fillRect/>
          </a:stretch>
        </p:blipFill>
        <p:spPr>
          <a:xfrm>
            <a:off x="5643075" y="2500875"/>
            <a:ext cx="3119581" cy="2279400"/>
          </a:xfrm>
          <a:prstGeom prst="rect">
            <a:avLst/>
          </a:prstGeom>
          <a:noFill/>
          <a:ln>
            <a:noFill/>
          </a:ln>
        </p:spPr>
      </p:pic>
      <p:sp>
        <p:nvSpPr>
          <p:cNvPr id="269" name="Google Shape;269;p37"/>
          <p:cNvSpPr txBox="1"/>
          <p:nvPr/>
        </p:nvSpPr>
        <p:spPr>
          <a:xfrm>
            <a:off x="341450" y="922200"/>
            <a:ext cx="8014200" cy="17547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Finetuned GPT-2 generate review scores around 99% of the time while 80% for non-finetuned GPT-2 and 95% for Gemma-2b. Finetune does help GPT-2 learn the pattern for this task!</a:t>
            </a:r>
            <a:endParaRPr sz="1200">
              <a:solidFill>
                <a:schemeClr val="dk1"/>
              </a:solidFill>
              <a:latin typeface="Archivo"/>
              <a:ea typeface="Archivo"/>
              <a:cs typeface="Archivo"/>
              <a:sym typeface="Archivo"/>
            </a:endParaRPr>
          </a:p>
          <a:p>
            <a:pPr marL="457200" lvl="0" indent="-304800" algn="l" rtl="0">
              <a:lnSpc>
                <a:spcPct val="150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Both GPT-2 and GPT-2 finetuned do not have the reasoning capability to infer scores from reviews. </a:t>
            </a:r>
            <a:endParaRPr sz="1200">
              <a:solidFill>
                <a:schemeClr val="dk1"/>
              </a:solidFill>
              <a:latin typeface="Archivo"/>
              <a:ea typeface="Archivo"/>
              <a:cs typeface="Archivo"/>
              <a:sym typeface="Archivo"/>
            </a:endParaRPr>
          </a:p>
          <a:p>
            <a:pPr marL="457200" lvl="0" indent="-304800" algn="l" rtl="0">
              <a:lnSpc>
                <a:spcPct val="150000"/>
              </a:lnSpc>
              <a:spcBef>
                <a:spcPts val="0"/>
              </a:spcBef>
              <a:spcAft>
                <a:spcPts val="0"/>
              </a:spcAft>
              <a:buClr>
                <a:schemeClr val="dk1"/>
              </a:buClr>
              <a:buSzPts val="1200"/>
              <a:buFont typeface="Archivo"/>
              <a:buChar char="●"/>
            </a:pPr>
            <a:r>
              <a:rPr lang="en" sz="1200">
                <a:solidFill>
                  <a:schemeClr val="dk1"/>
                </a:solidFill>
                <a:latin typeface="Archivo"/>
                <a:ea typeface="Archivo"/>
                <a:cs typeface="Archivo"/>
                <a:sym typeface="Archivo"/>
              </a:rPr>
              <a:t>Gemma does have much higher accuracy scores. We argue choosing a larger model is much more effective than finetune in tasks that rely on model's reasoning capabilities!</a:t>
            </a:r>
            <a:endParaRPr sz="1200">
              <a:solidFill>
                <a:schemeClr val="dk1"/>
              </a:solidFill>
              <a:latin typeface="Archivo"/>
              <a:ea typeface="Archivo"/>
              <a:cs typeface="Archivo"/>
              <a:sym typeface="Archivo"/>
            </a:endParaRPr>
          </a:p>
          <a:p>
            <a:pPr marL="0" lvl="0" indent="0" algn="l" rtl="0">
              <a:spcBef>
                <a:spcPts val="0"/>
              </a:spcBef>
              <a:spcAft>
                <a:spcPts val="0"/>
              </a:spcAft>
              <a:buNone/>
            </a:pPr>
            <a:endParaRPr sz="1200">
              <a:solidFill>
                <a:schemeClr val="dk1"/>
              </a:solidFill>
              <a:latin typeface="Archivo"/>
              <a:ea typeface="Archivo"/>
              <a:cs typeface="Archivo"/>
              <a:sym typeface="Archivo"/>
            </a:endParaRPr>
          </a:p>
        </p:txBody>
      </p:sp>
      <p:sp>
        <p:nvSpPr>
          <p:cNvPr id="270" name="Google Shape;27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Experiments Summary</a:t>
            </a:r>
            <a:endParaRPr/>
          </a:p>
        </p:txBody>
      </p:sp>
      <p:graphicFrame>
        <p:nvGraphicFramePr>
          <p:cNvPr id="276" name="Google Shape;276;p38"/>
          <p:cNvGraphicFramePr/>
          <p:nvPr/>
        </p:nvGraphicFramePr>
        <p:xfrm>
          <a:off x="2159000" y="1160888"/>
          <a:ext cx="4826000" cy="2991485"/>
        </p:xfrm>
        <a:graphic>
          <a:graphicData uri="http://schemas.openxmlformats.org/drawingml/2006/table">
            <a:tbl>
              <a:tblPr>
                <a:noFill/>
                <a:tableStyleId>{A79784FD-B761-434F-8013-A977626BD0CA}</a:tableStyleId>
              </a:tblPr>
              <a:tblGrid>
                <a:gridCol w="3528825">
                  <a:extLst>
                    <a:ext uri="{9D8B030D-6E8A-4147-A177-3AD203B41FA5}">
                      <a16:colId xmlns:a16="http://schemas.microsoft.com/office/drawing/2014/main" val="20000"/>
                    </a:ext>
                  </a:extLst>
                </a:gridCol>
                <a:gridCol w="1297175">
                  <a:extLst>
                    <a:ext uri="{9D8B030D-6E8A-4147-A177-3AD203B41FA5}">
                      <a16:colId xmlns:a16="http://schemas.microsoft.com/office/drawing/2014/main" val="20001"/>
                    </a:ext>
                  </a:extLst>
                </a:gridCol>
              </a:tblGrid>
              <a:tr h="383925">
                <a:tc>
                  <a:txBody>
                    <a:bodyPr/>
                    <a:lstStyle/>
                    <a:p>
                      <a:pPr marL="0" lvl="0" indent="0" algn="ctr" rtl="0">
                        <a:spcBef>
                          <a:spcPts val="0"/>
                        </a:spcBef>
                        <a:spcAft>
                          <a:spcPts val="0"/>
                        </a:spcAft>
                        <a:buNone/>
                      </a:pPr>
                      <a:r>
                        <a:rPr lang="en"/>
                        <a:t>Method</a:t>
                      </a:r>
                      <a:endParaRPr/>
                    </a:p>
                  </a:txBody>
                  <a:tcPr marL="91425" marR="91425" marT="91425" marB="91425" anchor="ctr">
                    <a:solidFill>
                      <a:srgbClr val="6FA8DC"/>
                    </a:solidFill>
                  </a:tcPr>
                </a:tc>
                <a:tc>
                  <a:txBody>
                    <a:bodyPr/>
                    <a:lstStyle/>
                    <a:p>
                      <a:pPr marL="0" lvl="0" indent="0" algn="ctr" rtl="0">
                        <a:spcBef>
                          <a:spcPts val="0"/>
                        </a:spcBef>
                        <a:spcAft>
                          <a:spcPts val="0"/>
                        </a:spcAft>
                        <a:buNone/>
                      </a:pPr>
                      <a:r>
                        <a:rPr lang="en"/>
                        <a:t>Accuracy</a:t>
                      </a:r>
                      <a:endParaRPr/>
                    </a:p>
                  </a:txBody>
                  <a:tcPr marL="91425" marR="91425" marT="91425" marB="91425" anchor="ctr">
                    <a:solidFill>
                      <a:srgbClr val="6FA8DC"/>
                    </a:solidFill>
                  </a:tcPr>
                </a:tc>
                <a:extLst>
                  <a:ext uri="{0D108BD9-81ED-4DB2-BD59-A6C34878D82A}">
                    <a16:rowId xmlns:a16="http://schemas.microsoft.com/office/drawing/2014/main" val="10000"/>
                  </a:ext>
                </a:extLst>
              </a:tr>
              <a:tr h="614225">
                <a:tc>
                  <a:txBody>
                    <a:bodyPr/>
                    <a:lstStyle/>
                    <a:p>
                      <a:pPr marL="0" lvl="0" indent="0" algn="ctr" rtl="0">
                        <a:spcBef>
                          <a:spcPts val="0"/>
                        </a:spcBef>
                        <a:spcAft>
                          <a:spcPts val="0"/>
                        </a:spcAft>
                        <a:buNone/>
                      </a:pPr>
                      <a:r>
                        <a:rPr lang="en"/>
                        <a:t>freeze Encoder + finetune MLP (1-layer)</a:t>
                      </a:r>
                      <a:endParaRPr/>
                    </a:p>
                  </a:txBody>
                  <a:tcPr marL="91425" marR="91425" marT="91425" marB="91425" anchor="ctr"/>
                </a:tc>
                <a:tc>
                  <a:txBody>
                    <a:bodyPr/>
                    <a:lstStyle/>
                    <a:p>
                      <a:pPr marL="0" lvl="0" indent="0" algn="ctr" rtl="0">
                        <a:spcBef>
                          <a:spcPts val="0"/>
                        </a:spcBef>
                        <a:spcAft>
                          <a:spcPts val="0"/>
                        </a:spcAft>
                        <a:buNone/>
                      </a:pPr>
                      <a:r>
                        <a:rPr lang="en"/>
                        <a:t>0.59</a:t>
                      </a:r>
                      <a:endParaRPr/>
                    </a:p>
                  </a:txBody>
                  <a:tcPr marL="91425" marR="91425" marT="91425" marB="91425" anchor="ctr"/>
                </a:tc>
                <a:extLst>
                  <a:ext uri="{0D108BD9-81ED-4DB2-BD59-A6C34878D82A}">
                    <a16:rowId xmlns:a16="http://schemas.microsoft.com/office/drawing/2014/main" val="10001"/>
                  </a:ext>
                </a:extLst>
              </a:tr>
              <a:tr h="383925">
                <a:tc>
                  <a:txBody>
                    <a:bodyPr/>
                    <a:lstStyle/>
                    <a:p>
                      <a:pPr marL="0" lvl="0" indent="0" algn="ctr" rtl="0">
                        <a:spcBef>
                          <a:spcPts val="0"/>
                        </a:spcBef>
                        <a:spcAft>
                          <a:spcPts val="0"/>
                        </a:spcAft>
                        <a:buNone/>
                      </a:pPr>
                      <a:r>
                        <a:rPr lang="en"/>
                        <a:t>finetune Encoder + finetune MLP (1-layer)</a:t>
                      </a:r>
                      <a:endParaRPr/>
                    </a:p>
                  </a:txBody>
                  <a:tcPr marL="91425" marR="91425" marT="91425" marB="91425" anchor="ctr"/>
                </a:tc>
                <a:tc>
                  <a:txBody>
                    <a:bodyPr/>
                    <a:lstStyle/>
                    <a:p>
                      <a:pPr marL="0" lvl="0" indent="0" algn="ctr" rtl="0">
                        <a:spcBef>
                          <a:spcPts val="0"/>
                        </a:spcBef>
                        <a:spcAft>
                          <a:spcPts val="0"/>
                        </a:spcAft>
                        <a:buNone/>
                      </a:pPr>
                      <a:r>
                        <a:rPr lang="en"/>
                        <a:t>0.71</a:t>
                      </a:r>
                      <a:endParaRPr/>
                    </a:p>
                  </a:txBody>
                  <a:tcPr marL="91425" marR="91425" marT="91425" marB="91425" anchor="ctr"/>
                </a:tc>
                <a:extLst>
                  <a:ext uri="{0D108BD9-81ED-4DB2-BD59-A6C34878D82A}">
                    <a16:rowId xmlns:a16="http://schemas.microsoft.com/office/drawing/2014/main" val="10002"/>
                  </a:ext>
                </a:extLst>
              </a:tr>
              <a:tr h="383925">
                <a:tc>
                  <a:txBody>
                    <a:bodyPr/>
                    <a:lstStyle/>
                    <a:p>
                      <a:pPr marL="0" lvl="0" indent="0" algn="ctr" rtl="0">
                        <a:spcBef>
                          <a:spcPts val="0"/>
                        </a:spcBef>
                        <a:spcAft>
                          <a:spcPts val="0"/>
                        </a:spcAft>
                        <a:buNone/>
                      </a:pPr>
                      <a:r>
                        <a:rPr lang="en"/>
                        <a:t>finetune Encoder + finetune MLP (3-layer)</a:t>
                      </a:r>
                      <a:endParaRPr/>
                    </a:p>
                  </a:txBody>
                  <a:tcPr marL="91425" marR="91425" marT="91425" marB="91425" anchor="ctr"/>
                </a:tc>
                <a:tc>
                  <a:txBody>
                    <a:bodyPr/>
                    <a:lstStyle/>
                    <a:p>
                      <a:pPr marL="0" lvl="0" indent="0" algn="ctr" rtl="0">
                        <a:spcBef>
                          <a:spcPts val="0"/>
                        </a:spcBef>
                        <a:spcAft>
                          <a:spcPts val="0"/>
                        </a:spcAft>
                        <a:buNone/>
                      </a:pPr>
                      <a:r>
                        <a:rPr lang="en"/>
                        <a:t>0.73</a:t>
                      </a:r>
                      <a:endParaRPr/>
                    </a:p>
                  </a:txBody>
                  <a:tcPr marL="91425" marR="91425" marT="91425" marB="91425" anchor="ctr"/>
                </a:tc>
                <a:extLst>
                  <a:ext uri="{0D108BD9-81ED-4DB2-BD59-A6C34878D82A}">
                    <a16:rowId xmlns:a16="http://schemas.microsoft.com/office/drawing/2014/main" val="10003"/>
                  </a:ext>
                </a:extLst>
              </a:tr>
              <a:tr h="383925">
                <a:tc>
                  <a:txBody>
                    <a:bodyPr/>
                    <a:lstStyle/>
                    <a:p>
                      <a:pPr marL="0" lvl="0" indent="0" algn="ctr" rtl="0">
                        <a:spcBef>
                          <a:spcPts val="0"/>
                        </a:spcBef>
                        <a:spcAft>
                          <a:spcPts val="0"/>
                        </a:spcAft>
                        <a:buNone/>
                      </a:pPr>
                      <a:r>
                        <a:rPr lang="en"/>
                        <a:t>GPT2 few-shot Chain-of-thought</a:t>
                      </a:r>
                      <a:endParaRPr/>
                    </a:p>
                  </a:txBody>
                  <a:tcPr marL="91425" marR="91425" marT="91425" marB="91425" anchor="ctr"/>
                </a:tc>
                <a:tc>
                  <a:txBody>
                    <a:bodyPr/>
                    <a:lstStyle/>
                    <a:p>
                      <a:pPr marL="0" lvl="0" indent="0" algn="ctr" rtl="0">
                        <a:spcBef>
                          <a:spcPts val="0"/>
                        </a:spcBef>
                        <a:spcAft>
                          <a:spcPts val="0"/>
                        </a:spcAft>
                        <a:buNone/>
                      </a:pPr>
                      <a:r>
                        <a:rPr lang="en"/>
                        <a:t>0.15</a:t>
                      </a:r>
                      <a:endParaRPr/>
                    </a:p>
                  </a:txBody>
                  <a:tcPr marL="91425" marR="91425" marT="91425" marB="91425" anchor="ctr"/>
                </a:tc>
                <a:extLst>
                  <a:ext uri="{0D108BD9-81ED-4DB2-BD59-A6C34878D82A}">
                    <a16:rowId xmlns:a16="http://schemas.microsoft.com/office/drawing/2014/main" val="10004"/>
                  </a:ext>
                </a:extLst>
              </a:tr>
              <a:tr h="383925">
                <a:tc>
                  <a:txBody>
                    <a:bodyPr/>
                    <a:lstStyle/>
                    <a:p>
                      <a:pPr marL="0" lvl="0" indent="0" algn="ctr" rtl="0">
                        <a:spcBef>
                          <a:spcPts val="0"/>
                        </a:spcBef>
                        <a:spcAft>
                          <a:spcPts val="0"/>
                        </a:spcAft>
                        <a:buNone/>
                      </a:pPr>
                      <a:r>
                        <a:rPr lang="en"/>
                        <a:t>finetune GPT2 few-shot Chain-of-thought</a:t>
                      </a:r>
                      <a:endParaRPr/>
                    </a:p>
                  </a:txBody>
                  <a:tcPr marL="91425" marR="91425" marT="91425" marB="91425" anchor="ctr"/>
                </a:tc>
                <a:tc>
                  <a:txBody>
                    <a:bodyPr/>
                    <a:lstStyle/>
                    <a:p>
                      <a:pPr marL="0" lvl="0" indent="0" algn="ctr" rtl="0">
                        <a:spcBef>
                          <a:spcPts val="0"/>
                        </a:spcBef>
                        <a:spcAft>
                          <a:spcPts val="0"/>
                        </a:spcAft>
                        <a:buNone/>
                      </a:pPr>
                      <a:r>
                        <a:rPr lang="en"/>
                        <a:t>0.15</a:t>
                      </a:r>
                      <a:endParaRPr/>
                    </a:p>
                  </a:txBody>
                  <a:tcPr marL="91425" marR="91425" marT="91425" marB="91425" anchor="ctr"/>
                </a:tc>
                <a:extLst>
                  <a:ext uri="{0D108BD9-81ED-4DB2-BD59-A6C34878D82A}">
                    <a16:rowId xmlns:a16="http://schemas.microsoft.com/office/drawing/2014/main" val="10005"/>
                  </a:ext>
                </a:extLst>
              </a:tr>
              <a:tr h="383925">
                <a:tc>
                  <a:txBody>
                    <a:bodyPr/>
                    <a:lstStyle/>
                    <a:p>
                      <a:pPr marL="0" lvl="0" indent="0" algn="ctr" rtl="0">
                        <a:spcBef>
                          <a:spcPts val="0"/>
                        </a:spcBef>
                        <a:spcAft>
                          <a:spcPts val="0"/>
                        </a:spcAft>
                        <a:buNone/>
                      </a:pPr>
                      <a:r>
                        <a:rPr lang="en"/>
                        <a:t>Gemma 2B few-shot Chain-of-thought</a:t>
                      </a:r>
                      <a:endParaRPr/>
                    </a:p>
                  </a:txBody>
                  <a:tcPr marL="91425" marR="91425" marT="91425" marB="91425" anchor="ctr"/>
                </a:tc>
                <a:tc>
                  <a:txBody>
                    <a:bodyPr/>
                    <a:lstStyle/>
                    <a:p>
                      <a:pPr marL="0" lvl="0" indent="0" algn="ctr" rtl="0">
                        <a:spcBef>
                          <a:spcPts val="0"/>
                        </a:spcBef>
                        <a:spcAft>
                          <a:spcPts val="0"/>
                        </a:spcAft>
                        <a:buNone/>
                      </a:pPr>
                      <a:r>
                        <a:rPr lang="en"/>
                        <a:t>0.46</a:t>
                      </a:r>
                      <a:endParaRPr/>
                    </a:p>
                  </a:txBody>
                  <a:tcPr marL="91425" marR="91425" marT="91425" marB="91425" anchor="ctr"/>
                </a:tc>
                <a:extLst>
                  <a:ext uri="{0D108BD9-81ED-4DB2-BD59-A6C34878D82A}">
                    <a16:rowId xmlns:a16="http://schemas.microsoft.com/office/drawing/2014/main" val="10006"/>
                  </a:ext>
                </a:extLst>
              </a:tr>
            </a:tbl>
          </a:graphicData>
        </a:graphic>
      </p:graphicFrame>
      <p:sp>
        <p:nvSpPr>
          <p:cNvPr id="277" name="Google Shape;277;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Conclusions </a:t>
            </a:r>
            <a:endParaRPr/>
          </a:p>
        </p:txBody>
      </p:sp>
      <p:sp>
        <p:nvSpPr>
          <p:cNvPr id="283" name="Google Shape;283;p39"/>
          <p:cNvSpPr txBox="1">
            <a:spLocks noGrp="1"/>
          </p:cNvSpPr>
          <p:nvPr>
            <p:ph type="body" idx="4294967295"/>
          </p:nvPr>
        </p:nvSpPr>
        <p:spPr>
          <a:xfrm>
            <a:off x="720000" y="1047970"/>
            <a:ext cx="7704000" cy="28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Explored LLMs and BERT Classifier for Yelp score prediction using customer reviews</a:t>
            </a:r>
            <a:br>
              <a:rPr lang="en" sz="2000"/>
            </a:br>
            <a:endParaRPr sz="2000"/>
          </a:p>
          <a:p>
            <a:pPr marL="457200" lvl="0" indent="-355600" algn="l" rtl="0">
              <a:spcBef>
                <a:spcPts val="0"/>
              </a:spcBef>
              <a:spcAft>
                <a:spcPts val="0"/>
              </a:spcAft>
              <a:buSzPts val="2000"/>
              <a:buChar char="●"/>
            </a:pPr>
            <a:r>
              <a:rPr lang="en" sz="2000"/>
              <a:t>Gemma-2b-it outperformed GPT-2 variants, highlighting the importance of model size and architecture</a:t>
            </a:r>
            <a:br>
              <a:rPr lang="en" sz="2000"/>
            </a:br>
            <a:endParaRPr sz="2000"/>
          </a:p>
          <a:p>
            <a:pPr marL="457200" lvl="0" indent="-355600" algn="l" rtl="0">
              <a:spcBef>
                <a:spcPts val="0"/>
              </a:spcBef>
              <a:spcAft>
                <a:spcPts val="0"/>
              </a:spcAft>
              <a:buSzPts val="2000"/>
              <a:buChar char="●"/>
            </a:pPr>
            <a:r>
              <a:rPr lang="en" sz="2000"/>
              <a:t>BERT Classifier achieved 73% accuracy, surpassing decoder-only models for discriminative tasks</a:t>
            </a:r>
            <a:endParaRPr sz="2000"/>
          </a:p>
        </p:txBody>
      </p:sp>
      <p:sp>
        <p:nvSpPr>
          <p:cNvPr id="284" name="Google Shape;28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51" name="Google Shape;151;p22"/>
          <p:cNvSpPr txBox="1">
            <a:spLocks noGrp="1"/>
          </p:cNvSpPr>
          <p:nvPr>
            <p:ph type="body" idx="1"/>
          </p:nvPr>
        </p:nvSpPr>
        <p:spPr>
          <a:xfrm>
            <a:off x="720000" y="1054550"/>
            <a:ext cx="7602300" cy="3456300"/>
          </a:xfrm>
          <a:prstGeom prst="rect">
            <a:avLst/>
          </a:prstGeom>
        </p:spPr>
        <p:txBody>
          <a:bodyPr spcFirstLastPara="1" wrap="square" lIns="91425" tIns="91425" rIns="91425" bIns="91425" anchor="t" anchorCtr="0">
            <a:noAutofit/>
          </a:bodyPr>
          <a:lstStyle/>
          <a:p>
            <a:pPr marL="457200" lvl="0" indent="-336550" algn="just" rtl="0">
              <a:spcBef>
                <a:spcPts val="0"/>
              </a:spcBef>
              <a:spcAft>
                <a:spcPts val="0"/>
              </a:spcAft>
              <a:buSzPts val="1700"/>
              <a:buChar char="●"/>
            </a:pPr>
            <a:r>
              <a:rPr lang="en" sz="1700" u="sng"/>
              <a:t>Data</a:t>
            </a:r>
            <a:r>
              <a:rPr lang="en" sz="1700"/>
              <a:t>: Our project is based on the public Yelp Dataset, which includes detailed merchant, customer and review records. </a:t>
            </a:r>
            <a:br>
              <a:rPr lang="en" sz="1700"/>
            </a:br>
            <a:endParaRPr sz="1700"/>
          </a:p>
          <a:p>
            <a:pPr marL="914400" lvl="1" indent="-336550" algn="just" rtl="0">
              <a:spcBef>
                <a:spcPts val="0"/>
              </a:spcBef>
              <a:spcAft>
                <a:spcPts val="0"/>
              </a:spcAft>
              <a:buSzPts val="1700"/>
              <a:buChar char="○"/>
            </a:pPr>
            <a:r>
              <a:rPr lang="en" sz="1700">
                <a:latin typeface="Courier New"/>
                <a:ea typeface="Courier New"/>
                <a:cs typeface="Courier New"/>
                <a:sym typeface="Courier New"/>
              </a:rPr>
              <a:t>business.json</a:t>
            </a:r>
            <a:r>
              <a:rPr lang="en" sz="1700"/>
              <a:t>: Information about Yelp merchants, with numerical attributes for rating predictions.</a:t>
            </a:r>
            <a:br>
              <a:rPr lang="en" sz="1700"/>
            </a:br>
            <a:endParaRPr sz="1700"/>
          </a:p>
          <a:p>
            <a:pPr marL="914400" lvl="1" indent="-336550" algn="just" rtl="0">
              <a:spcBef>
                <a:spcPts val="0"/>
              </a:spcBef>
              <a:spcAft>
                <a:spcPts val="0"/>
              </a:spcAft>
              <a:buSzPts val="1700"/>
              <a:buChar char="○"/>
            </a:pPr>
            <a:r>
              <a:rPr lang="en" sz="1700">
                <a:latin typeface="Courier New"/>
                <a:ea typeface="Courier New"/>
                <a:cs typeface="Courier New"/>
                <a:sym typeface="Courier New"/>
              </a:rPr>
              <a:t>review.json</a:t>
            </a:r>
            <a:r>
              <a:rPr lang="en" sz="1700"/>
              <a:t>: Individual customer reviews, which can be used as textual input to language models.</a:t>
            </a:r>
            <a:endParaRPr sz="1700"/>
          </a:p>
          <a:p>
            <a:pPr marL="0" lvl="0" indent="0" algn="just" rtl="0">
              <a:spcBef>
                <a:spcPts val="0"/>
              </a:spcBef>
              <a:spcAft>
                <a:spcPts val="0"/>
              </a:spcAft>
              <a:buNone/>
            </a:pPr>
            <a:endParaRPr sz="1700"/>
          </a:p>
          <a:p>
            <a:pPr marL="457200" lvl="0" indent="-336550" algn="just" rtl="0">
              <a:spcBef>
                <a:spcPts val="0"/>
              </a:spcBef>
              <a:spcAft>
                <a:spcPts val="0"/>
              </a:spcAft>
              <a:buSzPts val="1700"/>
              <a:buChar char="●"/>
            </a:pPr>
            <a:r>
              <a:rPr lang="en" sz="1700" u="sng"/>
              <a:t>Goal</a:t>
            </a:r>
            <a:r>
              <a:rPr lang="en" sz="1700"/>
              <a:t>: Explore if the rich, unstructured textual data in Yelp customer reviews is capable of predicting restaurant scores accurately.</a:t>
            </a:r>
            <a:endParaRPr sz="1700"/>
          </a:p>
        </p:txBody>
      </p:sp>
      <p:pic>
        <p:nvPicPr>
          <p:cNvPr id="152" name="Google Shape;152;p22"/>
          <p:cNvPicPr preferRelativeResize="0"/>
          <p:nvPr/>
        </p:nvPicPr>
        <p:blipFill>
          <a:blip r:embed="rId3">
            <a:alphaModFix/>
          </a:blip>
          <a:stretch>
            <a:fillRect/>
          </a:stretch>
        </p:blipFill>
        <p:spPr>
          <a:xfrm>
            <a:off x="7277950" y="3740150"/>
            <a:ext cx="1539250" cy="1100574"/>
          </a:xfrm>
          <a:prstGeom prst="rect">
            <a:avLst/>
          </a:prstGeom>
          <a:noFill/>
          <a:ln>
            <a:noFill/>
          </a:ln>
        </p:spPr>
      </p:pic>
      <p:sp>
        <p:nvSpPr>
          <p:cNvPr id="153" name="Google Shape;153;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Future Work</a:t>
            </a:r>
            <a:endParaRPr/>
          </a:p>
        </p:txBody>
      </p:sp>
      <p:sp>
        <p:nvSpPr>
          <p:cNvPr id="290" name="Google Shape;290;p40"/>
          <p:cNvSpPr txBox="1"/>
          <p:nvPr/>
        </p:nvSpPr>
        <p:spPr>
          <a:xfrm>
            <a:off x="810175" y="1285325"/>
            <a:ext cx="7074900" cy="28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Archivo"/>
              <a:ea typeface="Archivo"/>
              <a:cs typeface="Archivo"/>
              <a:sym typeface="Archivo"/>
            </a:endParaRPr>
          </a:p>
        </p:txBody>
      </p:sp>
      <p:sp>
        <p:nvSpPr>
          <p:cNvPr id="291" name="Google Shape;291;p40"/>
          <p:cNvSpPr txBox="1">
            <a:spLocks noGrp="1"/>
          </p:cNvSpPr>
          <p:nvPr>
            <p:ph type="body" idx="4294967295"/>
          </p:nvPr>
        </p:nvSpPr>
        <p:spPr>
          <a:xfrm>
            <a:off x="720000" y="1301225"/>
            <a:ext cx="7704000" cy="257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Data augmentation for with generated synthetic text</a:t>
            </a:r>
            <a:br>
              <a:rPr lang="en" sz="2000"/>
            </a:br>
            <a:endParaRPr sz="2000"/>
          </a:p>
          <a:p>
            <a:pPr marL="457200" lvl="0" indent="-355600" algn="l" rtl="0">
              <a:spcBef>
                <a:spcPts val="0"/>
              </a:spcBef>
              <a:spcAft>
                <a:spcPts val="0"/>
              </a:spcAft>
              <a:buSzPts val="2000"/>
              <a:buChar char="●"/>
            </a:pPr>
            <a:r>
              <a:rPr lang="en" sz="2000"/>
              <a:t>In-depth text cleaning and feature engineering for BERT</a:t>
            </a:r>
            <a:br>
              <a:rPr lang="en" sz="2000"/>
            </a:br>
            <a:endParaRPr sz="2000"/>
          </a:p>
          <a:p>
            <a:pPr marL="457200" lvl="0" indent="-355600" algn="l" rtl="0">
              <a:spcBef>
                <a:spcPts val="0"/>
              </a:spcBef>
              <a:spcAft>
                <a:spcPts val="0"/>
              </a:spcAft>
              <a:buSzPts val="2000"/>
              <a:buChar char="●"/>
            </a:pPr>
            <a:r>
              <a:rPr lang="en" sz="2000"/>
              <a:t>Explore ensemble methods to combine predictions </a:t>
            </a:r>
            <a:br>
              <a:rPr lang="en" sz="2000"/>
            </a:br>
            <a:endParaRPr sz="2000"/>
          </a:p>
        </p:txBody>
      </p:sp>
      <p:sp>
        <p:nvSpPr>
          <p:cNvPr id="292" name="Google Shape;292;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grpSp>
        <p:nvGrpSpPr>
          <p:cNvPr id="297" name="Google Shape;297;p41"/>
          <p:cNvGrpSpPr/>
          <p:nvPr/>
        </p:nvGrpSpPr>
        <p:grpSpPr>
          <a:xfrm>
            <a:off x="767900" y="1025700"/>
            <a:ext cx="3135900" cy="5141400"/>
            <a:chOff x="767900" y="1025700"/>
            <a:chExt cx="3135900" cy="5141400"/>
          </a:xfrm>
        </p:grpSpPr>
        <p:sp>
          <p:nvSpPr>
            <p:cNvPr id="298" name="Google Shape;298;p41"/>
            <p:cNvSpPr/>
            <p:nvPr/>
          </p:nvSpPr>
          <p:spPr>
            <a:xfrm rot="5400000">
              <a:off x="1333100" y="4161600"/>
              <a:ext cx="2005500" cy="2005500"/>
            </a:xfrm>
            <a:prstGeom prst="chord">
              <a:avLst>
                <a:gd name="adj1" fmla="val 5352560"/>
                <a:gd name="adj2" fmla="val 162298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sp>
          <p:nvSpPr>
            <p:cNvPr id="299" name="Google Shape;299;p41"/>
            <p:cNvSpPr/>
            <p:nvPr/>
          </p:nvSpPr>
          <p:spPr>
            <a:xfrm>
              <a:off x="767900" y="1025700"/>
              <a:ext cx="3135900" cy="3135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Light"/>
                <a:ea typeface="Archivo Light"/>
                <a:cs typeface="Archivo Light"/>
                <a:sym typeface="Archivo Light"/>
              </a:endParaRPr>
            </a:p>
          </p:txBody>
        </p:sp>
      </p:grpSp>
      <p:sp>
        <p:nvSpPr>
          <p:cNvPr id="300" name="Google Shape;300;p41"/>
          <p:cNvSpPr txBox="1">
            <a:spLocks noGrp="1"/>
          </p:cNvSpPr>
          <p:nvPr>
            <p:ph type="title"/>
          </p:nvPr>
        </p:nvSpPr>
        <p:spPr>
          <a:xfrm>
            <a:off x="3903800" y="1820900"/>
            <a:ext cx="4665600" cy="98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600"/>
              <a:t>THANK YOU!</a:t>
            </a:r>
            <a:endParaRPr sz="5600"/>
          </a:p>
        </p:txBody>
      </p:sp>
      <p:pic>
        <p:nvPicPr>
          <p:cNvPr id="301" name="Google Shape;301;p41"/>
          <p:cNvPicPr preferRelativeResize="0"/>
          <p:nvPr/>
        </p:nvPicPr>
        <p:blipFill rotWithShape="1">
          <a:blip r:embed="rId3">
            <a:alphaModFix/>
          </a:blip>
          <a:srcRect t="7914" b="24958"/>
          <a:stretch/>
        </p:blipFill>
        <p:spPr>
          <a:xfrm>
            <a:off x="882175" y="1130700"/>
            <a:ext cx="2907350" cy="2925950"/>
          </a:xfrm>
          <a:prstGeom prst="rect">
            <a:avLst/>
          </a:prstGeom>
          <a:noFill/>
          <a:ln>
            <a:noFill/>
          </a:ln>
        </p:spPr>
      </p:pic>
      <p:sp>
        <p:nvSpPr>
          <p:cNvPr id="302" name="Google Shape;302;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59" name="Google Shape;159;p23"/>
          <p:cNvSpPr txBox="1">
            <a:spLocks noGrp="1"/>
          </p:cNvSpPr>
          <p:nvPr>
            <p:ph type="body" idx="1"/>
          </p:nvPr>
        </p:nvSpPr>
        <p:spPr>
          <a:xfrm>
            <a:off x="687350" y="1237250"/>
            <a:ext cx="7704000" cy="3129000"/>
          </a:xfrm>
          <a:prstGeom prst="rect">
            <a:avLst/>
          </a:prstGeom>
        </p:spPr>
        <p:txBody>
          <a:bodyPr spcFirstLastPara="1" wrap="square" lIns="91425" tIns="91425" rIns="91425" bIns="91425" anchor="t" anchorCtr="0">
            <a:noAutofit/>
          </a:bodyPr>
          <a:lstStyle/>
          <a:p>
            <a:pPr marL="457200" lvl="0" indent="-336550" algn="just" rtl="0">
              <a:spcBef>
                <a:spcPts val="0"/>
              </a:spcBef>
              <a:spcAft>
                <a:spcPts val="0"/>
              </a:spcAft>
              <a:buSzPts val="1700"/>
              <a:buChar char="●"/>
            </a:pPr>
            <a:r>
              <a:rPr lang="en" sz="1700" u="sng"/>
              <a:t>Selected Models</a:t>
            </a:r>
            <a:r>
              <a:rPr lang="en" sz="1700"/>
              <a:t>:</a:t>
            </a:r>
            <a:br>
              <a:rPr lang="en" sz="1700"/>
            </a:br>
            <a:endParaRPr sz="1700"/>
          </a:p>
          <a:p>
            <a:pPr marL="914400" lvl="1" indent="-336550" algn="just" rtl="0">
              <a:spcBef>
                <a:spcPts val="0"/>
              </a:spcBef>
              <a:spcAft>
                <a:spcPts val="0"/>
              </a:spcAft>
              <a:buSzPts val="1700"/>
              <a:buChar char="○"/>
            </a:pPr>
            <a:r>
              <a:rPr lang="en" sz="1700"/>
              <a:t>GPT-2 Medium (Baseline)</a:t>
            </a:r>
            <a:endParaRPr sz="1700"/>
          </a:p>
          <a:p>
            <a:pPr marL="914400" lvl="1" indent="-336550" algn="just" rtl="0">
              <a:spcBef>
                <a:spcPts val="0"/>
              </a:spcBef>
              <a:spcAft>
                <a:spcPts val="0"/>
              </a:spcAft>
              <a:buSzPts val="1700"/>
              <a:buChar char="○"/>
            </a:pPr>
            <a:r>
              <a:rPr lang="en" sz="1700"/>
              <a:t>GPT-2 Medium Fine-tuned</a:t>
            </a:r>
            <a:endParaRPr sz="1700"/>
          </a:p>
          <a:p>
            <a:pPr marL="914400" lvl="1" indent="-336550" algn="just" rtl="0">
              <a:spcBef>
                <a:spcPts val="0"/>
              </a:spcBef>
              <a:spcAft>
                <a:spcPts val="0"/>
              </a:spcAft>
              <a:buSzPts val="1700"/>
              <a:buChar char="○"/>
            </a:pPr>
            <a:r>
              <a:rPr lang="en" sz="1700"/>
              <a:t>Gemma-2b-it</a:t>
            </a:r>
            <a:endParaRPr sz="1700"/>
          </a:p>
          <a:p>
            <a:pPr marL="914400" lvl="1" indent="-336550" algn="just" rtl="0">
              <a:spcBef>
                <a:spcPts val="0"/>
              </a:spcBef>
              <a:spcAft>
                <a:spcPts val="0"/>
              </a:spcAft>
              <a:buSzPts val="1700"/>
              <a:buChar char="○"/>
            </a:pPr>
            <a:r>
              <a:rPr lang="en" sz="1700"/>
              <a:t>BERT</a:t>
            </a:r>
            <a:endParaRPr sz="1700"/>
          </a:p>
          <a:p>
            <a:pPr marL="0" lvl="0" indent="0" algn="just" rtl="0">
              <a:spcBef>
                <a:spcPts val="0"/>
              </a:spcBef>
              <a:spcAft>
                <a:spcPts val="0"/>
              </a:spcAft>
              <a:buNone/>
            </a:pPr>
            <a:endParaRPr sz="1700"/>
          </a:p>
          <a:p>
            <a:pPr marL="457200" lvl="0" indent="-336550" algn="just" rtl="0">
              <a:spcBef>
                <a:spcPts val="0"/>
              </a:spcBef>
              <a:spcAft>
                <a:spcPts val="0"/>
              </a:spcAft>
              <a:buSzPts val="1700"/>
              <a:buChar char="●"/>
            </a:pPr>
            <a:r>
              <a:rPr lang="en" sz="1700" u="sng"/>
              <a:t>Goal</a:t>
            </a:r>
            <a:r>
              <a:rPr lang="en" sz="1700"/>
              <a:t>: Identify the optimal model for deriving meaningful insights from textual data to accurately predict Yelp scores.</a:t>
            </a:r>
            <a:endParaRPr sz="1700"/>
          </a:p>
        </p:txBody>
      </p:sp>
      <p:sp>
        <p:nvSpPr>
          <p:cNvPr id="160" name="Google Shape;160;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Visualization of Encodings</a:t>
            </a:r>
            <a:endParaRPr/>
          </a:p>
        </p:txBody>
      </p:sp>
      <p:pic>
        <p:nvPicPr>
          <p:cNvPr id="166" name="Google Shape;166;p24"/>
          <p:cNvPicPr preferRelativeResize="0"/>
          <p:nvPr/>
        </p:nvPicPr>
        <p:blipFill>
          <a:blip r:embed="rId3">
            <a:alphaModFix/>
          </a:blip>
          <a:stretch>
            <a:fillRect/>
          </a:stretch>
        </p:blipFill>
        <p:spPr>
          <a:xfrm>
            <a:off x="747475" y="1324350"/>
            <a:ext cx="3849575" cy="2588745"/>
          </a:xfrm>
          <a:prstGeom prst="rect">
            <a:avLst/>
          </a:prstGeom>
          <a:noFill/>
          <a:ln>
            <a:noFill/>
          </a:ln>
        </p:spPr>
      </p:pic>
      <p:pic>
        <p:nvPicPr>
          <p:cNvPr id="167" name="Google Shape;167;p24"/>
          <p:cNvPicPr preferRelativeResize="0"/>
          <p:nvPr/>
        </p:nvPicPr>
        <p:blipFill>
          <a:blip r:embed="rId4">
            <a:alphaModFix/>
          </a:blip>
          <a:stretch>
            <a:fillRect/>
          </a:stretch>
        </p:blipFill>
        <p:spPr>
          <a:xfrm>
            <a:off x="4597050" y="1328930"/>
            <a:ext cx="3849575" cy="2579600"/>
          </a:xfrm>
          <a:prstGeom prst="rect">
            <a:avLst/>
          </a:prstGeom>
          <a:noFill/>
          <a:ln>
            <a:noFill/>
          </a:ln>
        </p:spPr>
      </p:pic>
      <p:sp>
        <p:nvSpPr>
          <p:cNvPr id="168" name="Google Shape;168;p24"/>
          <p:cNvSpPr txBox="1"/>
          <p:nvPr/>
        </p:nvSpPr>
        <p:spPr>
          <a:xfrm>
            <a:off x="1953300" y="4147125"/>
            <a:ext cx="1192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dk1"/>
                </a:solidFill>
                <a:latin typeface="Bai Jamjuree"/>
                <a:ea typeface="Bai Jamjuree"/>
                <a:cs typeface="Bai Jamjuree"/>
                <a:sym typeface="Bai Jamjuree"/>
              </a:rPr>
              <a:t>BERT      </a:t>
            </a:r>
            <a:endParaRPr sz="2500">
              <a:solidFill>
                <a:schemeClr val="dk1"/>
              </a:solidFill>
              <a:latin typeface="Bai Jamjuree"/>
              <a:ea typeface="Bai Jamjuree"/>
              <a:cs typeface="Bai Jamjuree"/>
              <a:sym typeface="Bai Jamjuree"/>
            </a:endParaRPr>
          </a:p>
        </p:txBody>
      </p:sp>
      <p:sp>
        <p:nvSpPr>
          <p:cNvPr id="169" name="Google Shape;169;p24"/>
          <p:cNvSpPr txBox="1"/>
          <p:nvPr/>
        </p:nvSpPr>
        <p:spPr>
          <a:xfrm>
            <a:off x="5742125" y="4099875"/>
            <a:ext cx="1349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dk1"/>
                </a:solidFill>
                <a:latin typeface="Bai Jamjuree"/>
                <a:ea typeface="Bai Jamjuree"/>
                <a:cs typeface="Bai Jamjuree"/>
                <a:sym typeface="Bai Jamjuree"/>
              </a:rPr>
              <a:t>TF-IDF </a:t>
            </a:r>
            <a:endParaRPr/>
          </a:p>
        </p:txBody>
      </p:sp>
      <p:sp>
        <p:nvSpPr>
          <p:cNvPr id="170" name="Google Shape;170;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Word Frequency</a:t>
            </a:r>
            <a:endParaRPr/>
          </a:p>
        </p:txBody>
      </p:sp>
      <p:sp>
        <p:nvSpPr>
          <p:cNvPr id="176" name="Google Shape;176;p25"/>
          <p:cNvSpPr txBox="1">
            <a:spLocks noGrp="1"/>
          </p:cNvSpPr>
          <p:nvPr>
            <p:ph type="body" idx="1"/>
          </p:nvPr>
        </p:nvSpPr>
        <p:spPr>
          <a:xfrm>
            <a:off x="720000" y="1267025"/>
            <a:ext cx="2850900" cy="319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p>
          <a:p>
            <a:pPr marL="0" lvl="0" indent="0" algn="l" rtl="0">
              <a:spcBef>
                <a:spcPts val="0"/>
              </a:spcBef>
              <a:spcAft>
                <a:spcPts val="0"/>
              </a:spcAft>
              <a:buNone/>
            </a:pPr>
            <a:r>
              <a:rPr lang="en" sz="1600"/>
              <a:t>Most words show positive sentiment</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Challenging to predict low scores with BERT due to word imbalance</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We should use pre-trained GPT for reasoning</a:t>
            </a:r>
            <a:endParaRPr sz="1600"/>
          </a:p>
        </p:txBody>
      </p:sp>
      <p:pic>
        <p:nvPicPr>
          <p:cNvPr id="177" name="Google Shape;177;p25"/>
          <p:cNvPicPr preferRelativeResize="0"/>
          <p:nvPr/>
        </p:nvPicPr>
        <p:blipFill>
          <a:blip r:embed="rId3">
            <a:alphaModFix/>
          </a:blip>
          <a:stretch>
            <a:fillRect/>
          </a:stretch>
        </p:blipFill>
        <p:spPr>
          <a:xfrm>
            <a:off x="4256163" y="2157300"/>
            <a:ext cx="4347549" cy="2446200"/>
          </a:xfrm>
          <a:prstGeom prst="rect">
            <a:avLst/>
          </a:prstGeom>
          <a:noFill/>
          <a:ln>
            <a:noFill/>
          </a:ln>
        </p:spPr>
      </p:pic>
      <p:pic>
        <p:nvPicPr>
          <p:cNvPr id="178" name="Google Shape;178;p25"/>
          <p:cNvPicPr preferRelativeResize="0"/>
          <p:nvPr/>
        </p:nvPicPr>
        <p:blipFill rotWithShape="1">
          <a:blip r:embed="rId4">
            <a:alphaModFix/>
          </a:blip>
          <a:srcRect l="38691"/>
          <a:stretch/>
        </p:blipFill>
        <p:spPr>
          <a:xfrm>
            <a:off x="5145025" y="511400"/>
            <a:ext cx="2569826" cy="1527125"/>
          </a:xfrm>
          <a:prstGeom prst="rect">
            <a:avLst/>
          </a:prstGeom>
          <a:noFill/>
          <a:ln>
            <a:noFill/>
          </a:ln>
        </p:spPr>
      </p:pic>
      <p:sp>
        <p:nvSpPr>
          <p:cNvPr id="179" name="Google Shape;17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Overview </a:t>
            </a:r>
            <a:endParaRPr/>
          </a:p>
        </p:txBody>
      </p:sp>
      <p:sp>
        <p:nvSpPr>
          <p:cNvPr id="185" name="Google Shape;185;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86" name="Google Shape;186;p26"/>
          <p:cNvPicPr preferRelativeResize="0"/>
          <p:nvPr/>
        </p:nvPicPr>
        <p:blipFill>
          <a:blip r:embed="rId3">
            <a:alphaModFix/>
          </a:blip>
          <a:stretch>
            <a:fillRect/>
          </a:stretch>
        </p:blipFill>
        <p:spPr>
          <a:xfrm>
            <a:off x="2735775" y="752825"/>
            <a:ext cx="3672460" cy="387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BERT Classifier</a:t>
            </a:r>
            <a:endParaRPr/>
          </a:p>
        </p:txBody>
      </p:sp>
      <p:sp>
        <p:nvSpPr>
          <p:cNvPr id="192" name="Google Shape;192;p27"/>
          <p:cNvSpPr txBox="1">
            <a:spLocks noGrp="1"/>
          </p:cNvSpPr>
          <p:nvPr>
            <p:ph type="body" idx="1"/>
          </p:nvPr>
        </p:nvSpPr>
        <p:spPr>
          <a:xfrm>
            <a:off x="720000" y="104796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BERT Classifier := BERT Encoder + MLP</a:t>
            </a:r>
            <a:br>
              <a:rPr lang="en" sz="2000"/>
            </a:br>
            <a:endParaRPr sz="2000"/>
          </a:p>
          <a:p>
            <a:pPr marL="0" lvl="0" indent="0" algn="l" rtl="0">
              <a:spcBef>
                <a:spcPts val="0"/>
              </a:spcBef>
              <a:spcAft>
                <a:spcPts val="0"/>
              </a:spcAft>
              <a:buNone/>
            </a:pPr>
            <a:endParaRPr sz="2000"/>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193" name="Google Shape;193;p27"/>
          <p:cNvPicPr preferRelativeResize="0"/>
          <p:nvPr/>
        </p:nvPicPr>
        <p:blipFill>
          <a:blip r:embed="rId3">
            <a:alphaModFix/>
          </a:blip>
          <a:stretch>
            <a:fillRect/>
          </a:stretch>
        </p:blipFill>
        <p:spPr>
          <a:xfrm>
            <a:off x="1835075" y="1749601"/>
            <a:ext cx="5473850" cy="2682000"/>
          </a:xfrm>
          <a:prstGeom prst="rect">
            <a:avLst/>
          </a:prstGeom>
          <a:noFill/>
          <a:ln>
            <a:noFill/>
          </a:ln>
        </p:spPr>
      </p:pic>
      <p:sp>
        <p:nvSpPr>
          <p:cNvPr id="194" name="Google Shape;194;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Ablation Study</a:t>
            </a:r>
            <a:endParaRPr/>
          </a:p>
        </p:txBody>
      </p:sp>
      <p:sp>
        <p:nvSpPr>
          <p:cNvPr id="200" name="Google Shape;200;p28"/>
          <p:cNvSpPr txBox="1">
            <a:spLocks noGrp="1"/>
          </p:cNvSpPr>
          <p:nvPr>
            <p:ph type="body" idx="1"/>
          </p:nvPr>
        </p:nvSpPr>
        <p:spPr>
          <a:xfrm>
            <a:off x="720000" y="1047970"/>
            <a:ext cx="7704000" cy="28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In we did several ablation studies to investigate the performance of different ways of training BERT Classifier. </a:t>
            </a: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Linear Probe: freeze Encoder, finetune MLP</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End-to-End finetune: finetune both Encoder and MLP (1-layer)</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End-to-End finetune: finetune both Encoder and MLP (3-layer)</a:t>
            </a:r>
            <a:endParaRPr/>
          </a:p>
        </p:txBody>
      </p:sp>
      <p:sp>
        <p:nvSpPr>
          <p:cNvPr id="201" name="Google Shape;201;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720000" y="445025"/>
            <a:ext cx="7704000" cy="514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chivo"/>
              <a:buChar char="●"/>
            </a:pPr>
            <a:r>
              <a:rPr lang="en" sz="2000">
                <a:latin typeface="Archivo"/>
                <a:ea typeface="Archivo"/>
                <a:cs typeface="Archivo"/>
                <a:sym typeface="Archivo"/>
              </a:rPr>
              <a:t>Linear Probe: freeze Encoder, finetune MLP</a:t>
            </a:r>
            <a:endParaRPr/>
          </a:p>
        </p:txBody>
      </p:sp>
      <p:sp>
        <p:nvSpPr>
          <p:cNvPr id="207" name="Google Shape;207;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208" name="Google Shape;208;p29"/>
          <p:cNvPicPr preferRelativeResize="0"/>
          <p:nvPr/>
        </p:nvPicPr>
        <p:blipFill>
          <a:blip r:embed="rId3">
            <a:alphaModFix/>
          </a:blip>
          <a:stretch>
            <a:fillRect/>
          </a:stretch>
        </p:blipFill>
        <p:spPr>
          <a:xfrm>
            <a:off x="4795649" y="1145250"/>
            <a:ext cx="3628351" cy="2853000"/>
          </a:xfrm>
          <a:prstGeom prst="rect">
            <a:avLst/>
          </a:prstGeom>
          <a:noFill/>
          <a:ln>
            <a:noFill/>
          </a:ln>
        </p:spPr>
      </p:pic>
      <p:pic>
        <p:nvPicPr>
          <p:cNvPr id="209" name="Google Shape;209;p29"/>
          <p:cNvPicPr preferRelativeResize="0"/>
          <p:nvPr/>
        </p:nvPicPr>
        <p:blipFill>
          <a:blip r:embed="rId4">
            <a:alphaModFix/>
          </a:blip>
          <a:stretch>
            <a:fillRect/>
          </a:stretch>
        </p:blipFill>
        <p:spPr>
          <a:xfrm>
            <a:off x="720000" y="1634575"/>
            <a:ext cx="3522074" cy="1874362"/>
          </a:xfrm>
          <a:prstGeom prst="rect">
            <a:avLst/>
          </a:prstGeom>
          <a:noFill/>
          <a:ln>
            <a:noFill/>
          </a:ln>
        </p:spPr>
      </p:pic>
    </p:spTree>
  </p:cSld>
  <p:clrMapOvr>
    <a:masterClrMapping/>
  </p:clrMapOvr>
</p:sld>
</file>

<file path=ppt/theme/theme1.xml><?xml version="1.0" encoding="utf-8"?>
<a:theme xmlns:a="http://schemas.openxmlformats.org/drawingml/2006/main" name="Marketing Plan with Cycle Diagrams by Slidesgo">
  <a:themeElements>
    <a:clrScheme name="Simple Light">
      <a:dk1>
        <a:srgbClr val="313131"/>
      </a:dk1>
      <a:lt1>
        <a:srgbClr val="E4E4E4"/>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131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1598</Words>
  <Application>Microsoft Macintosh PowerPoint</Application>
  <PresentationFormat>On-screen Show (16:9)</PresentationFormat>
  <Paragraphs>150</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Archivo Light</vt:lpstr>
      <vt:lpstr>Bai Jamjuree</vt:lpstr>
      <vt:lpstr>Nunito Light</vt:lpstr>
      <vt:lpstr>Archivo</vt:lpstr>
      <vt:lpstr>Courier New</vt:lpstr>
      <vt:lpstr>Marketing Plan with Cycle Diagrams by Slidesgo</vt:lpstr>
      <vt:lpstr>Yelp Dataset Rating Predictions Using LMs</vt:lpstr>
      <vt:lpstr>Problem Statement</vt:lpstr>
      <vt:lpstr>Problem Statement</vt:lpstr>
      <vt:lpstr>EDA: Visualization of Encodings</vt:lpstr>
      <vt:lpstr>EDA: Word Frequency</vt:lpstr>
      <vt:lpstr>Project Overview </vt:lpstr>
      <vt:lpstr>BERT Classifier</vt:lpstr>
      <vt:lpstr>Ablation Study</vt:lpstr>
      <vt:lpstr>Linear Probe: freeze Encoder, finetune MLP</vt:lpstr>
      <vt:lpstr>End-to-End finetune: finetune both Encoder and MLP (1-layer) </vt:lpstr>
      <vt:lpstr>End-to-End finetune: finetune both Encoder and MLP (3-layer) </vt:lpstr>
      <vt:lpstr>Experiments Summary (BERTClassifer)</vt:lpstr>
      <vt:lpstr>LLM Training &amp; Inference Summary</vt:lpstr>
      <vt:lpstr>Finetune Dataset Sample</vt:lpstr>
      <vt:lpstr>Few-Shot CoT Inference </vt:lpstr>
      <vt:lpstr>LLM Sample Output</vt:lpstr>
      <vt:lpstr>LLM Evaluations</vt:lpstr>
      <vt:lpstr>Experiments Summary</vt:lpstr>
      <vt:lpstr>Project Conclusions </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Chang, Huandong</cp:lastModifiedBy>
  <cp:revision>1</cp:revision>
  <dcterms:modified xsi:type="dcterms:W3CDTF">2024-05-16T16:16:06Z</dcterms:modified>
</cp:coreProperties>
</file>