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Nunito" pitchFamily="2" charset="77"/>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9"/>
  </p:normalViewPr>
  <p:slideViewPr>
    <p:cSldViewPr snapToGrid="0">
      <p:cViewPr varScale="1">
        <p:scale>
          <a:sx n="136" d="100"/>
          <a:sy n="136" d="100"/>
        </p:scale>
        <p:origin x="96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28ad98c61f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28ad98c61f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28ad98c61f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28ad98c61f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28ad98c61f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28ad98c61f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28ad98c61f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28ad98c61f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28ad98c61f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28ad98c61f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2ae054c2f3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2ae054c2f3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28ad98c61f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28ad98c61f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28ad98c61f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28ad98c61f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28ad98c61f_0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28ad98c61f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717200" y="1634800"/>
            <a:ext cx="7821600" cy="1448100"/>
          </a:xfrm>
          <a:prstGeom prst="rect">
            <a:avLst/>
          </a:prstGeom>
        </p:spPr>
        <p:txBody>
          <a:bodyPr spcFirstLastPara="1" wrap="square" lIns="91425" tIns="91425" rIns="91425" bIns="91425" anchor="ctr" anchorCtr="0">
            <a:normAutofit/>
          </a:bodyPr>
          <a:lstStyle/>
          <a:p>
            <a:pPr marL="0" lvl="0" indent="0" algn="ctr" rtl="0">
              <a:lnSpc>
                <a:spcPct val="115000"/>
              </a:lnSpc>
              <a:spcBef>
                <a:spcPts val="0"/>
              </a:spcBef>
              <a:spcAft>
                <a:spcPts val="300"/>
              </a:spcAft>
              <a:buNone/>
            </a:pPr>
            <a:r>
              <a:rPr lang="en" sz="2900" b="1">
                <a:solidFill>
                  <a:srgbClr val="000000"/>
                </a:solidFill>
                <a:latin typeface="Arial"/>
                <a:ea typeface="Arial"/>
                <a:cs typeface="Arial"/>
                <a:sym typeface="Arial"/>
              </a:rPr>
              <a:t>Research Paper Classification by Abstract</a:t>
            </a:r>
            <a:endParaRPr sz="4600" b="1"/>
          </a:p>
        </p:txBody>
      </p:sp>
      <p:sp>
        <p:nvSpPr>
          <p:cNvPr id="129" name="Google Shape;129;p13"/>
          <p:cNvSpPr txBox="1">
            <a:spLocks noGrp="1"/>
          </p:cNvSpPr>
          <p:nvPr>
            <p:ph type="subTitle" idx="1"/>
          </p:nvPr>
        </p:nvSpPr>
        <p:spPr>
          <a:xfrm>
            <a:off x="1891350" y="2729583"/>
            <a:ext cx="5361300" cy="522600"/>
          </a:xfrm>
          <a:prstGeom prst="rect">
            <a:avLst/>
          </a:prstGeom>
        </p:spPr>
        <p:txBody>
          <a:bodyPr spcFirstLastPara="1" wrap="square" lIns="91425" tIns="91425" rIns="91425" bIns="91425" anchor="t" anchorCtr="0">
            <a:normAutofit/>
          </a:bodyPr>
          <a:lstStyle/>
          <a:p>
            <a:pPr marL="0" lvl="0" indent="0">
              <a:lnSpc>
                <a:spcPct val="115000"/>
              </a:lnSpc>
            </a:pPr>
            <a:r>
              <a:rPr lang="en" sz="1400" dirty="0">
                <a:solidFill>
                  <a:srgbClr val="000000"/>
                </a:solidFill>
                <a:latin typeface="Arial"/>
                <a:ea typeface="Arial"/>
                <a:cs typeface="Arial"/>
                <a:sym typeface="Arial"/>
              </a:rPr>
              <a:t>Authors: </a:t>
            </a:r>
            <a:r>
              <a:rPr lang="en" sz="1400" dirty="0" err="1">
                <a:solidFill>
                  <a:srgbClr val="000000"/>
                </a:solidFill>
                <a:latin typeface="Arial"/>
                <a:ea typeface="Arial"/>
                <a:cs typeface="Arial"/>
                <a:sym typeface="Arial"/>
              </a:rPr>
              <a:t>Huandong</a:t>
            </a:r>
            <a:r>
              <a:rPr lang="en" sz="1400" dirty="0">
                <a:solidFill>
                  <a:srgbClr val="000000"/>
                </a:solidFill>
                <a:latin typeface="Arial"/>
                <a:ea typeface="Arial"/>
                <a:cs typeface="Arial"/>
                <a:sym typeface="Arial"/>
              </a:rPr>
              <a:t> Chang, Elijah </a:t>
            </a:r>
            <a:r>
              <a:rPr lang="en" sz="1400">
                <a:solidFill>
                  <a:srgbClr val="000000"/>
                </a:solidFill>
                <a:latin typeface="Arial"/>
                <a:ea typeface="Arial"/>
                <a:cs typeface="Arial"/>
                <a:sym typeface="Arial"/>
              </a:rPr>
              <a:t>Tamarchenko</a:t>
            </a:r>
            <a:endParaRPr sz="19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196" name="Google Shape;196;p22"/>
          <p:cNvSpPr txBox="1">
            <a:spLocks noGrp="1"/>
          </p:cNvSpPr>
          <p:nvPr>
            <p:ph type="body" idx="1"/>
          </p:nvPr>
        </p:nvSpPr>
        <p:spPr>
          <a:xfrm>
            <a:off x="819150" y="1800200"/>
            <a:ext cx="7505700" cy="2448000"/>
          </a:xfrm>
          <a:prstGeom prst="rect">
            <a:avLst/>
          </a:prstGeom>
        </p:spPr>
        <p:txBody>
          <a:bodyPr spcFirstLastPara="1" wrap="square" lIns="91425" tIns="91425" rIns="91425" bIns="91425" anchor="t" anchorCtr="0">
            <a:normAutofit/>
          </a:bodyPr>
          <a:lstStyle/>
          <a:p>
            <a:pPr marL="457200" lvl="0" indent="-311150" algn="l" rtl="0">
              <a:lnSpc>
                <a:spcPct val="200000"/>
              </a:lnSpc>
              <a:spcBef>
                <a:spcPts val="0"/>
              </a:spcBef>
              <a:spcAft>
                <a:spcPts val="0"/>
              </a:spcAft>
              <a:buSzPts val="1300"/>
              <a:buChar char="-"/>
            </a:pPr>
            <a:r>
              <a:rPr lang="en"/>
              <a:t>More categories and more data</a:t>
            </a:r>
            <a:endParaRPr/>
          </a:p>
          <a:p>
            <a:pPr marL="457200" lvl="0" indent="-311150" algn="l" rtl="0">
              <a:lnSpc>
                <a:spcPct val="200000"/>
              </a:lnSpc>
              <a:spcBef>
                <a:spcPts val="0"/>
              </a:spcBef>
              <a:spcAft>
                <a:spcPts val="0"/>
              </a:spcAft>
              <a:buSzPts val="1300"/>
              <a:buChar char="-"/>
            </a:pPr>
            <a:r>
              <a:rPr lang="en"/>
              <a:t>Using the rest of the metadata for each paper</a:t>
            </a:r>
            <a:endParaRPr/>
          </a:p>
          <a:p>
            <a:pPr marL="457200" lvl="0" indent="-311150" algn="l" rtl="0">
              <a:lnSpc>
                <a:spcPct val="200000"/>
              </a:lnSpc>
              <a:spcBef>
                <a:spcPts val="0"/>
              </a:spcBef>
              <a:spcAft>
                <a:spcPts val="0"/>
              </a:spcAft>
              <a:buSzPts val="1300"/>
              <a:buChar char="-"/>
            </a:pPr>
            <a:r>
              <a:rPr lang="en"/>
              <a:t>Use topics and material that is covered rather than scientific fields as categories</a:t>
            </a:r>
            <a:endParaRPr/>
          </a:p>
          <a:p>
            <a:pPr marL="457200" lvl="0" indent="-311150" algn="l" rtl="0">
              <a:lnSpc>
                <a:spcPct val="200000"/>
              </a:lnSpc>
              <a:spcBef>
                <a:spcPts val="0"/>
              </a:spcBef>
              <a:spcAft>
                <a:spcPts val="0"/>
              </a:spcAft>
              <a:buSzPts val="1300"/>
              <a:buChar char="-"/>
            </a:pPr>
            <a:r>
              <a:rPr lang="en"/>
              <a:t>Use model in research journal searching system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Introduction</a:t>
            </a:r>
            <a:endParaRPr/>
          </a:p>
        </p:txBody>
      </p:sp>
      <p:sp>
        <p:nvSpPr>
          <p:cNvPr id="135" name="Google Shape;135;p14"/>
          <p:cNvSpPr txBox="1">
            <a:spLocks noGrp="1"/>
          </p:cNvSpPr>
          <p:nvPr>
            <p:ph type="body" idx="1"/>
          </p:nvPr>
        </p:nvSpPr>
        <p:spPr>
          <a:xfrm>
            <a:off x="819150" y="1501600"/>
            <a:ext cx="7505700" cy="2937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Times New Roman"/>
              <a:buChar char="●"/>
            </a:pPr>
            <a:r>
              <a:rPr lang="en" sz="1800" b="1">
                <a:latin typeface="Times New Roman"/>
                <a:ea typeface="Times New Roman"/>
                <a:cs typeface="Times New Roman"/>
                <a:sym typeface="Times New Roman"/>
              </a:rPr>
              <a:t>Goal: </a:t>
            </a:r>
            <a:r>
              <a:rPr lang="en" sz="1800">
                <a:solidFill>
                  <a:srgbClr val="000000"/>
                </a:solidFill>
                <a:latin typeface="Times New Roman"/>
                <a:ea typeface="Times New Roman"/>
                <a:cs typeface="Times New Roman"/>
                <a:sym typeface="Times New Roman"/>
              </a:rPr>
              <a:t> Build a Natural Language Processing (NLP) pipeline to predict </a:t>
            </a:r>
            <a:r>
              <a:rPr lang="en" sz="1800">
                <a:solidFill>
                  <a:srgbClr val="24292F"/>
                </a:solidFill>
                <a:highlight>
                  <a:srgbClr val="FFFFFF"/>
                </a:highlight>
                <a:latin typeface="Times New Roman"/>
                <a:ea typeface="Times New Roman"/>
                <a:cs typeface="Times New Roman"/>
                <a:sym typeface="Times New Roman"/>
              </a:rPr>
              <a:t>which subject a research paper belongs to based on its abstract.</a:t>
            </a:r>
            <a:endParaRPr sz="1800">
              <a:solidFill>
                <a:srgbClr val="24292F"/>
              </a:solidFill>
              <a:highlight>
                <a:srgbClr val="FFFFFF"/>
              </a:highlight>
              <a:latin typeface="Times New Roman"/>
              <a:ea typeface="Times New Roman"/>
              <a:cs typeface="Times New Roman"/>
              <a:sym typeface="Times New Roman"/>
            </a:endParaRPr>
          </a:p>
          <a:p>
            <a:pPr marL="457200" lvl="0" indent="-342900" algn="l" rtl="0">
              <a:spcBef>
                <a:spcPts val="0"/>
              </a:spcBef>
              <a:spcAft>
                <a:spcPts val="0"/>
              </a:spcAft>
              <a:buClr>
                <a:srgbClr val="24292F"/>
              </a:buClr>
              <a:buSzPts val="1800"/>
              <a:buFont typeface="Times New Roman"/>
              <a:buChar char="●"/>
            </a:pPr>
            <a:r>
              <a:rPr lang="en" sz="1800" b="1">
                <a:solidFill>
                  <a:srgbClr val="24292F"/>
                </a:solidFill>
                <a:highlight>
                  <a:srgbClr val="FFFFFF"/>
                </a:highlight>
                <a:latin typeface="Times New Roman"/>
                <a:ea typeface="Times New Roman"/>
                <a:cs typeface="Times New Roman"/>
                <a:sym typeface="Times New Roman"/>
              </a:rPr>
              <a:t>Data: </a:t>
            </a:r>
            <a:r>
              <a:rPr lang="en" sz="1800">
                <a:solidFill>
                  <a:srgbClr val="24292F"/>
                </a:solidFill>
                <a:highlight>
                  <a:srgbClr val="FFFFFF"/>
                </a:highlight>
                <a:latin typeface="Times New Roman"/>
                <a:ea typeface="Times New Roman"/>
                <a:cs typeface="Times New Roman"/>
                <a:sym typeface="Times New Roman"/>
              </a:rPr>
              <a:t>15,000 papers from the arxiv dataset on Kaggle. Subjects include Computer Science, Mathematics, Physics, Quant. Bio, and Statistics.</a:t>
            </a:r>
            <a:endParaRPr sz="1800">
              <a:solidFill>
                <a:srgbClr val="24292F"/>
              </a:solidFill>
              <a:highlight>
                <a:srgbClr val="FFFFFF"/>
              </a:highlight>
              <a:latin typeface="Times New Roman"/>
              <a:ea typeface="Times New Roman"/>
              <a:cs typeface="Times New Roman"/>
              <a:sym typeface="Times New Roman"/>
            </a:endParaRPr>
          </a:p>
          <a:p>
            <a:pPr marL="457200" lvl="0" indent="-342900" algn="l" rtl="0">
              <a:spcBef>
                <a:spcPts val="0"/>
              </a:spcBef>
              <a:spcAft>
                <a:spcPts val="0"/>
              </a:spcAft>
              <a:buClr>
                <a:srgbClr val="24292F"/>
              </a:buClr>
              <a:buSzPts val="1800"/>
              <a:buFont typeface="Times New Roman"/>
              <a:buChar char="●"/>
            </a:pPr>
            <a:r>
              <a:rPr lang="en" sz="1800" b="1">
                <a:solidFill>
                  <a:srgbClr val="24292F"/>
                </a:solidFill>
                <a:highlight>
                  <a:srgbClr val="FFFFFF"/>
                </a:highlight>
                <a:latin typeface="Times New Roman"/>
                <a:ea typeface="Times New Roman"/>
                <a:cs typeface="Times New Roman"/>
                <a:sym typeface="Times New Roman"/>
              </a:rPr>
              <a:t>Model 1:</a:t>
            </a:r>
            <a:r>
              <a:rPr lang="en" sz="1800">
                <a:solidFill>
                  <a:srgbClr val="24292F"/>
                </a:solidFill>
                <a:highlight>
                  <a:srgbClr val="FFFFFF"/>
                </a:highlight>
                <a:latin typeface="Times New Roman"/>
                <a:ea typeface="Times New Roman"/>
                <a:cs typeface="Times New Roman"/>
                <a:sym typeface="Times New Roman"/>
              </a:rPr>
              <a:t> Long-short Term Memory (LSTM) </a:t>
            </a:r>
            <a:endParaRPr sz="1800">
              <a:solidFill>
                <a:srgbClr val="24292F"/>
              </a:solidFill>
              <a:highlight>
                <a:srgbClr val="FFFFFF"/>
              </a:highlight>
              <a:latin typeface="Times New Roman"/>
              <a:ea typeface="Times New Roman"/>
              <a:cs typeface="Times New Roman"/>
              <a:sym typeface="Times New Roman"/>
            </a:endParaRPr>
          </a:p>
          <a:p>
            <a:pPr marL="457200" lvl="0" indent="-342900" algn="l" rtl="0">
              <a:spcBef>
                <a:spcPts val="0"/>
              </a:spcBef>
              <a:spcAft>
                <a:spcPts val="0"/>
              </a:spcAft>
              <a:buClr>
                <a:srgbClr val="24292F"/>
              </a:buClr>
              <a:buSzPts val="1800"/>
              <a:buFont typeface="Times New Roman"/>
              <a:buChar char="●"/>
            </a:pPr>
            <a:r>
              <a:rPr lang="en" sz="1800" b="1">
                <a:solidFill>
                  <a:srgbClr val="24292F"/>
                </a:solidFill>
                <a:highlight>
                  <a:srgbClr val="FFFFFF"/>
                </a:highlight>
                <a:latin typeface="Times New Roman"/>
                <a:ea typeface="Times New Roman"/>
                <a:cs typeface="Times New Roman"/>
                <a:sym typeface="Times New Roman"/>
              </a:rPr>
              <a:t>Model 2: </a:t>
            </a:r>
            <a:r>
              <a:rPr lang="en" sz="1800">
                <a:solidFill>
                  <a:srgbClr val="000000"/>
                </a:solidFill>
                <a:latin typeface="Times New Roman"/>
                <a:ea typeface="Times New Roman"/>
                <a:cs typeface="Times New Roman"/>
                <a:sym typeface="Times New Roman"/>
              </a:rPr>
              <a:t>DistilBERT (Transformers)</a:t>
            </a:r>
            <a:endParaRPr sz="1800" b="1">
              <a:solidFill>
                <a:srgbClr val="24292F"/>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Example</a:t>
            </a:r>
            <a:endParaRPr/>
          </a:p>
        </p:txBody>
      </p:sp>
      <p:sp>
        <p:nvSpPr>
          <p:cNvPr id="141" name="Google Shape;141;p15"/>
          <p:cNvSpPr txBox="1">
            <a:spLocks noGrp="1"/>
          </p:cNvSpPr>
          <p:nvPr>
            <p:ph type="body" idx="1"/>
          </p:nvPr>
        </p:nvSpPr>
        <p:spPr>
          <a:xfrm>
            <a:off x="819150" y="1636050"/>
            <a:ext cx="7505700" cy="1290000"/>
          </a:xfrm>
          <a:prstGeom prst="rect">
            <a:avLst/>
          </a:prstGeom>
          <a:solidFill>
            <a:schemeClr val="dk1"/>
          </a:solidFill>
        </p:spPr>
        <p:txBody>
          <a:bodyPr spcFirstLastPara="1" wrap="square" lIns="91425" tIns="91425" rIns="91425" bIns="91425" anchor="t" anchorCtr="0">
            <a:noAutofit/>
          </a:bodyPr>
          <a:lstStyle/>
          <a:p>
            <a:pPr marL="0" lvl="0" indent="0" algn="l" rtl="0">
              <a:lnSpc>
                <a:spcPct val="95000"/>
              </a:lnSpc>
              <a:spcBef>
                <a:spcPts val="0"/>
              </a:spcBef>
              <a:spcAft>
                <a:spcPts val="0"/>
              </a:spcAft>
              <a:buSzPts val="688"/>
              <a:buNone/>
            </a:pPr>
            <a:r>
              <a:rPr lang="en" sz="1800">
                <a:solidFill>
                  <a:srgbClr val="000000"/>
                </a:solidFill>
                <a:latin typeface="Times New Roman"/>
                <a:ea typeface="Times New Roman"/>
                <a:cs typeface="Times New Roman"/>
                <a:sym typeface="Times New Roman"/>
              </a:rPr>
              <a:t>We show that a determinant of Stirling cycle numbers counts unlabeled acyclic single-source automata. The proof involves a bijection from these automata to certain marked lattice paths and a sign-reversing involution to evaluate the determinant.</a:t>
            </a:r>
            <a:endParaRPr sz="180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688"/>
              <a:buNone/>
            </a:pPr>
            <a:endParaRPr sz="180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688"/>
              <a:buNone/>
            </a:pPr>
            <a:endParaRPr sz="180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688"/>
              <a:buNone/>
            </a:pPr>
            <a:endParaRPr sz="180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688"/>
              <a:buNone/>
            </a:pPr>
            <a:endParaRPr sz="180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688"/>
              <a:buNone/>
            </a:pPr>
            <a:endParaRPr sz="1800">
              <a:solidFill>
                <a:srgbClr val="212121"/>
              </a:solidFill>
              <a:highlight>
                <a:srgbClr val="E0E0E0"/>
              </a:highlight>
              <a:latin typeface="Times New Roman"/>
              <a:ea typeface="Times New Roman"/>
              <a:cs typeface="Times New Roman"/>
              <a:sym typeface="Times New Roman"/>
            </a:endParaRPr>
          </a:p>
          <a:p>
            <a:pPr marL="0" lvl="0" indent="0" algn="l" rtl="0">
              <a:lnSpc>
                <a:spcPct val="95000"/>
              </a:lnSpc>
              <a:spcBef>
                <a:spcPts val="1200"/>
              </a:spcBef>
              <a:spcAft>
                <a:spcPts val="0"/>
              </a:spcAft>
              <a:buSzPts val="688"/>
              <a:buNone/>
            </a:pPr>
            <a:endParaRPr sz="1800">
              <a:solidFill>
                <a:srgbClr val="212121"/>
              </a:solidFill>
              <a:highlight>
                <a:srgbClr val="E0E0E0"/>
              </a:highlight>
              <a:latin typeface="Times New Roman"/>
              <a:ea typeface="Times New Roman"/>
              <a:cs typeface="Times New Roman"/>
              <a:sym typeface="Times New Roman"/>
            </a:endParaRPr>
          </a:p>
          <a:p>
            <a:pPr marL="0" lvl="0" indent="0" algn="l" rtl="0">
              <a:lnSpc>
                <a:spcPct val="95000"/>
              </a:lnSpc>
              <a:spcBef>
                <a:spcPts val="1200"/>
              </a:spcBef>
              <a:spcAft>
                <a:spcPts val="1200"/>
              </a:spcAft>
              <a:buSzPts val="688"/>
              <a:buNone/>
            </a:pPr>
            <a:endParaRPr sz="1800">
              <a:solidFill>
                <a:srgbClr val="212121"/>
              </a:solidFill>
              <a:highlight>
                <a:srgbClr val="E0E0E0"/>
              </a:highlight>
              <a:latin typeface="Times New Roman"/>
              <a:ea typeface="Times New Roman"/>
              <a:cs typeface="Times New Roman"/>
              <a:sym typeface="Times New Roman"/>
            </a:endParaRPr>
          </a:p>
        </p:txBody>
      </p:sp>
      <p:sp>
        <p:nvSpPr>
          <p:cNvPr id="142" name="Google Shape;142;p15"/>
          <p:cNvSpPr txBox="1"/>
          <p:nvPr/>
        </p:nvSpPr>
        <p:spPr>
          <a:xfrm>
            <a:off x="819150" y="3137650"/>
            <a:ext cx="6454500" cy="554100"/>
          </a:xfrm>
          <a:prstGeom prst="rect">
            <a:avLst/>
          </a:prstGeom>
          <a:solidFill>
            <a:schemeClr val="dk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a:latin typeface="Calibri"/>
                <a:ea typeface="Calibri"/>
                <a:cs typeface="Calibri"/>
                <a:sym typeface="Calibri"/>
              </a:rPr>
              <a:t>This is a Mathematics Paper!!!</a:t>
            </a:r>
            <a:endParaRPr sz="2400" b="1">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 1: Long-short term memory (LSTM)</a:t>
            </a:r>
            <a:endParaRPr/>
          </a:p>
        </p:txBody>
      </p:sp>
      <p:sp>
        <p:nvSpPr>
          <p:cNvPr id="148" name="Google Shape;148;p1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9" name="Google Shape;149;p16"/>
          <p:cNvPicPr preferRelativeResize="0"/>
          <p:nvPr/>
        </p:nvPicPr>
        <p:blipFill>
          <a:blip r:embed="rId3">
            <a:alphaModFix/>
          </a:blip>
          <a:stretch>
            <a:fillRect/>
          </a:stretch>
        </p:blipFill>
        <p:spPr>
          <a:xfrm>
            <a:off x="277800" y="1416562"/>
            <a:ext cx="4197574" cy="3433324"/>
          </a:xfrm>
          <a:prstGeom prst="rect">
            <a:avLst/>
          </a:prstGeom>
          <a:noFill/>
          <a:ln>
            <a:noFill/>
          </a:ln>
        </p:spPr>
      </p:pic>
      <p:pic>
        <p:nvPicPr>
          <p:cNvPr id="150" name="Google Shape;150;p16"/>
          <p:cNvPicPr preferRelativeResize="0"/>
          <p:nvPr/>
        </p:nvPicPr>
        <p:blipFill>
          <a:blip r:embed="rId4">
            <a:alphaModFix/>
          </a:blip>
          <a:stretch>
            <a:fillRect/>
          </a:stretch>
        </p:blipFill>
        <p:spPr>
          <a:xfrm>
            <a:off x="4475375" y="1909200"/>
            <a:ext cx="4080001" cy="2448001"/>
          </a:xfrm>
          <a:prstGeom prst="rect">
            <a:avLst/>
          </a:prstGeom>
          <a:noFill/>
          <a:ln>
            <a:noFill/>
          </a:ln>
        </p:spPr>
      </p:pic>
      <p:sp>
        <p:nvSpPr>
          <p:cNvPr id="151" name="Google Shape;151;p16"/>
          <p:cNvSpPr txBox="1"/>
          <p:nvPr/>
        </p:nvSpPr>
        <p:spPr>
          <a:xfrm>
            <a:off x="6324875" y="4466200"/>
            <a:ext cx="258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Source: Google Photos</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 2: DistilBERT (Transformers)</a:t>
            </a:r>
            <a:endParaRPr sz="1800" b="1">
              <a:solidFill>
                <a:srgbClr val="24292F"/>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a:p>
        </p:txBody>
      </p:sp>
      <p:pic>
        <p:nvPicPr>
          <p:cNvPr id="157" name="Google Shape;157;p17"/>
          <p:cNvPicPr preferRelativeResize="0"/>
          <p:nvPr/>
        </p:nvPicPr>
        <p:blipFill>
          <a:blip r:embed="rId3">
            <a:alphaModFix/>
          </a:blip>
          <a:stretch>
            <a:fillRect/>
          </a:stretch>
        </p:blipFill>
        <p:spPr>
          <a:xfrm>
            <a:off x="5378212" y="2477600"/>
            <a:ext cx="3530124" cy="2329400"/>
          </a:xfrm>
          <a:prstGeom prst="rect">
            <a:avLst/>
          </a:prstGeom>
          <a:noFill/>
          <a:ln>
            <a:noFill/>
          </a:ln>
        </p:spPr>
      </p:pic>
      <p:sp>
        <p:nvSpPr>
          <p:cNvPr id="158" name="Google Shape;158;p17"/>
          <p:cNvSpPr txBox="1"/>
          <p:nvPr/>
        </p:nvSpPr>
        <p:spPr>
          <a:xfrm>
            <a:off x="316475" y="3480275"/>
            <a:ext cx="42555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Context and attention</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Relationships between words</a:t>
            </a:r>
            <a:endParaRPr>
              <a:latin typeface="Calibri"/>
              <a:ea typeface="Calibri"/>
              <a:cs typeface="Calibri"/>
              <a:sym typeface="Calibri"/>
            </a:endParaRPr>
          </a:p>
        </p:txBody>
      </p:sp>
      <p:pic>
        <p:nvPicPr>
          <p:cNvPr id="159" name="Google Shape;159;p17"/>
          <p:cNvPicPr preferRelativeResize="0"/>
          <p:nvPr/>
        </p:nvPicPr>
        <p:blipFill rotWithShape="1">
          <a:blip r:embed="rId4">
            <a:alphaModFix/>
          </a:blip>
          <a:srcRect l="780" t="-4025" r="-779"/>
          <a:stretch/>
        </p:blipFill>
        <p:spPr>
          <a:xfrm>
            <a:off x="819150" y="1370050"/>
            <a:ext cx="4968700" cy="1985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Transformers (cont’d)</a:t>
            </a:r>
            <a:endParaRPr/>
          </a:p>
        </p:txBody>
      </p:sp>
      <p:pic>
        <p:nvPicPr>
          <p:cNvPr id="165" name="Google Shape;165;p18"/>
          <p:cNvPicPr preferRelativeResize="0"/>
          <p:nvPr/>
        </p:nvPicPr>
        <p:blipFill>
          <a:blip r:embed="rId3">
            <a:alphaModFix/>
          </a:blip>
          <a:stretch>
            <a:fillRect/>
          </a:stretch>
        </p:blipFill>
        <p:spPr>
          <a:xfrm>
            <a:off x="1255825" y="1448700"/>
            <a:ext cx="2488875" cy="3301425"/>
          </a:xfrm>
          <a:prstGeom prst="rect">
            <a:avLst/>
          </a:prstGeom>
          <a:noFill/>
          <a:ln>
            <a:noFill/>
          </a:ln>
        </p:spPr>
      </p:pic>
      <p:sp>
        <p:nvSpPr>
          <p:cNvPr id="166" name="Google Shape;166;p18"/>
          <p:cNvSpPr txBox="1"/>
          <p:nvPr/>
        </p:nvSpPr>
        <p:spPr>
          <a:xfrm>
            <a:off x="4450375" y="2455075"/>
            <a:ext cx="3960000" cy="11697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Font typeface="Calibri"/>
              <a:buChar char="-"/>
            </a:pPr>
            <a:r>
              <a:rPr lang="en" sz="1600">
                <a:latin typeface="Calibri"/>
                <a:ea typeface="Calibri"/>
                <a:cs typeface="Calibri"/>
                <a:sym typeface="Calibri"/>
              </a:rPr>
              <a:t>Words are represented as vectors</a:t>
            </a:r>
            <a:endParaRPr sz="1600">
              <a:latin typeface="Calibri"/>
              <a:ea typeface="Calibri"/>
              <a:cs typeface="Calibri"/>
              <a:sym typeface="Calibri"/>
            </a:endParaRPr>
          </a:p>
          <a:p>
            <a:pPr marL="0" lvl="0" indent="0" algn="l" rtl="0">
              <a:spcBef>
                <a:spcPts val="0"/>
              </a:spcBef>
              <a:spcAft>
                <a:spcPts val="0"/>
              </a:spcAft>
              <a:buNone/>
            </a:pP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latin typeface="Calibri"/>
                <a:ea typeface="Calibri"/>
                <a:cs typeface="Calibri"/>
                <a:sym typeface="Calibri"/>
              </a:rPr>
              <a:t>Take in the whole sentence at once for each word</a:t>
            </a:r>
            <a:endParaRPr sz="16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819150" y="4309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 Analysis</a:t>
            </a:r>
            <a:endParaRPr/>
          </a:p>
        </p:txBody>
      </p:sp>
      <p:sp>
        <p:nvSpPr>
          <p:cNvPr id="172" name="Google Shape;172;p19"/>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3" name="Google Shape;173;p19"/>
          <p:cNvPicPr preferRelativeResize="0"/>
          <p:nvPr/>
        </p:nvPicPr>
        <p:blipFill>
          <a:blip r:embed="rId3">
            <a:alphaModFix/>
          </a:blip>
          <a:stretch>
            <a:fillRect/>
          </a:stretch>
        </p:blipFill>
        <p:spPr>
          <a:xfrm>
            <a:off x="403400" y="1486250"/>
            <a:ext cx="3830050" cy="3453199"/>
          </a:xfrm>
          <a:prstGeom prst="rect">
            <a:avLst/>
          </a:prstGeom>
          <a:noFill/>
          <a:ln>
            <a:noFill/>
          </a:ln>
        </p:spPr>
      </p:pic>
      <p:pic>
        <p:nvPicPr>
          <p:cNvPr id="174" name="Google Shape;174;p19"/>
          <p:cNvPicPr preferRelativeResize="0"/>
          <p:nvPr/>
        </p:nvPicPr>
        <p:blipFill>
          <a:blip r:embed="rId4">
            <a:alphaModFix/>
          </a:blip>
          <a:stretch>
            <a:fillRect/>
          </a:stretch>
        </p:blipFill>
        <p:spPr>
          <a:xfrm>
            <a:off x="5087800" y="1595739"/>
            <a:ext cx="3830051" cy="3343710"/>
          </a:xfrm>
          <a:prstGeom prst="rect">
            <a:avLst/>
          </a:prstGeom>
          <a:noFill/>
          <a:ln>
            <a:noFill/>
          </a:ln>
        </p:spPr>
      </p:pic>
      <p:sp>
        <p:nvSpPr>
          <p:cNvPr id="175" name="Google Shape;175;p19"/>
          <p:cNvSpPr txBox="1"/>
          <p:nvPr/>
        </p:nvSpPr>
        <p:spPr>
          <a:xfrm>
            <a:off x="941300" y="1073000"/>
            <a:ext cx="3171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FF0000"/>
                </a:solidFill>
                <a:latin typeface="Calibri"/>
                <a:ea typeface="Calibri"/>
                <a:cs typeface="Calibri"/>
                <a:sym typeface="Calibri"/>
              </a:rPr>
              <a:t>LSTM (86% Accuracy)</a:t>
            </a:r>
            <a:endParaRPr sz="2000" b="1">
              <a:solidFill>
                <a:srgbClr val="FF0000"/>
              </a:solidFill>
              <a:latin typeface="Calibri"/>
              <a:ea typeface="Calibri"/>
              <a:cs typeface="Calibri"/>
              <a:sym typeface="Calibri"/>
            </a:endParaRPr>
          </a:p>
        </p:txBody>
      </p:sp>
      <p:sp>
        <p:nvSpPr>
          <p:cNvPr id="176" name="Google Shape;176;p19"/>
          <p:cNvSpPr txBox="1"/>
          <p:nvPr/>
        </p:nvSpPr>
        <p:spPr>
          <a:xfrm>
            <a:off x="5255550" y="1165400"/>
            <a:ext cx="332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77" name="Google Shape;177;p19"/>
          <p:cNvSpPr txBox="1"/>
          <p:nvPr/>
        </p:nvSpPr>
        <p:spPr>
          <a:xfrm>
            <a:off x="5417175" y="1073000"/>
            <a:ext cx="3171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FF0000"/>
                </a:solidFill>
                <a:latin typeface="Calibri"/>
                <a:ea typeface="Calibri"/>
                <a:cs typeface="Calibri"/>
                <a:sym typeface="Calibri"/>
              </a:rPr>
              <a:t>DistilBERT(92% Accuracy)</a:t>
            </a:r>
            <a:endParaRPr sz="2000" b="1">
              <a:solidFill>
                <a:srgbClr val="FF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0"/>
          <p:cNvSpPr txBox="1">
            <a:spLocks noGrp="1"/>
          </p:cNvSpPr>
          <p:nvPr>
            <p:ph type="title"/>
          </p:nvPr>
        </p:nvSpPr>
        <p:spPr>
          <a:xfrm>
            <a:off x="819150" y="6551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Misclassification Example</a:t>
            </a:r>
            <a:endParaRPr/>
          </a:p>
        </p:txBody>
      </p:sp>
      <p:sp>
        <p:nvSpPr>
          <p:cNvPr id="183" name="Google Shape;183;p20"/>
          <p:cNvSpPr txBox="1">
            <a:spLocks noGrp="1"/>
          </p:cNvSpPr>
          <p:nvPr>
            <p:ph type="body" idx="1"/>
          </p:nvPr>
        </p:nvSpPr>
        <p:spPr>
          <a:xfrm>
            <a:off x="819150" y="1385600"/>
            <a:ext cx="7505700" cy="34218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 sz="3095"/>
              <a:t>"In the process of training Support Vector Machines (SVMs) by decomposition methods, working set selection is an important technique, and some exciting schemes were employed into this field. To improve working set selection, we propose a new model for working set selection in sequential minimal optimization (SMO) decomposition methods. In this model, it selects B as working set without reselection. Some properties are given by simple proof, and experiments demonstrate that the proposed method is in general faster than existing methods."</a:t>
            </a:r>
            <a:endParaRPr sz="3095"/>
          </a:p>
          <a:p>
            <a:pPr marL="0" lvl="0" indent="0" algn="ctr" rtl="0">
              <a:spcBef>
                <a:spcPts val="1200"/>
              </a:spcBef>
              <a:spcAft>
                <a:spcPts val="0"/>
              </a:spcAft>
              <a:buNone/>
            </a:pPr>
            <a:endParaRPr sz="3845" b="1"/>
          </a:p>
          <a:p>
            <a:pPr marL="0" lvl="0" indent="0" algn="ctr" rtl="0">
              <a:spcBef>
                <a:spcPts val="1200"/>
              </a:spcBef>
              <a:spcAft>
                <a:spcPts val="0"/>
              </a:spcAft>
              <a:buNone/>
            </a:pPr>
            <a:r>
              <a:rPr lang="en" sz="3845" b="1"/>
              <a:t>This is a Computer Science paper classified as Statistics!</a:t>
            </a:r>
            <a:endParaRPr sz="3845" b="1"/>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DistilBERT Classification Report</a:t>
            </a:r>
            <a:endParaRPr/>
          </a:p>
        </p:txBody>
      </p:sp>
      <p:sp>
        <p:nvSpPr>
          <p:cNvPr id="189" name="Google Shape;189;p21"/>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0" name="Google Shape;190;p21"/>
          <p:cNvPicPr preferRelativeResize="0"/>
          <p:nvPr/>
        </p:nvPicPr>
        <p:blipFill>
          <a:blip r:embed="rId3">
            <a:alphaModFix/>
          </a:blip>
          <a:stretch>
            <a:fillRect/>
          </a:stretch>
        </p:blipFill>
        <p:spPr>
          <a:xfrm>
            <a:off x="819150" y="1533525"/>
            <a:ext cx="7441825" cy="3229750"/>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330</Words>
  <Application>Microsoft Macintosh PowerPoint</Application>
  <PresentationFormat>On-screen Show (16:9)</PresentationFormat>
  <Paragraphs>38</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Times New Roman</vt:lpstr>
      <vt:lpstr>Nunito</vt:lpstr>
      <vt:lpstr>Calibri</vt:lpstr>
      <vt:lpstr>Arial</vt:lpstr>
      <vt:lpstr>Shift</vt:lpstr>
      <vt:lpstr>Research Paper Classification by Abstract</vt:lpstr>
      <vt:lpstr>Introduction</vt:lpstr>
      <vt:lpstr>Data Example</vt:lpstr>
      <vt:lpstr>Model 1: Long-short term memory (LSTM)</vt:lpstr>
      <vt:lpstr>Model 2: DistilBERT (Transformers) </vt:lpstr>
      <vt:lpstr>Transformers (cont’d)</vt:lpstr>
      <vt:lpstr>Result Analysis</vt:lpstr>
      <vt:lpstr>Misclassification Example</vt:lpstr>
      <vt:lpstr>DistilBERT Classification Report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Paper Classification by Abstract</dc:title>
  <cp:lastModifiedBy>Chang, Huandong</cp:lastModifiedBy>
  <cp:revision>1</cp:revision>
  <dcterms:modified xsi:type="dcterms:W3CDTF">2022-05-17T07:51:24Z</dcterms:modified>
</cp:coreProperties>
</file>