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5" r:id="rId8"/>
    <p:sldId id="262" r:id="rId9"/>
    <p:sldId id="266" r:id="rId10"/>
    <p:sldId id="264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1FF"/>
    <a:srgbClr val="F9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20" y="18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00212" y="947955"/>
            <a:ext cx="8791575" cy="1546939"/>
          </a:xfrm>
        </p:spPr>
        <p:txBody>
          <a:bodyPr/>
          <a:lstStyle/>
          <a:p>
            <a:r>
              <a:rPr lang="en-US" altLang="zh-TW" dirty="0"/>
              <a:t>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乒乓球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76424" y="3036815"/>
            <a:ext cx="8374923" cy="2873230"/>
          </a:xfrm>
        </p:spPr>
        <p:txBody>
          <a:bodyPr>
            <a:normAutofit/>
          </a:bodyPr>
          <a:lstStyle/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陳宇鎮</a:t>
            </a:r>
            <a:endParaRPr lang="en-US" altLang="zh-TW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朱可望</a:t>
            </a:r>
            <a:endParaRPr lang="en-US" altLang="zh-TW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黃柏崴</a:t>
            </a:r>
            <a:endParaRPr lang="en-US" altLang="zh-TW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班級</a:t>
            </a:r>
            <a:r>
              <a:rPr lang="en-US" altLang="zh-TW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電子</a:t>
            </a:r>
            <a:r>
              <a:rPr lang="en-US" altLang="zh-TW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4A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53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38000-B259-49DB-B808-B9245DC56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041" y="2256864"/>
            <a:ext cx="9905999" cy="1325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訓練時間複雜度比較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方法主要靠周圍有限的鄰近的樣本來確定所屬的類別，因此對於類域的交叉或重疊較多的待分類樣本集來說，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方法較其他方法更為適合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EDA2CD3-8AAE-4F58-8A0A-36AE0FE4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優缺點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9D46328-427F-4161-A2F7-4D1EA9A227C3}"/>
              </a:ext>
            </a:extLst>
          </p:cNvPr>
          <p:cNvSpPr txBox="1"/>
          <p:nvPr/>
        </p:nvSpPr>
        <p:spPr>
          <a:xfrm>
            <a:off x="1141412" y="17336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8977C70-7133-4563-ABF7-F15BFEDF7790}"/>
              </a:ext>
            </a:extLst>
          </p:cNvPr>
          <p:cNvSpPr txBox="1"/>
          <p:nvPr/>
        </p:nvSpPr>
        <p:spPr>
          <a:xfrm>
            <a:off x="1130332" y="348026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DE09299-C9CD-4BD3-88A0-1438D0004CE6}"/>
              </a:ext>
            </a:extLst>
          </p:cNvPr>
          <p:cNvSpPr txBox="1"/>
          <p:nvPr/>
        </p:nvSpPr>
        <p:spPr>
          <a:xfrm>
            <a:off x="1727041" y="4077050"/>
            <a:ext cx="85892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計算量大，尤其是特徵數非常多的時候</a:t>
            </a:r>
          </a:p>
          <a:p>
            <a:pPr fontAlgn="base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樣本不平衡的時候，對稀有類別的預測準確率低</a:t>
            </a:r>
          </a:p>
          <a:p>
            <a:pPr fontAlgn="base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是慵懶散學習方法，基本上不學習，導致預測時速度比起其他演算法慢</a:t>
            </a:r>
          </a:p>
        </p:txBody>
      </p:sp>
    </p:spTree>
    <p:extLst>
      <p:ext uri="{BB962C8B-B14F-4D97-AF65-F5344CB8AC3E}">
        <p14:creationId xmlns:p14="http://schemas.microsoft.com/office/powerpoint/2010/main" val="210737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D7B73AF-C1E9-48C7-B78B-059A530E4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07" y="1478570"/>
            <a:ext cx="8816702" cy="5118278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C9BF5DE3-9707-4FB8-99B8-00B434B1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59" y="167780"/>
            <a:ext cx="9905998" cy="147857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Breakdown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099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比賽發現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9331" y="18387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比賽後發現，我們的２Ｐ跟不上其他組的速度，後來有發現是程式處於１Ｐ或２Ｐ的判斷的順序太後面導致跟不上，更改過後有明顯的進步。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627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遊戲說明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501" y="294748"/>
            <a:ext cx="2380146" cy="6268503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81816" y="1594362"/>
            <a:ext cx="830068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物件參數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場景大小：200 x 500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球：大小 5 x 5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發球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從 1P 方往 2P 方向發球：起始位置 (120, 395)，速度為 (-7, -7) 即往左上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從 2P 方往 1P 方向發球：起始位置 (75, 100)，速度為 (7, 7) 即往右下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開場從 1P 方往 2P 方向發球，之後發球會輪流換邊。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球速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發球球速為 7，每 200 frame 加速 1，沒有上限。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不過就目前的物件寬度，速度最多到 40，再上去會因為穿透現象而無法接到球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平台：大小 40 x 30，移動速度 (±5, 0)。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1P 位置在下方，平台起始位置 (80, 420)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2P 位置在上方，平台起始位置 (80, 50)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回合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球落到任一邊平台後方後，回合結束，重啟新的回合。在一方得到指定的分數後，</a:t>
            </a:r>
            <a:r>
              <a:rPr kumimoji="0" lang="en-US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kumimoji="0" lang="en-US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遊戲自動結束。</a:t>
            </a:r>
          </a:p>
        </p:txBody>
      </p:sp>
    </p:spTree>
    <p:extLst>
      <p:ext uri="{BB962C8B-B14F-4D97-AF65-F5344CB8AC3E}">
        <p14:creationId xmlns:p14="http://schemas.microsoft.com/office/powerpoint/2010/main" val="363614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825976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功能：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成功正確的回擊球：預測球的移動方向後，預先抵達球的落點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效能：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速度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&gt;30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前能夠回擊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：希望至少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在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30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前能夠無失誤的回擊球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限制：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1.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作業系統：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Win7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以上版本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2.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記憶體：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4G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以上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3.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軟體：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python3.6</a:t>
            </a:r>
          </a:p>
        </p:txBody>
      </p:sp>
    </p:spTree>
    <p:extLst>
      <p:ext uri="{BB962C8B-B14F-4D97-AF65-F5344CB8AC3E}">
        <p14:creationId xmlns:p14="http://schemas.microsoft.com/office/powerpoint/2010/main" val="155202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825976"/>
            <a:ext cx="9905999" cy="354171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介面：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099560" y="2413152"/>
            <a:ext cx="1919855" cy="1015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Game</a:t>
            </a:r>
            <a:endParaRPr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1588625" y="2413152"/>
            <a:ext cx="1919855" cy="1015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Rule-based</a:t>
            </a:r>
            <a:endParaRPr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5099559" y="4814909"/>
            <a:ext cx="1919855" cy="10367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Log Files</a:t>
            </a:r>
            <a:endParaRPr lang="zh-TW" altLang="en-US" sz="2400" dirty="0"/>
          </a:p>
        </p:txBody>
      </p:sp>
      <p:sp>
        <p:nvSpPr>
          <p:cNvPr id="8" name="圓角矩形 7"/>
          <p:cNvSpPr/>
          <p:nvPr/>
        </p:nvSpPr>
        <p:spPr>
          <a:xfrm>
            <a:off x="8610495" y="2413152"/>
            <a:ext cx="2092484" cy="1015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900" dirty="0"/>
              <a:t>The model </a:t>
            </a:r>
            <a:br>
              <a:rPr lang="en-US" altLang="zh-TW" sz="1900" dirty="0"/>
            </a:br>
            <a:r>
              <a:rPr lang="en-US" altLang="zh-TW" sz="1900" dirty="0"/>
              <a:t>have been already </a:t>
            </a:r>
            <a:r>
              <a:rPr lang="en-US" altLang="zh-TW" sz="1900" dirty="0" err="1"/>
              <a:t>traing</a:t>
            </a:r>
            <a:endParaRPr lang="zh-TW" altLang="en-US" sz="1900" dirty="0"/>
          </a:p>
        </p:txBody>
      </p:sp>
      <p:sp>
        <p:nvSpPr>
          <p:cNvPr id="9" name="圓角矩形 8"/>
          <p:cNvSpPr/>
          <p:nvPr/>
        </p:nvSpPr>
        <p:spPr>
          <a:xfrm>
            <a:off x="8610495" y="4814909"/>
            <a:ext cx="2092486" cy="102668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ML</a:t>
            </a:r>
            <a:r>
              <a:rPr lang="zh-TW" altLang="en-US" sz="2400" dirty="0"/>
              <a:t> </a:t>
            </a:r>
            <a:r>
              <a:rPr lang="en-US" altLang="zh-TW" sz="2400" dirty="0"/>
              <a:t>=&gt;</a:t>
            </a:r>
            <a:r>
              <a:rPr lang="zh-TW" altLang="en-US" sz="2400" dirty="0"/>
              <a:t> </a:t>
            </a:r>
            <a:r>
              <a:rPr lang="en-US" altLang="zh-TW" sz="2400" dirty="0"/>
              <a:t>.</a:t>
            </a:r>
            <a:r>
              <a:rPr lang="en-US" altLang="zh-TW" sz="2400" dirty="0" err="1"/>
              <a:t>sav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檔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3527731" y="2666198"/>
            <a:ext cx="1512000" cy="9625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10800000" flipH="1">
            <a:off x="3527731" y="3168317"/>
            <a:ext cx="1512000" cy="9625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7058955" y="3159344"/>
            <a:ext cx="1512000" cy="962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10800000" flipH="1">
            <a:off x="7079244" y="2656573"/>
            <a:ext cx="1512000" cy="962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33241" y="2055065"/>
            <a:ext cx="19415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取得遊戲資訊</a:t>
            </a:r>
          </a:p>
        </p:txBody>
      </p:sp>
      <p:sp>
        <p:nvSpPr>
          <p:cNvPr id="18" name="矩形 17"/>
          <p:cNvSpPr/>
          <p:nvPr/>
        </p:nvSpPr>
        <p:spPr>
          <a:xfrm>
            <a:off x="3333242" y="3350221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下達移動指令</a:t>
            </a: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5688534" y="3501992"/>
            <a:ext cx="4258" cy="1279770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444661" y="4153139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TW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記錄遊戲數據</a:t>
            </a:r>
            <a:endParaRPr lang="zh-TW" altLang="en-US" sz="2000" b="1" cap="none" spc="0" dirty="0">
              <a:ln w="9525">
                <a:solidFill>
                  <a:schemeClr val="accent3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rot="10800000" flipH="1">
            <a:off x="7079244" y="5312080"/>
            <a:ext cx="1512000" cy="9625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148746" y="4809961"/>
            <a:ext cx="13324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Traning</a:t>
            </a:r>
            <a:endParaRPr lang="zh-TW" altLang="en-US" sz="2000" b="1" cap="none" spc="0" dirty="0">
              <a:ln w="95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rot="10800000" flipH="1">
            <a:off x="9656737" y="3482069"/>
            <a:ext cx="4258" cy="1279770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865879" y="2026567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取得遊戲資訊</a:t>
            </a:r>
          </a:p>
        </p:txBody>
      </p:sp>
      <p:sp>
        <p:nvSpPr>
          <p:cNvPr id="27" name="矩形 26"/>
          <p:cNvSpPr/>
          <p:nvPr/>
        </p:nvSpPr>
        <p:spPr>
          <a:xfrm>
            <a:off x="6865879" y="3349508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en-US" altLang="zh-TW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下達移動指令</a:t>
            </a:r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6437901" y="3498017"/>
            <a:ext cx="5173" cy="128374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749106" y="4096809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記錄遊戲數據</a:t>
            </a:r>
            <a:endParaRPr lang="zh-TW" altLang="en-US" sz="2000" b="1" cap="none" spc="0" dirty="0">
              <a:ln w="95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肘形接點 32"/>
          <p:cNvCxnSpPr>
            <a:stCxn id="7" idx="1"/>
            <a:endCxn id="6" idx="2"/>
          </p:cNvCxnSpPr>
          <p:nvPr/>
        </p:nvCxnSpPr>
        <p:spPr>
          <a:xfrm rot="10800000">
            <a:off x="2548553" y="3429001"/>
            <a:ext cx="2551006" cy="1904261"/>
          </a:xfrm>
          <a:prstGeom prst="bentConnector2">
            <a:avLst/>
          </a:prstGeom>
          <a:ln w="38100">
            <a:solidFill>
              <a:srgbClr val="4FD1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>
            <a:off x="2548552" y="5333262"/>
            <a:ext cx="5252423" cy="934188"/>
          </a:xfrm>
          <a:prstGeom prst="bentConnector3">
            <a:avLst>
              <a:gd name="adj1" fmla="val -51"/>
            </a:avLst>
          </a:prstGeom>
          <a:ln w="38100">
            <a:solidFill>
              <a:srgbClr val="4FD1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7800975" y="5367690"/>
            <a:ext cx="0" cy="899760"/>
          </a:xfrm>
          <a:prstGeom prst="straightConnector1">
            <a:avLst/>
          </a:prstGeom>
          <a:ln w="38100">
            <a:solidFill>
              <a:srgbClr val="4FD1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471881" y="5307717"/>
            <a:ext cx="263886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sz="2000" b="1" cap="none" spc="0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如對訓練結果不滿</a:t>
            </a:r>
            <a: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更改</a:t>
            </a:r>
            <a: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Rule-based</a:t>
            </a:r>
            <a:b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或重新挑選</a:t>
            </a:r>
            <a: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檔訓練</a:t>
            </a:r>
            <a:endParaRPr lang="zh-TW" altLang="en-US" sz="2000" b="1" cap="none" spc="0" dirty="0">
              <a:ln w="9525">
                <a:solidFill>
                  <a:srgbClr val="4FD1FF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554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遊戲區塊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824" y="238020"/>
            <a:ext cx="2418426" cy="6381960"/>
          </a:xfrm>
        </p:spPr>
      </p:pic>
      <p:cxnSp>
        <p:nvCxnSpPr>
          <p:cNvPr id="6" name="直線接點 5"/>
          <p:cNvCxnSpPr/>
          <p:nvPr/>
        </p:nvCxnSpPr>
        <p:spPr>
          <a:xfrm flipV="1">
            <a:off x="8346030" y="1569244"/>
            <a:ext cx="2417220" cy="714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8346030" y="5625735"/>
            <a:ext cx="2417220" cy="7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613682" y="1284000"/>
            <a:ext cx="2458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y=80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26971" y="5340491"/>
            <a:ext cx="2458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y=420</a:t>
            </a:r>
            <a:endParaRPr lang="zh-TW" alt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弧形 2"/>
          <p:cNvSpPr/>
          <p:nvPr/>
        </p:nvSpPr>
        <p:spPr>
          <a:xfrm>
            <a:off x="10342313" y="1576387"/>
            <a:ext cx="1033669" cy="1445108"/>
          </a:xfrm>
          <a:prstGeom prst="arc">
            <a:avLst>
              <a:gd name="adj1" fmla="val 16200000"/>
              <a:gd name="adj2" fmla="val 366932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 flipV="1">
            <a:off x="10388496" y="4166133"/>
            <a:ext cx="1033669" cy="1459602"/>
          </a:xfrm>
          <a:prstGeom prst="arc">
            <a:avLst>
              <a:gd name="adj1" fmla="val 16200000"/>
              <a:gd name="adj2" fmla="val 366932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028771" y="3241725"/>
            <a:ext cx="6944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340</a:t>
            </a:r>
            <a:endParaRPr lang="zh-TW" altLang="en-US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9331" y="18387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做訓練時，忽略穿牆現象，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最理想情況為兩邊都能一直接到球，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可想像成兩邊平板延伸至最長，所以能一直擊回球，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而球的移動空間實際只有２００ｘ３４０的範圍裡。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806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9331" y="18387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根據上一頁，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假設現在為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1P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要預測球的移動，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於ｙ＝８０為邊界，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而預測路徑便為右圖。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23" y="1104534"/>
            <a:ext cx="2419350" cy="5010150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 flipV="1">
            <a:off x="8334953" y="1104534"/>
            <a:ext cx="2417220" cy="7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8334953" y="6114684"/>
            <a:ext cx="2417220" cy="7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8332823" y="1118822"/>
            <a:ext cx="2130" cy="5003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 flipV="1">
            <a:off x="10750043" y="1111678"/>
            <a:ext cx="2130" cy="5010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 flipV="1">
            <a:off x="8310680" y="3371249"/>
            <a:ext cx="816619" cy="8172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>
            <a:off x="8357098" y="1124108"/>
            <a:ext cx="2250864" cy="225246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cxnSpLocks/>
          </p:cNvCxnSpPr>
          <p:nvPr/>
        </p:nvCxnSpPr>
        <p:spPr>
          <a:xfrm>
            <a:off x="10630105" y="1118821"/>
            <a:ext cx="133200" cy="132463"/>
          </a:xfrm>
          <a:prstGeom prst="line">
            <a:avLst/>
          </a:prstGeom>
          <a:ln w="28575">
            <a:solidFill>
              <a:srgbClr val="F9322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cxnSpLocks noChangeAspect="1"/>
            <a:endCxn id="13" idx="1"/>
          </p:cNvCxnSpPr>
          <p:nvPr/>
        </p:nvCxnSpPr>
        <p:spPr>
          <a:xfrm flipH="1">
            <a:off x="8332823" y="1240138"/>
            <a:ext cx="2400735" cy="2369471"/>
          </a:xfrm>
          <a:prstGeom prst="line">
            <a:avLst/>
          </a:prstGeom>
          <a:ln w="28575">
            <a:solidFill>
              <a:srgbClr val="F9322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endCxn id="13" idx="1"/>
          </p:cNvCxnSpPr>
          <p:nvPr/>
        </p:nvCxnSpPr>
        <p:spPr>
          <a:xfrm flipH="1" flipV="1">
            <a:off x="8332822" y="3609609"/>
            <a:ext cx="1522800" cy="1524366"/>
          </a:xfrm>
          <a:prstGeom prst="line">
            <a:avLst/>
          </a:prstGeom>
          <a:ln w="28575">
            <a:solidFill>
              <a:srgbClr val="F9322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0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9331" y="18387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88" y="1977118"/>
            <a:ext cx="92202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5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</a:t>
            </a: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9331" y="18387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在觀看了大部分的訓練方式後我們這組最後選擇了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KNN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雖然當初想要使用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Q learning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但因為相比其他的訓練方式，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我們對於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KNN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的使用方式較為熟悉。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756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</a:t>
            </a: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9331" y="18387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31" y="1677360"/>
            <a:ext cx="9909174" cy="48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405</TotalTime>
  <Words>478</Words>
  <Application>Microsoft Office PowerPoint</Application>
  <PresentationFormat>寬螢幕</PresentationFormat>
  <Paragraphs>64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Microsoft JhengHei Light</vt:lpstr>
      <vt:lpstr>微軟正黑體</vt:lpstr>
      <vt:lpstr>微軟正黑體 Light</vt:lpstr>
      <vt:lpstr>新細明體</vt:lpstr>
      <vt:lpstr>標楷體</vt:lpstr>
      <vt:lpstr>Arial</vt:lpstr>
      <vt:lpstr>Trebuchet MS</vt:lpstr>
      <vt:lpstr>Tw Cen MT</vt:lpstr>
      <vt:lpstr>電路</vt:lpstr>
      <vt:lpstr>ML乒乓球</vt:lpstr>
      <vt:lpstr>遊戲說明</vt:lpstr>
      <vt:lpstr>需求</vt:lpstr>
      <vt:lpstr>需求</vt:lpstr>
      <vt:lpstr>分析 — 遊戲區塊</vt:lpstr>
      <vt:lpstr>分析 — 預測</vt:lpstr>
      <vt:lpstr>分析 — 預測</vt:lpstr>
      <vt:lpstr>分析 — 訓練方法</vt:lpstr>
      <vt:lpstr>分析 — 訓練方法</vt:lpstr>
      <vt:lpstr>分析 — 優缺點</vt:lpstr>
      <vt:lpstr>Breakdown</vt:lpstr>
      <vt:lpstr>比賽發現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柏崴 黃</dc:creator>
  <cp:lastModifiedBy>柏崴 黃</cp:lastModifiedBy>
  <cp:revision>31</cp:revision>
  <dcterms:created xsi:type="dcterms:W3CDTF">2019-12-08T01:45:02Z</dcterms:created>
  <dcterms:modified xsi:type="dcterms:W3CDTF">2020-01-08T09:11:11Z</dcterms:modified>
</cp:coreProperties>
</file>