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C588-8AB1-2846-BD7C-E6BDDAD815E9}" v="2" dt="2024-09-15T06:44:5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2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彬 付" userId="75e139f936f50e55" providerId="LiveId" clId="{705FC588-8AB1-2846-BD7C-E6BDDAD815E9}"/>
    <pc:docChg chg="custSel modSld">
      <pc:chgData name="彬 付" userId="75e139f936f50e55" providerId="LiveId" clId="{705FC588-8AB1-2846-BD7C-E6BDDAD815E9}" dt="2024-09-15T06:52:59.755" v="18" actId="478"/>
      <pc:docMkLst>
        <pc:docMk/>
      </pc:docMkLst>
      <pc:sldChg chg="delSp mod">
        <pc:chgData name="彬 付" userId="75e139f936f50e55" providerId="LiveId" clId="{705FC588-8AB1-2846-BD7C-E6BDDAD815E9}" dt="2024-09-15T06:41:32.566" v="4" actId="478"/>
        <pc:sldMkLst>
          <pc:docMk/>
          <pc:sldMk cId="1056602684" sldId="257"/>
        </pc:sldMkLst>
        <pc:spChg chg="del">
          <ac:chgData name="彬 付" userId="75e139f936f50e55" providerId="LiveId" clId="{705FC588-8AB1-2846-BD7C-E6BDDAD815E9}" dt="2024-09-15T06:41:29.617" v="2" actId="478"/>
          <ac:spMkLst>
            <pc:docMk/>
            <pc:sldMk cId="1056602684" sldId="257"/>
            <ac:spMk id="27" creationId="{EA4202BD-3AEA-9F53-D9DF-9E517C93F162}"/>
          </ac:spMkLst>
        </pc:spChg>
        <pc:cxnChg chg="del">
          <ac:chgData name="彬 付" userId="75e139f936f50e55" providerId="LiveId" clId="{705FC588-8AB1-2846-BD7C-E6BDDAD815E9}" dt="2024-09-15T06:41:32.566" v="4" actId="478"/>
          <ac:cxnSpMkLst>
            <pc:docMk/>
            <pc:sldMk cId="1056602684" sldId="257"/>
            <ac:cxnSpMk id="2" creationId="{EECA0251-13A5-9C5D-FA95-A71925A3C054}"/>
          </ac:cxnSpMkLst>
        </pc:cxnChg>
        <pc:cxnChg chg="del">
          <ac:chgData name="彬 付" userId="75e139f936f50e55" providerId="LiveId" clId="{705FC588-8AB1-2846-BD7C-E6BDDAD815E9}" dt="2024-09-15T06:41:30.760" v="3" actId="478"/>
          <ac:cxnSpMkLst>
            <pc:docMk/>
            <pc:sldMk cId="1056602684" sldId="257"/>
            <ac:cxnSpMk id="9" creationId="{FB21EE93-2FA8-E10A-90FC-9D6887E2EA83}"/>
          </ac:cxnSpMkLst>
        </pc:cxnChg>
        <pc:cxnChg chg="del">
          <ac:chgData name="彬 付" userId="75e139f936f50e55" providerId="LiveId" clId="{705FC588-8AB1-2846-BD7C-E6BDDAD815E9}" dt="2024-09-15T06:41:28.388" v="1" actId="478"/>
          <ac:cxnSpMkLst>
            <pc:docMk/>
            <pc:sldMk cId="1056602684" sldId="257"/>
            <ac:cxnSpMk id="23" creationId="{0BF44DEE-E6A5-EF01-196B-27E4875CB947}"/>
          </ac:cxnSpMkLst>
        </pc:cxnChg>
        <pc:cxnChg chg="del">
          <ac:chgData name="彬 付" userId="75e139f936f50e55" providerId="LiveId" clId="{705FC588-8AB1-2846-BD7C-E6BDDAD815E9}" dt="2024-09-15T06:41:26.957" v="0" actId="478"/>
          <ac:cxnSpMkLst>
            <pc:docMk/>
            <pc:sldMk cId="1056602684" sldId="257"/>
            <ac:cxnSpMk id="28" creationId="{1DB60A94-16F6-2F96-4B79-71286484587C}"/>
          </ac:cxnSpMkLst>
        </pc:cxnChg>
      </pc:sldChg>
      <pc:sldChg chg="addSp delSp modSp mod">
        <pc:chgData name="彬 付" userId="75e139f936f50e55" providerId="LiveId" clId="{705FC588-8AB1-2846-BD7C-E6BDDAD815E9}" dt="2024-09-15T06:52:59.755" v="18" actId="478"/>
        <pc:sldMkLst>
          <pc:docMk/>
          <pc:sldMk cId="868332271" sldId="260"/>
        </pc:sldMkLst>
        <pc:spChg chg="del">
          <ac:chgData name="彬 付" userId="75e139f936f50e55" providerId="LiveId" clId="{705FC588-8AB1-2846-BD7C-E6BDDAD815E9}" dt="2024-09-15T06:52:59.755" v="18" actId="478"/>
          <ac:spMkLst>
            <pc:docMk/>
            <pc:sldMk cId="868332271" sldId="260"/>
            <ac:spMk id="16" creationId="{7A675609-6ADF-3C37-4C2E-8716A3D8E11D}"/>
          </ac:spMkLst>
        </pc:spChg>
        <pc:picChg chg="add del mod">
          <ac:chgData name="彬 付" userId="75e139f936f50e55" providerId="LiveId" clId="{705FC588-8AB1-2846-BD7C-E6BDDAD815E9}" dt="2024-09-15T06:44:52.901" v="11" actId="478"/>
          <ac:picMkLst>
            <pc:docMk/>
            <pc:sldMk cId="868332271" sldId="260"/>
            <ac:picMk id="3" creationId="{026FEA50-9B3C-BE97-D025-3155AE4F7213}"/>
          </ac:picMkLst>
        </pc:picChg>
        <pc:picChg chg="del">
          <ac:chgData name="彬 付" userId="75e139f936f50e55" providerId="LiveId" clId="{705FC588-8AB1-2846-BD7C-E6BDDAD815E9}" dt="2024-09-15T06:44:27.712" v="5" actId="478"/>
          <ac:picMkLst>
            <pc:docMk/>
            <pc:sldMk cId="868332271" sldId="260"/>
            <ac:picMk id="8" creationId="{A9B86B9D-3E80-8C07-BCEA-45C7B7B43E94}"/>
          </ac:picMkLst>
        </pc:picChg>
        <pc:picChg chg="add mod">
          <ac:chgData name="彬 付" userId="75e139f936f50e55" providerId="LiveId" clId="{705FC588-8AB1-2846-BD7C-E6BDDAD815E9}" dt="2024-09-15T06:45:10.057" v="17" actId="1076"/>
          <ac:picMkLst>
            <pc:docMk/>
            <pc:sldMk cId="868332271" sldId="260"/>
            <ac:picMk id="10" creationId="{C55C9049-9897-4FBA-F2A0-BE073945E6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AF26-A0F4-038B-C6EC-EF1A683E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0CD40-AD09-0781-C019-D7133122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09ADA-D6CA-C438-0393-AF72FAB7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3FF50-63A6-9364-8765-C34ECD2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760A8-36BB-D635-888E-05E1420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90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E9C6-B06D-0294-4F05-E23A708B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82940-16AC-E872-D0E6-92D52B32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E3F7-C8D9-B0A9-AF64-F6776892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C0524-40F3-079C-45ED-33256B95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1A2CA-EEEE-90CF-18B3-863F1084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3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3874-04B4-7E92-E1A8-AA6DFFBF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30755-7F48-C8AD-7A00-2FA80DD4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C11DC-9C09-551C-24F0-8DC0F40E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9A8A2-B88F-C649-1869-5215A477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BD73-F992-D2FA-D158-76D91572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4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80D86-3E54-D9F7-B340-EDF38842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666C3-1030-84D1-194B-ED9286B5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F62D-9E8C-1226-9C78-8EEF5169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53C7D-FD12-A454-4257-A8403B76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AE21-8FE5-9BD8-5604-ED44615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04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E04A3-E3C2-B918-9CD7-3B430075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7013B-52F8-2564-C1F9-B18EDFC6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3338-651F-DC3F-985F-D0691ABB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EB33B-76B7-45B4-F067-F6E4774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AA014-37AB-DA97-5DB8-512BF0D4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71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A5A1-061E-41E6-D8B3-5C786DDA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03384-371B-9497-9610-5E81AC89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1F15F-F10A-3155-9D56-42244EA3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DFE83-B3CD-0448-2BE1-B250EC0A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9B230-6EF1-D1FB-A559-6FB37E6D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60940-05AD-F6C9-A496-61ED7B8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16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F9B7-7C5E-A170-8D6C-0F8DCB58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54262-D500-6C1C-97E6-E99CB1B9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CAF0-EB1B-73F1-1995-777FC4AF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AE0BB-1950-EE12-9F24-66CE3F1F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81754-F6F7-8E68-C5AE-E9BD06F83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2E6A4-7409-4862-3459-AD6FA36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099AC-E829-36C7-6135-3EAD3CC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CB9B7-95F0-B6A9-B485-B7421EC1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5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4275-1AEF-78B6-DA9B-A5847C2E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B8098-C151-C26C-66D8-CAC77492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A6C2F-6B44-43CB-B4EA-68B56FB7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6C611-C17D-7E0F-5384-FF3D358B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97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D2390-9443-C9B3-FC58-9A886470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6811A-E197-5515-5019-FCCF9C44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BAD68-5D84-379E-25E5-8DBC53CF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6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F984F-CA82-7A40-84C8-E7BDA059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5BE51-25DA-C91A-A4F8-45485B1D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17720-C25D-217F-6D41-48CA6AA9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13C30-74F8-7CCC-554C-1AC67E8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4E0B4-A68A-CEE7-4D2A-53C986C1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893BA-6CBC-4197-2099-905E2E4C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9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C528-9E64-C1F1-7DF0-1AEC9301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21657-92DE-3C6B-7D27-9A306B071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BAFC7-5916-2161-5BE7-25052FAB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D5EB9-FC8F-4A38-8FC7-0163F2F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066DB-107C-D1BE-EBB5-A70C1D57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99395-3ECF-20B7-E227-0202A3B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7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CC5C3-073A-B926-FFD7-9356C2E2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0936-EAD4-CE5D-EDFC-F260D70A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A0A22-E582-ED4C-4084-326F4B7BF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1BD1D-5ECF-BA4F-98AF-D79F6DA2EEE2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C3C2-64C1-07B1-CE22-61BCC9A6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67259-2ACC-7AD3-23CB-391C1E8A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684D1-0D52-7442-BE8E-0CAF10B537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6B2D3A-A029-4195-AD57-2A3080A46093}"/>
              </a:ext>
            </a:extLst>
          </p:cNvPr>
          <p:cNvSpPr txBox="1"/>
          <p:nvPr/>
        </p:nvSpPr>
        <p:spPr>
          <a:xfrm>
            <a:off x="1848686" y="2254828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Minimum Consensus Spectral Clustering (MCSC)</a:t>
            </a:r>
          </a:p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最小一致性谱聚类：一种在分组数据中识别共表达模块的算法</a:t>
            </a:r>
          </a:p>
        </p:txBody>
      </p:sp>
    </p:spTree>
    <p:extLst>
      <p:ext uri="{BB962C8B-B14F-4D97-AF65-F5344CB8AC3E}">
        <p14:creationId xmlns:p14="http://schemas.microsoft.com/office/powerpoint/2010/main" val="21136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3E0A71A8-C354-CADF-AAF2-70D2167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45" y="1457756"/>
            <a:ext cx="2961397" cy="4852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B465CB-14FA-6755-2211-E6FE1B73EA2D}"/>
              </a:ext>
            </a:extLst>
          </p:cNvPr>
          <p:cNvSpPr txBox="1"/>
          <p:nvPr/>
        </p:nvSpPr>
        <p:spPr>
          <a:xfrm>
            <a:off x="392227" y="342900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现有算法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在对糖链聚类时无法考虑样本分组情况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032EE3-B988-7642-CF35-DB28CE97867C}"/>
              </a:ext>
            </a:extLst>
          </p:cNvPr>
          <p:cNvSpPr/>
          <p:nvPr/>
        </p:nvSpPr>
        <p:spPr>
          <a:xfrm>
            <a:off x="3646034" y="2487156"/>
            <a:ext cx="449943" cy="267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B6A357-FC09-AEF0-5741-7C818C1CC560}"/>
              </a:ext>
            </a:extLst>
          </p:cNvPr>
          <p:cNvSpPr/>
          <p:nvPr/>
        </p:nvSpPr>
        <p:spPr>
          <a:xfrm>
            <a:off x="3646033" y="1861682"/>
            <a:ext cx="449943" cy="580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64CB1AB-AC65-7C30-CDCC-D4B6714B0EF6}"/>
              </a:ext>
            </a:extLst>
          </p:cNvPr>
          <p:cNvCxnSpPr>
            <a:cxnSpLocks/>
          </p:cNvCxnSpPr>
          <p:nvPr/>
        </p:nvCxnSpPr>
        <p:spPr>
          <a:xfrm flipH="1">
            <a:off x="4233863" y="2202769"/>
            <a:ext cx="1458686" cy="13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625E11-E60C-DB6C-8A4A-71ED902ACFF8}"/>
              </a:ext>
            </a:extLst>
          </p:cNvPr>
          <p:cNvSpPr txBox="1"/>
          <p:nvPr/>
        </p:nvSpPr>
        <p:spPr>
          <a:xfrm>
            <a:off x="5692549" y="20148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明显应该是两类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15E33-13EB-F138-299B-5AD21854DDF7}"/>
              </a:ext>
            </a:extLst>
          </p:cNvPr>
          <p:cNvSpPr/>
          <p:nvPr/>
        </p:nvSpPr>
        <p:spPr>
          <a:xfrm>
            <a:off x="2956606" y="3008312"/>
            <a:ext cx="224971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9F65FF-51A4-EC96-DD99-DB1E5339E4FC}"/>
              </a:ext>
            </a:extLst>
          </p:cNvPr>
          <p:cNvCxnSpPr>
            <a:cxnSpLocks/>
          </p:cNvCxnSpPr>
          <p:nvPr/>
        </p:nvCxnSpPr>
        <p:spPr>
          <a:xfrm flipH="1">
            <a:off x="3273342" y="3095397"/>
            <a:ext cx="24192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CE62DE-F40D-029B-FF0A-35966B79E2E2}"/>
              </a:ext>
            </a:extLst>
          </p:cNvPr>
          <p:cNvSpPr txBox="1"/>
          <p:nvPr/>
        </p:nvSpPr>
        <p:spPr>
          <a:xfrm>
            <a:off x="5692548" y="2910731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这两个糖表达模式特殊，应该单独成一类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051CF6-DA45-10C4-6A9F-581BD6648B30}"/>
              </a:ext>
            </a:extLst>
          </p:cNvPr>
          <p:cNvSpPr txBox="1"/>
          <p:nvPr/>
        </p:nvSpPr>
        <p:spPr>
          <a:xfrm>
            <a:off x="392227" y="839159"/>
            <a:ext cx="735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一致性聚类（</a:t>
            </a:r>
            <a:r>
              <a:rPr kumimoji="1" lang="en-US" altLang="zh-CN" dirty="0"/>
              <a:t>consensus clustering</a:t>
            </a:r>
            <a:r>
              <a:rPr kumimoji="1" lang="zh-CN" altLang="en-US" dirty="0"/>
              <a:t>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 分层聚类（</a:t>
            </a:r>
            <a:r>
              <a:rPr kumimoji="1" lang="en-US" altLang="zh-CN" dirty="0"/>
              <a:t>hierarchical clustering)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078A0FF-A83A-D742-C710-C00700868FC7}"/>
              </a:ext>
            </a:extLst>
          </p:cNvPr>
          <p:cNvCxnSpPr/>
          <p:nvPr/>
        </p:nvCxnSpPr>
        <p:spPr>
          <a:xfrm>
            <a:off x="5419206" y="4939824"/>
            <a:ext cx="0" cy="320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9FE1928-1FEC-FDC9-2C47-9502A1956616}"/>
              </a:ext>
            </a:extLst>
          </p:cNvPr>
          <p:cNvCxnSpPr>
            <a:cxnSpLocks/>
          </p:cNvCxnSpPr>
          <p:nvPr/>
        </p:nvCxnSpPr>
        <p:spPr>
          <a:xfrm flipH="1">
            <a:off x="5478243" y="5092016"/>
            <a:ext cx="2600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19D2B75-529D-5841-8D1E-C732F541EEB7}"/>
              </a:ext>
            </a:extLst>
          </p:cNvPr>
          <p:cNvSpPr txBox="1"/>
          <p:nvPr/>
        </p:nvSpPr>
        <p:spPr>
          <a:xfrm>
            <a:off x="5738304" y="4890866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GCM4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GCM2</a:t>
            </a:r>
            <a:r>
              <a:rPr kumimoji="1" lang="zh-CN" altLang="en-US" dirty="0"/>
              <a:t>非常像，应该合并为一类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F081FA-0FAF-86C4-86C1-2BFF8F999687}"/>
              </a:ext>
            </a:extLst>
          </p:cNvPr>
          <p:cNvSpPr txBox="1"/>
          <p:nvPr/>
        </p:nvSpPr>
        <p:spPr>
          <a:xfrm>
            <a:off x="8280026" y="1088424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我自己的数据之前分析的结果，</a:t>
            </a:r>
            <a:endParaRPr kumimoji="1" lang="en-US" altLang="zh-CN" b="1" dirty="0"/>
          </a:p>
          <a:p>
            <a:r>
              <a:rPr kumimoji="1" lang="zh-CN" altLang="en-US" b="1" dirty="0"/>
              <a:t>可以看到聚类存在一些细节问题</a:t>
            </a:r>
          </a:p>
        </p:txBody>
      </p:sp>
    </p:spTree>
    <p:extLst>
      <p:ext uri="{BB962C8B-B14F-4D97-AF65-F5344CB8AC3E}">
        <p14:creationId xmlns:p14="http://schemas.microsoft.com/office/powerpoint/2010/main" val="10566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5CB842-0427-A39F-661F-DFDAB29880CC}"/>
              </a:ext>
            </a:extLst>
          </p:cNvPr>
          <p:cNvSpPr txBox="1"/>
          <p:nvPr/>
        </p:nvSpPr>
        <p:spPr>
          <a:xfrm>
            <a:off x="392227" y="3429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分析原因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EDA3EB-50C4-2FDA-CA12-EF90388758CB}"/>
              </a:ext>
            </a:extLst>
          </p:cNvPr>
          <p:cNvGrpSpPr/>
          <p:nvPr/>
        </p:nvGrpSpPr>
        <p:grpSpPr>
          <a:xfrm>
            <a:off x="694083" y="1954419"/>
            <a:ext cx="3575105" cy="2949161"/>
            <a:chOff x="2324100" y="317500"/>
            <a:chExt cx="7543800" cy="6223000"/>
          </a:xfrm>
        </p:grpSpPr>
        <p:pic>
          <p:nvPicPr>
            <p:cNvPr id="8" name="图片 7" descr="图表, 条形图&#10;&#10;描述已自动生成">
              <a:extLst>
                <a:ext uri="{FF2B5EF4-FFF2-40B4-BE49-F238E27FC236}">
                  <a16:creationId xmlns:a16="http://schemas.microsoft.com/office/drawing/2014/main" id="{806EC05B-7AD5-710A-35C3-3C896AA3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100" y="317500"/>
              <a:ext cx="7543800" cy="6223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F31312-71A1-8C24-C123-C42A276B2F85}"/>
                </a:ext>
              </a:extLst>
            </p:cNvPr>
            <p:cNvSpPr/>
            <p:nvPr/>
          </p:nvSpPr>
          <p:spPr>
            <a:xfrm>
              <a:off x="8545286" y="2229075"/>
              <a:ext cx="1322614" cy="135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943A000-38DB-0E27-DB96-1A65F0270CCC}"/>
              </a:ext>
            </a:extLst>
          </p:cNvPr>
          <p:cNvSpPr txBox="1"/>
          <p:nvPr/>
        </p:nvSpPr>
        <p:spPr>
          <a:xfrm>
            <a:off x="4872885" y="1308088"/>
            <a:ext cx="609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聚类算法的性质：当对某一维度（变量）进行聚类时，对另一维度（样本）一视同仁。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BE395D-7088-175D-0557-329ED2582D6B}"/>
              </a:ext>
            </a:extLst>
          </p:cNvPr>
          <p:cNvSpPr txBox="1"/>
          <p:nvPr/>
        </p:nvSpPr>
        <p:spPr>
          <a:xfrm>
            <a:off x="4872885" y="2214008"/>
            <a:ext cx="609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因此，</a:t>
            </a:r>
            <a:r>
              <a:rPr kumimoji="1" lang="zh-CN" altLang="en-US" b="1" dirty="0"/>
              <a:t>样本中占比大的那一类（例如</a:t>
            </a:r>
            <a:r>
              <a:rPr kumimoji="1" lang="en-US" altLang="zh-CN" b="1" dirty="0"/>
              <a:t>C</a:t>
            </a:r>
            <a:r>
              <a:rPr kumimoji="1" lang="zh-CN" altLang="en-US" b="1" dirty="0"/>
              <a:t>）会在聚类中占主导作用，掩盖其他样本量较小的组的贡献（例如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。观察上页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的分组情况也能发现，现有聚类对</a:t>
            </a:r>
            <a:r>
              <a:rPr kumimoji="1" lang="en-US" altLang="zh-CN" dirty="0"/>
              <a:t>HCC</a:t>
            </a:r>
            <a:r>
              <a:rPr kumimoji="1" lang="zh-CN" altLang="en-US" dirty="0"/>
              <a:t>的划分十分合理，问题主要出在其他三个占比较小的组中。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D4E11A-D462-61FE-7465-CF4BC0B3E283}"/>
              </a:ext>
            </a:extLst>
          </p:cNvPr>
          <p:cNvSpPr txBox="1"/>
          <p:nvPr/>
        </p:nvSpPr>
        <p:spPr>
          <a:xfrm>
            <a:off x="4872885" y="3673926"/>
            <a:ext cx="6099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然而，对于共表达模块，</a:t>
            </a:r>
            <a:r>
              <a:rPr kumimoji="1" lang="zh-CN" altLang="en-US" b="1" dirty="0"/>
              <a:t>我们希望能够捕捉组学数据在不同组之间的变化情况</a:t>
            </a:r>
            <a:r>
              <a:rPr kumimoji="1" lang="zh-CN" altLang="en-US" dirty="0"/>
              <a:t>，无论各组样本的相对比例如何，也无论有多少组样本。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C35362-D13A-8D67-D679-075D249D838B}"/>
              </a:ext>
            </a:extLst>
          </p:cNvPr>
          <p:cNvSpPr txBox="1"/>
          <p:nvPr/>
        </p:nvSpPr>
        <p:spPr>
          <a:xfrm>
            <a:off x="4872885" y="4856845"/>
            <a:ext cx="609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查阅文献，没有找到解决该问题的方法（待证实），更不存在解决该问题的开源工具。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2C4D09-6A53-452D-59A6-6B3F63AD28E8}"/>
              </a:ext>
            </a:extLst>
          </p:cNvPr>
          <p:cNvSpPr txBox="1"/>
          <p:nvPr/>
        </p:nvSpPr>
        <p:spPr>
          <a:xfrm>
            <a:off x="694083" y="5793265"/>
            <a:ext cx="918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目的：开发算法，提升</a:t>
            </a:r>
            <a:r>
              <a:rPr kumimoji="1" lang="zh-CN" altLang="en-US" b="1" u="sng" dirty="0"/>
              <a:t>糖组和代谢组数据</a:t>
            </a:r>
            <a:r>
              <a:rPr kumimoji="1" lang="zh-CN" altLang="en-US" b="1" dirty="0"/>
              <a:t>在样本存在分组时的共表达模块聚类性能。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797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6315E-D709-35DD-F510-4BBA8D5D3C0C}"/>
              </a:ext>
            </a:extLst>
          </p:cNvPr>
          <p:cNvSpPr txBox="1"/>
          <p:nvPr/>
        </p:nvSpPr>
        <p:spPr>
          <a:xfrm>
            <a:off x="392227" y="342900"/>
            <a:ext cx="783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提出算法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400" b="1" dirty="0">
                <a:solidFill>
                  <a:srgbClr val="0E0E0E"/>
                </a:solidFill>
                <a:effectLst/>
                <a:latin typeface=".SF NS"/>
              </a:rPr>
              <a:t>Minimum Consensus Spectral Clustering (MCSC)</a:t>
            </a:r>
            <a:endParaRPr lang="en" altLang="zh-CN" sz="2400" dirty="0">
              <a:solidFill>
                <a:srgbClr val="0E0E0E"/>
              </a:solidFill>
              <a:effectLst/>
              <a:latin typeface=".SF 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2C229F-23C1-1BE1-65A0-D7190726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18" y="939646"/>
            <a:ext cx="9383563" cy="58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D392B1-CA50-FC44-E187-D9D8C9726AC4}"/>
              </a:ext>
            </a:extLst>
          </p:cNvPr>
          <p:cNvSpPr txBox="1"/>
          <p:nvPr/>
        </p:nvSpPr>
        <p:spPr>
          <a:xfrm>
            <a:off x="392227" y="3429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结果对比</a:t>
            </a:r>
          </a:p>
        </p:txBody>
      </p:sp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3AE76D42-0726-FF9D-33C2-A0A88C08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99" y="1203113"/>
            <a:ext cx="2961397" cy="4852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E886AA-B51F-F50A-5CB6-ACAB81B85513}"/>
              </a:ext>
            </a:extLst>
          </p:cNvPr>
          <p:cNvSpPr txBox="1"/>
          <p:nvPr/>
        </p:nvSpPr>
        <p:spPr>
          <a:xfrm>
            <a:off x="2497873" y="7175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普通一致性聚类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F8D121-24B7-40A2-630B-AA4CE6C20AB8}"/>
              </a:ext>
            </a:extLst>
          </p:cNvPr>
          <p:cNvSpPr txBox="1"/>
          <p:nvPr/>
        </p:nvSpPr>
        <p:spPr>
          <a:xfrm>
            <a:off x="7026303" y="7175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MCSC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5C9049-9897-4FBA-F2A0-BE073945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78" y="1203113"/>
            <a:ext cx="2967477" cy="48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3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309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.SF NS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彬 付</dc:creator>
  <cp:lastModifiedBy>彬 付</cp:lastModifiedBy>
  <cp:revision>102</cp:revision>
  <dcterms:created xsi:type="dcterms:W3CDTF">2024-08-11T02:53:15Z</dcterms:created>
  <dcterms:modified xsi:type="dcterms:W3CDTF">2024-09-15T06:53:00Z</dcterms:modified>
</cp:coreProperties>
</file>