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8" r:id="rId6"/>
    <p:sldId id="259" r:id="rId7"/>
    <p:sldId id="269" r:id="rId8"/>
    <p:sldId id="270" r:id="rId9"/>
    <p:sldId id="271" r:id="rId10"/>
    <p:sldId id="273" r:id="rId11"/>
    <p:sldId id="272" r:id="rId12"/>
    <p:sldId id="274" r:id="rId13"/>
    <p:sldId id="279" r:id="rId14"/>
    <p:sldId id="278" r:id="rId15"/>
    <p:sldId id="284" r:id="rId16"/>
    <p:sldId id="280" r:id="rId17"/>
    <p:sldId id="282" r:id="rId18"/>
    <p:sldId id="283" r:id="rId19"/>
    <p:sldId id="277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8A9F-C4CA-4F52-B00D-FD3ADCC9260D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89A0B-F005-41ED-BB1E-9B6464114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3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89A0B-F005-41ED-BB1E-9B6464114B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3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9E5CBC-17A0-4BC6-9E83-18251100D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3EBEFDF-C3DF-42D4-9D6E-F9A048CE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95C9BA-A7BE-479E-9FF9-F5244A9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4203A28-D7B1-4CBF-ABA3-E63799E3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C0E820-4118-439E-AB18-E768D756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B7F0A3-5BA0-41B2-9851-AD99FF8B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26E5D5E-9BBA-45A6-BD1A-B9C6BE49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A01540-7388-448C-892E-FEA74BFF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0439593-96B7-4B02-88C8-60D21ED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88710F-CA82-4D2E-BAB3-57FB5797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E9E3926-FBF5-46CA-B04E-1DE791080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88FD81B-EA05-4D4B-B3E2-9C9B134E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912FEF-0E79-471D-9DF6-DCB573DC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DB76E9-4086-4CA2-A206-28E40CB9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3EE83C-E8C6-4837-B5E2-2483DA8F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8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ED849F-DAD0-4395-84C3-A9399B11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D70060D-8214-4E48-8B4F-78604BE8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BBEC3E2-433D-4DCF-B0B3-4EE526E3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3AD837F-C120-4190-B006-082D0EC4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F432AC-D763-4382-A943-723FD389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47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89071E-4736-4DEE-80C5-38E44AAC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FE754B-9986-40C3-BFFA-878111E2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D86D20-251B-4A8D-A902-864A52DC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592C84-062C-4928-A92E-21D65343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5EA5D9-A038-493C-A9C2-D5FA0C05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13C3D6-AF7B-4647-8E5E-326F89B8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E9D1F8-8249-498B-A7E7-72C959494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6E6B3EF-1C69-4F9B-826C-F4D84E7B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9885A73-D28C-4409-9C18-F6A083F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7045F68-2025-410B-9CCE-F9C156C9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4C0B6E-9936-489F-A206-74E787DB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6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7258E1-22C7-485A-8AED-0C0A5847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05CFEF9-0FA4-4EDF-BA46-8C35A73E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84214A8-2DE6-4BAA-9B1D-D763CE25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3B1A1FE-F28D-49D3-A195-70BB28EC4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F50F806-F019-4729-8E80-9E5F49DC4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C0004F6-30CA-4D61-8F64-3C45FF6F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DD61E0B-7293-498C-9FE1-DF343181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629EE73-61DD-41B8-ADD6-E8ED2D2E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0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13B81F-421A-400B-9C19-DBCF1F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B698186-1A76-4688-B2CA-0330322A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9F10072-F210-45F6-8A9D-8C0388A7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17DDD2-8E92-4FF7-9879-863F6B16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B4DFBBE-8F37-4008-B422-AB2E2CB6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7DFE6DF-93EA-42C9-917D-EDE48017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674D97-68A4-4FCA-B6FA-AD84C87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8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B3DE0-5BB2-49D1-A9BD-9E8A33EA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AC2B04B-09DC-4F50-9ED1-DD12F2A6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49A4E59-D182-4196-8390-F7541D9BC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798CBF3-8DFA-4C57-B23C-3DA934BA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F8BF465-084D-4EAE-BC0A-C10E807D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5840C1F-D182-483A-95C3-8BEC2122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52FFBA-D91F-46D4-BC32-3980B0D0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EB1088D-F3A7-45B4-905F-A95E2592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4A83F0C-CD63-4927-811B-F4D5B767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C87F56F-A795-4993-B0D1-9E267F7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6A729CD-EB61-4D6D-A1DA-C860284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942E040-DAAD-4A8F-ACE9-030B450D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C6AFB16-4D2B-4808-80BE-FFB1A5E1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52790B9-6480-4A66-8DE7-526E6D3A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F7CB1B-FCB0-4EB0-AA32-BBEE987E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1F06-477C-41D4-8A71-53F9A27A59AB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C145D1-929D-4B2C-8911-2E49740C9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0C9670-30AF-465D-88D7-BA4CE702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45B-093E-439B-B30A-5C08EBB22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7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hyperlink" Target="https://zhuanlan.zhihu.com/p/73037439" TargetMode="Externa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xfhahaha/article/details/102747427?spm=1001.2101.3001.6650.2&amp;utm_medium=distribute.pc_relevant.none-task-blog-2~default~CTRLIST~Rate-2.pc_relevant_paycolumn_v3&amp;depth_1-utm_source=distribute.pc_relevant.none-task-blog-2~default~CTRLIST~Rate-2.pc_relevant_paycolumn_v3&amp;utm_relevant_index=2" TargetMode="External"/><Relationship Id="rId2" Type="http://schemas.openxmlformats.org/officeDocument/2006/relationships/hyperlink" Target="https://www.bilibili.com/video/BV1mo4y1Q7xf?from=search&amp;seid=13161464397676185201&amp;spm_id_from=333.337.0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15683233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E99BE1-54BE-4F99-98F9-CD5A1CF3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r>
              <a:rPr lang="zh-CN" altLang="en-US" dirty="0"/>
              <a:t>详解</a:t>
            </a:r>
          </a:p>
        </p:txBody>
      </p:sp>
    </p:spTree>
    <p:extLst>
      <p:ext uri="{BB962C8B-B14F-4D97-AF65-F5344CB8AC3E}">
        <p14:creationId xmlns:p14="http://schemas.microsoft.com/office/powerpoint/2010/main" val="368841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3" y="8011"/>
            <a:ext cx="5141285" cy="53724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近似后的梯度如何求解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545364"/>
            <a:ext cx="6658564" cy="488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具体公式推导参考知乎：</a:t>
            </a:r>
            <a:r>
              <a:rPr lang="en-US" altLang="zh-CN" sz="1800" dirty="0">
                <a:hlinkClick r:id="rId2"/>
              </a:rPr>
              <a:t>https://zhuanlan.zhihu.com/p/73037439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F10B4A1-D31B-48F9-A6DC-B2ACC062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09" y="1107886"/>
            <a:ext cx="2924388" cy="795796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E2268D92-9DE1-4FB8-B2BE-3450F7900133}"/>
              </a:ext>
            </a:extLst>
          </p:cNvPr>
          <p:cNvCxnSpPr>
            <a:cxnSpLocks/>
          </p:cNvCxnSpPr>
          <p:nvPr/>
        </p:nvCxnSpPr>
        <p:spPr>
          <a:xfrm>
            <a:off x="4741125" y="1128652"/>
            <a:ext cx="956393" cy="179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F020F4C8-7CC8-4ED6-8F3A-01557019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619" y="2168126"/>
            <a:ext cx="1949767" cy="302651"/>
          </a:xfrm>
          <a:prstGeom prst="rect">
            <a:avLst/>
          </a:prstGeom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xmlns="" id="{7ADD2530-8630-42EB-8B74-0FB54C074A87}"/>
              </a:ext>
            </a:extLst>
          </p:cNvPr>
          <p:cNvGrpSpPr/>
          <p:nvPr/>
        </p:nvGrpSpPr>
        <p:grpSpPr>
          <a:xfrm>
            <a:off x="9409881" y="395678"/>
            <a:ext cx="2664647" cy="1513765"/>
            <a:chOff x="9274054" y="1146239"/>
            <a:chExt cx="2664647" cy="1513765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B5C88198-7A29-4BEE-8234-F3C64774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8054" y="1645184"/>
              <a:ext cx="2540647" cy="101482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xmlns="" id="{7ABECFEC-1F12-446E-B4B9-27A4ADD96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320" t="-1531"/>
            <a:stretch/>
          </p:blipFill>
          <p:spPr>
            <a:xfrm>
              <a:off x="9411602" y="1262410"/>
              <a:ext cx="2451625" cy="386919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25B44749-BAEE-4640-97F3-9416920D68CD}"/>
                </a:ext>
              </a:extLst>
            </p:cNvPr>
            <p:cNvSpPr/>
            <p:nvPr/>
          </p:nvSpPr>
          <p:spPr>
            <a:xfrm>
              <a:off x="9274054" y="1146239"/>
              <a:ext cx="2664647" cy="14659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D232F36-0E60-4BBA-9936-E27EF0E01FA4}"/>
              </a:ext>
            </a:extLst>
          </p:cNvPr>
          <p:cNvGrpSpPr/>
          <p:nvPr/>
        </p:nvGrpSpPr>
        <p:grpSpPr>
          <a:xfrm>
            <a:off x="261640" y="2814856"/>
            <a:ext cx="3783189" cy="1644391"/>
            <a:chOff x="1551879" y="2623708"/>
            <a:chExt cx="3783189" cy="164439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DDB8F4E6-10FF-4FCC-9EEC-F70EB7427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6402" y="2685858"/>
              <a:ext cx="3129137" cy="1557939"/>
            </a:xfrm>
            <a:prstGeom prst="rect">
              <a:avLst/>
            </a:prstGeom>
          </p:spPr>
        </p:pic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32029B86-2730-42F6-8E4B-CDB19FF8F224}"/>
                </a:ext>
              </a:extLst>
            </p:cNvPr>
            <p:cNvCxnSpPr>
              <a:cxnSpLocks/>
            </p:cNvCxnSpPr>
            <p:nvPr/>
          </p:nvCxnSpPr>
          <p:spPr>
            <a:xfrm>
              <a:off x="1569237" y="2787588"/>
              <a:ext cx="356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xmlns="" id="{C9E04631-F566-414E-8B9A-CB9ECA6BBB37}"/>
                </a:ext>
              </a:extLst>
            </p:cNvPr>
            <p:cNvCxnSpPr>
              <a:cxnSpLocks/>
            </p:cNvCxnSpPr>
            <p:nvPr/>
          </p:nvCxnSpPr>
          <p:spPr>
            <a:xfrm>
              <a:off x="1565829" y="2806951"/>
              <a:ext cx="410653" cy="82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05D4CB42-95BA-462F-86C9-F67494208E7F}"/>
                </a:ext>
              </a:extLst>
            </p:cNvPr>
            <p:cNvSpPr/>
            <p:nvPr/>
          </p:nvSpPr>
          <p:spPr>
            <a:xfrm>
              <a:off x="1551879" y="2623708"/>
              <a:ext cx="3783189" cy="164439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23521153-AB3F-4210-BC4E-CB3208FA0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294" y="985916"/>
            <a:ext cx="3403862" cy="591659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D6AD383C-E725-4556-B68F-DC5023CE2DA5}"/>
              </a:ext>
            </a:extLst>
          </p:cNvPr>
          <p:cNvCxnSpPr>
            <a:cxnSpLocks/>
          </p:cNvCxnSpPr>
          <p:nvPr/>
        </p:nvCxnSpPr>
        <p:spPr>
          <a:xfrm flipV="1">
            <a:off x="8555554" y="1341360"/>
            <a:ext cx="826676" cy="349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0B1F3B87-D7A8-477B-BE7D-E6650C06E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5827" y="4511855"/>
            <a:ext cx="1893462" cy="34426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79564705-91F5-4B3C-A4C8-5246EDB340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350" y="5217684"/>
            <a:ext cx="876445" cy="32692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xmlns="" id="{EDE02EB5-28DB-474D-A6AB-37BC019A62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0633" y="5509262"/>
            <a:ext cx="1744354" cy="320961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AA56A6DB-2D4C-4C68-AA15-38C4A6E98D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4467" y="4839171"/>
            <a:ext cx="796149" cy="300434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4DBC6D49-721C-4C00-9192-977D0EF72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2075" y="6241109"/>
            <a:ext cx="7188326" cy="60651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040FEB8-3F0A-4429-83BF-E6019F9BFE4D}"/>
              </a:ext>
            </a:extLst>
          </p:cNvPr>
          <p:cNvGrpSpPr/>
          <p:nvPr/>
        </p:nvGrpSpPr>
        <p:grpSpPr>
          <a:xfrm>
            <a:off x="251704" y="1664521"/>
            <a:ext cx="4935214" cy="1086416"/>
            <a:chOff x="699610" y="1740789"/>
            <a:chExt cx="4935214" cy="108641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xmlns="" id="{2C2F5EE6-E072-4421-8D3F-F1807797132C}"/>
                </a:ext>
              </a:extLst>
            </p:cNvPr>
            <p:cNvGrpSpPr/>
            <p:nvPr/>
          </p:nvGrpSpPr>
          <p:grpSpPr>
            <a:xfrm>
              <a:off x="699610" y="1740789"/>
              <a:ext cx="4935214" cy="1086416"/>
              <a:chOff x="4422250" y="1712673"/>
              <a:chExt cx="4935214" cy="108641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38B8FB7E-3038-4065-9654-9939B060C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2250" y="2036550"/>
                <a:ext cx="4935214" cy="696229"/>
              </a:xfrm>
              <a:prstGeom prst="rect">
                <a:avLst/>
              </a:prstGeom>
            </p:spPr>
          </p:pic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F27ED56B-797F-4E21-978B-AF4620E30083}"/>
                  </a:ext>
                </a:extLst>
              </p:cNvPr>
              <p:cNvSpPr/>
              <p:nvPr/>
            </p:nvSpPr>
            <p:spPr>
              <a:xfrm>
                <a:off x="4428082" y="1712673"/>
                <a:ext cx="4890125" cy="108641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8E82D618-09E4-4D72-9C6D-85EAF304006D}"/>
                </a:ext>
              </a:extLst>
            </p:cNvPr>
            <p:cNvSpPr txBox="1"/>
            <p:nvPr/>
          </p:nvSpPr>
          <p:spPr>
            <a:xfrm>
              <a:off x="699611" y="1801582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① 复合函数求导公式：</a:t>
              </a:r>
            </a:p>
          </p:txBody>
        </p: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4067C21D-75ED-4BE3-A9A6-02F65035F4A6}"/>
              </a:ext>
            </a:extLst>
          </p:cNvPr>
          <p:cNvCxnSpPr>
            <a:cxnSpLocks/>
          </p:cNvCxnSpPr>
          <p:nvPr/>
        </p:nvCxnSpPr>
        <p:spPr>
          <a:xfrm>
            <a:off x="5947505" y="1941482"/>
            <a:ext cx="0" cy="907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xmlns="" id="{2A6A7F80-9BAD-47FF-A33E-5C364C88F474}"/>
              </a:ext>
            </a:extLst>
          </p:cNvPr>
          <p:cNvCxnSpPr>
            <a:cxnSpLocks/>
          </p:cNvCxnSpPr>
          <p:nvPr/>
        </p:nvCxnSpPr>
        <p:spPr>
          <a:xfrm>
            <a:off x="3791886" y="5194831"/>
            <a:ext cx="1867655" cy="7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2A48E0B3-38B3-4A30-960B-33BFA56B0FA9}"/>
              </a:ext>
            </a:extLst>
          </p:cNvPr>
          <p:cNvCxnSpPr>
            <a:cxnSpLocks/>
          </p:cNvCxnSpPr>
          <p:nvPr/>
        </p:nvCxnSpPr>
        <p:spPr>
          <a:xfrm flipV="1">
            <a:off x="3528679" y="5188980"/>
            <a:ext cx="281392" cy="10521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5E6C978-BA07-4DD4-892E-301BD5CC3081}"/>
              </a:ext>
            </a:extLst>
          </p:cNvPr>
          <p:cNvGrpSpPr/>
          <p:nvPr/>
        </p:nvGrpSpPr>
        <p:grpSpPr>
          <a:xfrm>
            <a:off x="4883488" y="2753463"/>
            <a:ext cx="6023517" cy="1241101"/>
            <a:chOff x="4934866" y="2920492"/>
            <a:chExt cx="5359752" cy="1019694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xmlns="" id="{6DE349F4-1984-4BD8-A751-0BB5D6D08D0E}"/>
                </a:ext>
              </a:extLst>
            </p:cNvPr>
            <p:cNvGrpSpPr/>
            <p:nvPr/>
          </p:nvGrpSpPr>
          <p:grpSpPr>
            <a:xfrm>
              <a:off x="4934866" y="2920492"/>
              <a:ext cx="5359752" cy="1019694"/>
              <a:chOff x="5387290" y="2395547"/>
              <a:chExt cx="5359752" cy="101969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xmlns="" id="{2345C67E-B18B-490C-900E-FD33E5AE5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3197" y="2529381"/>
                <a:ext cx="4281424" cy="647194"/>
              </a:xfrm>
              <a:prstGeom prst="rect">
                <a:avLst/>
              </a:prstGeom>
            </p:spPr>
          </p:pic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1D144AFC-EA8B-4A96-AF09-3035A88F87B8}"/>
                  </a:ext>
                </a:extLst>
              </p:cNvPr>
              <p:cNvSpPr txBox="1"/>
              <p:nvPr/>
            </p:nvSpPr>
            <p:spPr>
              <a:xfrm>
                <a:off x="8327494" y="2395547"/>
                <a:ext cx="1534596" cy="2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复合函数求导，兼顾</a:t>
                </a:r>
                <a:r>
                  <a:rPr lang="en-US" altLang="zh-CN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个</a:t>
                </a:r>
                <a:r>
                  <a:rPr lang="en-US" altLang="zh-CN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α</a:t>
                </a:r>
                <a:endParaRPr lang="zh-CN" altLang="en-US" sz="1050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1BD4345E-D758-4FB6-82A9-08EC7354B96E}"/>
                  </a:ext>
                </a:extLst>
              </p:cNvPr>
              <p:cNvSpPr txBox="1"/>
              <p:nvPr/>
            </p:nvSpPr>
            <p:spPr>
              <a:xfrm>
                <a:off x="5387290" y="3200360"/>
                <a:ext cx="1516608" cy="2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只对函数里，第</a:t>
                </a:r>
                <a:r>
                  <a:rPr lang="en-US" altLang="zh-CN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2</a:t>
                </a:r>
                <a:r>
                  <a:rPr lang="zh-CN" altLang="en-US" sz="1050" dirty="0">
                    <a:solidFill>
                      <a:srgbClr val="121212"/>
                    </a:solidFill>
                    <a:latin typeface="-apple-system"/>
                  </a:rPr>
                  <a:t>个</a:t>
                </a:r>
                <a:r>
                  <a:rPr lang="en-US" altLang="zh-CN" sz="1050" dirty="0">
                    <a:solidFill>
                      <a:srgbClr val="121212"/>
                    </a:solidFill>
                    <a:latin typeface="-apple-system"/>
                  </a:rPr>
                  <a:t>α</a:t>
                </a:r>
                <a:r>
                  <a:rPr lang="zh-CN" altLang="en-US" sz="105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求导</a:t>
                </a:r>
                <a:endParaRPr lang="zh-CN" altLang="en-US" sz="1050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xmlns="" id="{740EC31B-7256-4806-AF69-56958BF9C3AF}"/>
                  </a:ext>
                </a:extLst>
              </p:cNvPr>
              <p:cNvSpPr txBox="1"/>
              <p:nvPr/>
            </p:nvSpPr>
            <p:spPr>
              <a:xfrm>
                <a:off x="8347816" y="3206622"/>
                <a:ext cx="2399226" cy="208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121212"/>
                    </a:solidFill>
                    <a:latin typeface="-apple-system"/>
                  </a:rPr>
                  <a:t>w’</a:t>
                </a:r>
                <a:r>
                  <a:rPr lang="zh-CN" altLang="en-US" sz="1050" dirty="0">
                    <a:solidFill>
                      <a:srgbClr val="121212"/>
                    </a:solidFill>
                    <a:latin typeface="-apple-system"/>
                  </a:rPr>
                  <a:t>变成了常数，而不是关于</a:t>
                </a:r>
                <a:r>
                  <a:rPr lang="en-US" altLang="zh-CN" sz="1050" dirty="0">
                    <a:solidFill>
                      <a:srgbClr val="121212"/>
                    </a:solidFill>
                    <a:latin typeface="-apple-system"/>
                  </a:rPr>
                  <a:t>α</a:t>
                </a:r>
                <a:r>
                  <a:rPr lang="zh-CN" altLang="en-US" sz="1050" dirty="0">
                    <a:solidFill>
                      <a:srgbClr val="121212"/>
                    </a:solidFill>
                    <a:latin typeface="-apple-system"/>
                  </a:rPr>
                  <a:t>的复合函数</a:t>
                </a:r>
                <a:endParaRPr lang="zh-CN" altLang="en-US" sz="1050" dirty="0"/>
              </a:p>
            </p:txBody>
          </p:sp>
        </p:grp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xmlns="" id="{97C0709A-CE47-4CD3-A608-CA52C7D10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1998" y="3689611"/>
              <a:ext cx="2471927" cy="18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A19B7938-097A-4F60-B637-485A80477E5D}"/>
              </a:ext>
            </a:extLst>
          </p:cNvPr>
          <p:cNvGrpSpPr/>
          <p:nvPr/>
        </p:nvGrpSpPr>
        <p:grpSpPr>
          <a:xfrm>
            <a:off x="168094" y="4707062"/>
            <a:ext cx="3336664" cy="1925359"/>
            <a:chOff x="102531" y="4239398"/>
            <a:chExt cx="3336664" cy="19253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D446F8A0-6BE9-49D5-8182-88012741C49C}"/>
                </a:ext>
              </a:extLst>
            </p:cNvPr>
            <p:cNvGrpSpPr/>
            <p:nvPr/>
          </p:nvGrpSpPr>
          <p:grpSpPr>
            <a:xfrm>
              <a:off x="102531" y="4239398"/>
              <a:ext cx="3336664" cy="1925359"/>
              <a:chOff x="102531" y="4239398"/>
              <a:chExt cx="3336664" cy="192535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xmlns="" id="{81290443-3786-4E69-A4C4-24862D3255C1}"/>
                  </a:ext>
                </a:extLst>
              </p:cNvPr>
              <p:cNvGrpSpPr/>
              <p:nvPr/>
            </p:nvGrpSpPr>
            <p:grpSpPr>
              <a:xfrm>
                <a:off x="143301" y="4239398"/>
                <a:ext cx="3295894" cy="1925359"/>
                <a:chOff x="584727" y="4080454"/>
                <a:chExt cx="3245848" cy="1925359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xmlns="" id="{34684CEA-1404-47CB-B03A-4A3D8A619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6835" y="4162175"/>
                  <a:ext cx="2824239" cy="549486"/>
                </a:xfrm>
                <a:prstGeom prst="rect">
                  <a:avLst/>
                </a:prstGeom>
              </p:spPr>
            </p:pic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xmlns="" id="{7F73E003-728A-48C2-93D2-64F3F6FD9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6491" y="4695458"/>
                  <a:ext cx="2724690" cy="779284"/>
                </a:xfrm>
                <a:prstGeom prst="rect">
                  <a:avLst/>
                </a:prstGeom>
              </p:spPr>
            </p:pic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xmlns="" id="{14439165-150D-4F76-BBA7-93C662E149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6689" y="5427881"/>
                  <a:ext cx="2844003" cy="562312"/>
                </a:xfrm>
                <a:prstGeom prst="rect">
                  <a:avLst/>
                </a:prstGeom>
              </p:spPr>
            </p:pic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xmlns="" id="{15A0623B-9FF6-4219-87ED-C68778CEDCB4}"/>
                    </a:ext>
                  </a:extLst>
                </p:cNvPr>
                <p:cNvSpPr/>
                <p:nvPr/>
              </p:nvSpPr>
              <p:spPr>
                <a:xfrm>
                  <a:off x="584727" y="4080454"/>
                  <a:ext cx="3245848" cy="1925359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xmlns="" id="{7319F034-328E-4A42-8C7A-0CC3C7F1E276}"/>
                    </a:ext>
                  </a:extLst>
                </p:cNvPr>
                <p:cNvSpPr txBox="1"/>
                <p:nvPr/>
              </p:nvSpPr>
              <p:spPr>
                <a:xfrm>
                  <a:off x="605060" y="4099816"/>
                  <a:ext cx="11617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b="1" dirty="0"/>
                    <a:t>② 泰勒公式：</a:t>
                  </a:r>
                </a:p>
              </p:txBody>
            </p:sp>
          </p:grp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xmlns="" id="{9CFCFD9C-9FD8-43B2-950E-536B85EF087F}"/>
                  </a:ext>
                </a:extLst>
              </p:cNvPr>
              <p:cNvSpPr txBox="1"/>
              <p:nvPr/>
            </p:nvSpPr>
            <p:spPr>
              <a:xfrm>
                <a:off x="102531" y="5165221"/>
                <a:ext cx="49636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相减：</a:t>
                </a:r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xmlns="" id="{ABA1E196-9CA9-4371-B082-EE68FFE5D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48993" y="5867601"/>
              <a:ext cx="750627" cy="448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BFDE8377-5618-40E3-86E5-F186FF48EB8A}"/>
              </a:ext>
            </a:extLst>
          </p:cNvPr>
          <p:cNvSpPr txBox="1"/>
          <p:nvPr/>
        </p:nvSpPr>
        <p:spPr>
          <a:xfrm>
            <a:off x="5542240" y="2145824"/>
            <a:ext cx="41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①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92D67FBD-0CCF-434C-A4D8-3F01930F47DC}"/>
              </a:ext>
            </a:extLst>
          </p:cNvPr>
          <p:cNvGrpSpPr/>
          <p:nvPr/>
        </p:nvGrpSpPr>
        <p:grpSpPr>
          <a:xfrm>
            <a:off x="5697518" y="4252054"/>
            <a:ext cx="6377010" cy="1788636"/>
            <a:chOff x="5697518" y="4252054"/>
            <a:chExt cx="6377010" cy="1788636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xmlns="" id="{75C4E627-2A51-4590-A988-2E82F995EB93}"/>
                </a:ext>
              </a:extLst>
            </p:cNvPr>
            <p:cNvGrpSpPr/>
            <p:nvPr/>
          </p:nvGrpSpPr>
          <p:grpSpPr>
            <a:xfrm>
              <a:off x="5697518" y="4560921"/>
              <a:ext cx="6311534" cy="1152049"/>
              <a:chOff x="5697518" y="4560921"/>
              <a:chExt cx="6311534" cy="1152049"/>
            </a:xfrm>
          </p:grpSpPr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xmlns="" id="{9806047E-5F33-4ADE-9136-488598EB3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97518" y="4560921"/>
                <a:ext cx="6311534" cy="1152049"/>
              </a:xfrm>
              <a:prstGeom prst="rect">
                <a:avLst/>
              </a:prstGeom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xmlns="" id="{AD7F4897-48B3-4136-8542-86160707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50136" y="5398388"/>
                <a:ext cx="2634586" cy="273268"/>
              </a:xfrm>
              <a:prstGeom prst="rect">
                <a:avLst/>
              </a:prstGeom>
            </p:spPr>
          </p:pic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xmlns="" id="{74FD038C-30B7-4289-B9EF-393BE543B046}"/>
                </a:ext>
              </a:extLst>
            </p:cNvPr>
            <p:cNvSpPr txBox="1"/>
            <p:nvPr/>
          </p:nvSpPr>
          <p:spPr>
            <a:xfrm>
              <a:off x="10579858" y="5763691"/>
              <a:ext cx="1162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0" i="0" dirty="0">
                  <a:solidFill>
                    <a:srgbClr val="121212"/>
                  </a:solidFill>
                  <a:effectLst/>
                  <a:latin typeface="-apple-system"/>
                </a:rPr>
                <a:t>根据经验取值</a:t>
              </a:r>
              <a:endParaRPr lang="zh-CN" altLang="en-US" sz="1200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xmlns="" id="{90A39F72-6CDB-4ED8-992F-82CDED2206C4}"/>
                </a:ext>
              </a:extLst>
            </p:cNvPr>
            <p:cNvCxnSpPr>
              <a:cxnSpLocks/>
            </p:cNvCxnSpPr>
            <p:nvPr/>
          </p:nvCxnSpPr>
          <p:spPr>
            <a:xfrm>
              <a:off x="6812460" y="5704272"/>
              <a:ext cx="172523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xmlns="" id="{FC68011B-6F6D-41FA-A755-60115911B774}"/>
                </a:ext>
              </a:extLst>
            </p:cNvPr>
            <p:cNvSpPr txBox="1"/>
            <p:nvPr/>
          </p:nvSpPr>
          <p:spPr>
            <a:xfrm>
              <a:off x="8978224" y="4252054"/>
              <a:ext cx="30963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i="0" dirty="0">
                  <a:solidFill>
                    <a:srgbClr val="C00000"/>
                  </a:solidFill>
                  <a:effectLst/>
                  <a:latin typeface="-apple-system"/>
                </a:rPr>
                <a:t>有这个公式后，现在可以求出目标函数的梯度</a:t>
              </a:r>
              <a:endParaRPr lang="zh-CN" alt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164DE591-EB8E-46FA-A5CE-2CE84A3BA09D}"/>
              </a:ext>
            </a:extLst>
          </p:cNvPr>
          <p:cNvSpPr/>
          <p:nvPr/>
        </p:nvSpPr>
        <p:spPr>
          <a:xfrm>
            <a:off x="5641201" y="1498146"/>
            <a:ext cx="2896495" cy="38867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81F5E3FE-63E9-44C3-8649-43ADB3896764}"/>
              </a:ext>
            </a:extLst>
          </p:cNvPr>
          <p:cNvSpPr txBox="1"/>
          <p:nvPr/>
        </p:nvSpPr>
        <p:spPr>
          <a:xfrm>
            <a:off x="8614967" y="901277"/>
            <a:ext cx="702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符号替换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91CE7BD-0C95-42E2-B57F-3F5B20FAC249}"/>
              </a:ext>
            </a:extLst>
          </p:cNvPr>
          <p:cNvGrpSpPr/>
          <p:nvPr/>
        </p:nvGrpSpPr>
        <p:grpSpPr>
          <a:xfrm>
            <a:off x="6471583" y="5789656"/>
            <a:ext cx="1162050" cy="374767"/>
            <a:chOff x="6812460" y="5824848"/>
            <a:chExt cx="1162050" cy="37476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50634E44-9AB9-44D6-B259-3A2E1362D8D3}"/>
                </a:ext>
              </a:extLst>
            </p:cNvPr>
            <p:cNvGrpSpPr/>
            <p:nvPr/>
          </p:nvGrpSpPr>
          <p:grpSpPr>
            <a:xfrm>
              <a:off x="6812460" y="5841179"/>
              <a:ext cx="1162050" cy="358436"/>
              <a:chOff x="6847059" y="5790701"/>
              <a:chExt cx="1162050" cy="358436"/>
            </a:xfrm>
          </p:grpSpPr>
          <p:pic>
            <p:nvPicPr>
              <p:cNvPr id="115" name="图片 114">
                <a:extLst>
                  <a:ext uri="{FF2B5EF4-FFF2-40B4-BE49-F238E27FC236}">
                    <a16:creationId xmlns:a16="http://schemas.microsoft.com/office/drawing/2014/main" xmlns="" id="{2CAAAFF8-68CE-4D37-88AF-2EF4C4461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7059" y="5790701"/>
                <a:ext cx="1162050" cy="323850"/>
              </a:xfrm>
              <a:prstGeom prst="rect">
                <a:avLst/>
              </a:prstGeom>
            </p:spPr>
          </p:pic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xmlns="" id="{3C059EF3-44DA-4BB6-9D7C-0B8CE632F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7779" y="6144654"/>
                <a:ext cx="750627" cy="4483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xmlns="" id="{D42666C4-5863-4520-B21D-99E3C283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17176" y="5824848"/>
              <a:ext cx="254939" cy="347644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DC30BC8-AD29-42F8-8C1F-8989FF18ECD6}"/>
              </a:ext>
            </a:extLst>
          </p:cNvPr>
          <p:cNvGrpSpPr/>
          <p:nvPr/>
        </p:nvGrpSpPr>
        <p:grpSpPr>
          <a:xfrm>
            <a:off x="6932067" y="3699097"/>
            <a:ext cx="631020" cy="1027327"/>
            <a:chOff x="6932067" y="3699097"/>
            <a:chExt cx="631020" cy="1027327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xmlns="" id="{02B4C98A-24A7-4FFE-B336-A765CD6AF696}"/>
                </a:ext>
              </a:extLst>
            </p:cNvPr>
            <p:cNvSpPr txBox="1"/>
            <p:nvPr/>
          </p:nvSpPr>
          <p:spPr>
            <a:xfrm>
              <a:off x="6932067" y="3989478"/>
              <a:ext cx="411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②</a:t>
              </a:r>
              <a:endParaRPr lang="zh-CN" altLang="en-US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xmlns="" id="{588CF959-E6D9-42B6-A094-BE78706B6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2608" y="3699097"/>
              <a:ext cx="510479" cy="1027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17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5716194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训练算法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883531" cy="2306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混合操作</a:t>
            </a:r>
            <a:r>
              <a:rPr lang="en-US" altLang="zh-CN" sz="2400" dirty="0" err="1"/>
              <a:t>mixOp</a:t>
            </a:r>
            <a:r>
              <a:rPr lang="zh-CN" altLang="en-US" sz="2400" dirty="0"/>
              <a:t>表示所有侯选边的混合计算结果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即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(</a:t>
            </a:r>
            <a:r>
              <a:rPr lang="zh-CN" altLang="en-US" sz="2400" dirty="0"/>
              <a:t>权重 </a:t>
            </a:r>
            <a:r>
              <a:rPr lang="en-US" altLang="zh-CN" sz="2400" dirty="0"/>
              <a:t>α) </a:t>
            </a:r>
            <a:r>
              <a:rPr lang="zh-CN" altLang="en-US" sz="2400" dirty="0"/>
              <a:t>* 操作结果，再求和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整体的训练算法在</a:t>
            </a:r>
            <a:r>
              <a:rPr lang="zh-CN" altLang="en-US" sz="2400" b="1" dirty="0"/>
              <a:t>代码</a:t>
            </a:r>
            <a:r>
              <a:rPr lang="en-US" altLang="zh-CN" sz="2400" b="1" dirty="0"/>
              <a:t>search.py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先在验证集上更新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r>
              <a:rPr lang="zh-CN" altLang="en-US" sz="2400" dirty="0"/>
              <a:t>，需要在训练集上模拟一步优化计算</a:t>
            </a:r>
            <a:r>
              <a:rPr lang="en-US" altLang="zh-CN" sz="2400" dirty="0"/>
              <a:t>w’</a:t>
            </a:r>
            <a:r>
              <a:rPr lang="zh-CN" altLang="en-US" sz="2400" dirty="0"/>
              <a:t>，见</a:t>
            </a:r>
            <a:r>
              <a:rPr lang="en-US" altLang="zh-CN" sz="2400" dirty="0"/>
              <a:t>architect.py</a:t>
            </a:r>
          </a:p>
          <a:p>
            <a:r>
              <a:rPr lang="zh-CN" altLang="en-US" sz="2400" dirty="0"/>
              <a:t>在更新后的</a:t>
            </a:r>
            <a:r>
              <a:rPr lang="en-US" altLang="zh-CN" sz="2400" dirty="0"/>
              <a:t>α</a:t>
            </a:r>
            <a:r>
              <a:rPr lang="zh-CN" altLang="en-US" sz="2400" dirty="0"/>
              <a:t>基础上，在训练集上更新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模型参数 </a:t>
            </a:r>
            <a:r>
              <a:rPr lang="en-US" altLang="zh-CN" sz="2400" b="1" dirty="0">
                <a:solidFill>
                  <a:srgbClr val="C00000"/>
                </a:solidFill>
              </a:rPr>
              <a:t>w</a:t>
            </a:r>
            <a:r>
              <a:rPr lang="zh-CN" altLang="en-US" sz="2400" dirty="0"/>
              <a:t>，见</a:t>
            </a:r>
            <a:r>
              <a:rPr lang="en-US" altLang="zh-CN" sz="2400" dirty="0"/>
              <a:t>search.py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56F37A1-1222-49BE-9E30-82BEAC7DA3E3}"/>
              </a:ext>
            </a:extLst>
          </p:cNvPr>
          <p:cNvGrpSpPr/>
          <p:nvPr/>
        </p:nvGrpSpPr>
        <p:grpSpPr>
          <a:xfrm>
            <a:off x="2054341" y="3709448"/>
            <a:ext cx="7465325" cy="2518575"/>
            <a:chOff x="2016634" y="3057099"/>
            <a:chExt cx="7465325" cy="2518575"/>
          </a:xfrm>
        </p:grpSpPr>
        <p:pic>
          <p:nvPicPr>
            <p:cNvPr id="4098" name="Picture 2" descr="在这里插入图片描述">
              <a:extLst>
                <a:ext uri="{FF2B5EF4-FFF2-40B4-BE49-F238E27FC236}">
                  <a16:creationId xmlns:a16="http://schemas.microsoft.com/office/drawing/2014/main" xmlns="" id="{A8A12B2A-D362-47D6-8583-359A7260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34" y="3057099"/>
              <a:ext cx="7465325" cy="251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41C1B3A1-17F1-4725-A2A0-A9DF0A558691}"/>
                </a:ext>
              </a:extLst>
            </p:cNvPr>
            <p:cNvSpPr/>
            <p:nvPr/>
          </p:nvSpPr>
          <p:spPr>
            <a:xfrm>
              <a:off x="2473206" y="4280881"/>
              <a:ext cx="6831049" cy="5035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72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A63B3B3-683A-406B-A9DD-10F9C3CF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1" y="2165278"/>
            <a:ext cx="4331684" cy="75293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DFE4AC75-1B80-4C50-B426-105674F2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59" y="0"/>
            <a:ext cx="6381241" cy="6858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D1E82DD9-F99D-4687-A8FB-B51C488F177E}"/>
              </a:ext>
            </a:extLst>
          </p:cNvPr>
          <p:cNvSpPr txBox="1"/>
          <p:nvPr/>
        </p:nvSpPr>
        <p:spPr>
          <a:xfrm>
            <a:off x="388533" y="771097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采用梯度下降来更新</a:t>
            </a:r>
            <a:r>
              <a:rPr lang="en-US" altLang="zh-CN" dirty="0"/>
              <a:t>α</a:t>
            </a:r>
            <a:r>
              <a:rPr lang="zh-CN" altLang="en-US" dirty="0"/>
              <a:t>，代码见 </a:t>
            </a:r>
            <a:r>
              <a:rPr lang="en-US" altLang="zh-CN" dirty="0"/>
              <a:t>architect.py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2969F95-6381-4576-B2D2-2720355F1437}"/>
              </a:ext>
            </a:extLst>
          </p:cNvPr>
          <p:cNvGrpSpPr/>
          <p:nvPr/>
        </p:nvGrpSpPr>
        <p:grpSpPr>
          <a:xfrm>
            <a:off x="933525" y="3443362"/>
            <a:ext cx="3601040" cy="530676"/>
            <a:chOff x="556181" y="3039811"/>
            <a:chExt cx="3601040" cy="53067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D1ED94FB-3558-45C6-954B-7BB97A35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765" y="3039813"/>
              <a:ext cx="3418761" cy="530674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28EB134C-B25F-4BF4-9872-83E7A8E9A710}"/>
                </a:ext>
              </a:extLst>
            </p:cNvPr>
            <p:cNvSpPr/>
            <p:nvPr/>
          </p:nvSpPr>
          <p:spPr>
            <a:xfrm>
              <a:off x="556181" y="3039811"/>
              <a:ext cx="3601040" cy="5306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B18D4F8B-5245-4143-9E08-324BF40AA18A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第一步：更新架构参数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5E390A4-CC5E-4F29-B1FD-187516C15E62}"/>
              </a:ext>
            </a:extLst>
          </p:cNvPr>
          <p:cNvSpPr txBox="1"/>
          <p:nvPr/>
        </p:nvSpPr>
        <p:spPr>
          <a:xfrm>
            <a:off x="1346379" y="4271408"/>
            <a:ext cx="254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① 计算</a:t>
            </a:r>
            <a:r>
              <a:rPr lang="en-US" altLang="zh-CN" dirty="0"/>
              <a:t>w’ </a:t>
            </a:r>
            <a:r>
              <a:rPr lang="zh-CN" altLang="en-US" dirty="0"/>
              <a:t>见右边函数</a:t>
            </a:r>
          </a:p>
        </p:txBody>
      </p:sp>
    </p:spTree>
    <p:extLst>
      <p:ext uri="{BB962C8B-B14F-4D97-AF65-F5344CB8AC3E}">
        <p14:creationId xmlns:p14="http://schemas.microsoft.com/office/powerpoint/2010/main" val="318553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1ED94FB-3558-45C6-954B-7BB97A35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9" y="1605617"/>
            <a:ext cx="2926528" cy="4542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A63B3B3-683A-406B-A9DD-10F9C3CF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6" y="762268"/>
            <a:ext cx="3864304" cy="6716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0097A50-6C4C-4424-8A2C-57A44B927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422" y="1085043"/>
            <a:ext cx="6792850" cy="46360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82A4CF4-0A4E-47D3-B2A1-F0C46BA235D5}"/>
              </a:ext>
            </a:extLst>
          </p:cNvPr>
          <p:cNvSpPr txBox="1"/>
          <p:nvPr/>
        </p:nvSpPr>
        <p:spPr>
          <a:xfrm>
            <a:off x="356766" y="4594930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 计算目标函数关于</a:t>
            </a:r>
            <a:r>
              <a:rPr lang="en-US" altLang="zh-CN" dirty="0"/>
              <a:t>α</a:t>
            </a:r>
            <a:r>
              <a:rPr lang="zh-CN" altLang="en-US" dirty="0"/>
              <a:t>的近似梯度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见右边函数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1F61E8E-B1F7-4E87-8A9B-460CCD22FD1C}"/>
              </a:ext>
            </a:extLst>
          </p:cNvPr>
          <p:cNvGrpSpPr/>
          <p:nvPr/>
        </p:nvGrpSpPr>
        <p:grpSpPr>
          <a:xfrm>
            <a:off x="7631" y="2289189"/>
            <a:ext cx="5168414" cy="1905738"/>
            <a:chOff x="4612" y="2336323"/>
            <a:chExt cx="5168414" cy="190573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2F5F93C-9C6D-4325-84DA-5C83BEF23421}"/>
                </a:ext>
              </a:extLst>
            </p:cNvPr>
            <p:cNvGrpSpPr/>
            <p:nvPr/>
          </p:nvGrpSpPr>
          <p:grpSpPr>
            <a:xfrm>
              <a:off x="4612" y="2336323"/>
              <a:ext cx="5168414" cy="1850660"/>
              <a:chOff x="7282577" y="791647"/>
              <a:chExt cx="5476337" cy="1735576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xmlns="" id="{1973C05C-8D0A-449D-8A5C-89469329E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2577" y="1659435"/>
                <a:ext cx="5476337" cy="867788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867203A8-7C21-4D33-A5D9-117BB0B7E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1901" y="791647"/>
                <a:ext cx="3376456" cy="867788"/>
              </a:xfrm>
              <a:prstGeom prst="rect">
                <a:avLst/>
              </a:prstGeom>
            </p:spPr>
          </p:pic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04C7F29-3FE3-427A-8B9C-86A90C7D4FA1}"/>
                </a:ext>
              </a:extLst>
            </p:cNvPr>
            <p:cNvSpPr/>
            <p:nvPr/>
          </p:nvSpPr>
          <p:spPr>
            <a:xfrm>
              <a:off x="260104" y="3769155"/>
              <a:ext cx="4912922" cy="47290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B2E2740-0269-4B0A-A6B1-CD3BF6F760F2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第一步：更新架构参数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182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DA4965A-A9AB-4216-BF53-486EC7A22DDD}"/>
              </a:ext>
            </a:extLst>
          </p:cNvPr>
          <p:cNvGrpSpPr/>
          <p:nvPr/>
        </p:nvGrpSpPr>
        <p:grpSpPr>
          <a:xfrm>
            <a:off x="5014128" y="0"/>
            <a:ext cx="6618547" cy="1357460"/>
            <a:chOff x="5697518" y="4560921"/>
            <a:chExt cx="6311534" cy="115204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B4F5AD59-21B7-4ACC-80DA-5576FD5C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518" y="4560921"/>
              <a:ext cx="6311534" cy="115204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xmlns="" id="{3CD91378-D751-450F-9A70-E8340F12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7325" y="5436499"/>
              <a:ext cx="2634586" cy="273268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9D6DFF-4CED-4D20-B630-97AC5C2AC918}"/>
              </a:ext>
            </a:extLst>
          </p:cNvPr>
          <p:cNvSpPr txBox="1"/>
          <p:nvPr/>
        </p:nvSpPr>
        <p:spPr>
          <a:xfrm>
            <a:off x="473920" y="583000"/>
            <a:ext cx="350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 计算近似梯度中第二项</a:t>
            </a:r>
            <a:endParaRPr lang="en-US" altLang="zh-CN" dirty="0"/>
          </a:p>
          <a:p>
            <a:r>
              <a:rPr lang="zh-CN" altLang="en-US" dirty="0"/>
              <a:t>采用泰勒展开后的近似公式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5D5CD2-F570-4476-ABB4-96A865AC27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7"/>
          <a:stretch/>
        </p:blipFill>
        <p:spPr>
          <a:xfrm>
            <a:off x="2029580" y="1431887"/>
            <a:ext cx="7931855" cy="538549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E23E934-2064-4897-A63A-36E3AFFC692A}"/>
              </a:ext>
            </a:extLst>
          </p:cNvPr>
          <p:cNvSpPr/>
          <p:nvPr/>
        </p:nvSpPr>
        <p:spPr>
          <a:xfrm>
            <a:off x="8305013" y="40298"/>
            <a:ext cx="3327661" cy="7693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DB2CDC3-436D-4E09-82F6-F3C387D74DC6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第一步：更新架构参数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33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5716194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训练算法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883531" cy="23065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混合操作</a:t>
            </a:r>
            <a:r>
              <a:rPr lang="en-US" altLang="zh-CN" sz="2400" dirty="0" err="1"/>
              <a:t>mixOp</a:t>
            </a:r>
            <a:r>
              <a:rPr lang="zh-CN" altLang="en-US" sz="2400" dirty="0"/>
              <a:t>表示所有侯选边的混合计算结果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即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(</a:t>
            </a:r>
            <a:r>
              <a:rPr lang="zh-CN" altLang="en-US" sz="2400" dirty="0"/>
              <a:t>权重 </a:t>
            </a:r>
            <a:r>
              <a:rPr lang="en-US" altLang="zh-CN" sz="2400" dirty="0"/>
              <a:t>α) </a:t>
            </a:r>
            <a:r>
              <a:rPr lang="zh-CN" altLang="en-US" sz="2400" dirty="0"/>
              <a:t>* 操作结果，再求和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整体的训练算法在</a:t>
            </a:r>
            <a:r>
              <a:rPr lang="zh-CN" altLang="en-US" sz="2400" b="1" dirty="0"/>
              <a:t>代码</a:t>
            </a:r>
            <a:r>
              <a:rPr lang="en-US" altLang="zh-CN" sz="2400" b="1" dirty="0"/>
              <a:t>search.py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先在验证集上更新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架构参数</a:t>
            </a:r>
            <a:r>
              <a:rPr lang="en-US" altLang="zh-CN" sz="2400" b="1" dirty="0">
                <a:solidFill>
                  <a:srgbClr val="C00000"/>
                </a:solidFill>
              </a:rPr>
              <a:t>α</a:t>
            </a:r>
            <a:r>
              <a:rPr lang="zh-CN" altLang="en-US" sz="2400" dirty="0"/>
              <a:t>，需要在训练集上模拟一步优化计算</a:t>
            </a:r>
            <a:r>
              <a:rPr lang="en-US" altLang="zh-CN" sz="2400" dirty="0"/>
              <a:t>w’</a:t>
            </a:r>
            <a:r>
              <a:rPr lang="zh-CN" altLang="en-US" sz="2400" dirty="0"/>
              <a:t>，见</a:t>
            </a:r>
            <a:r>
              <a:rPr lang="en-US" altLang="zh-CN" sz="2400" dirty="0"/>
              <a:t>architect.py</a:t>
            </a:r>
          </a:p>
          <a:p>
            <a:r>
              <a:rPr lang="zh-CN" altLang="en-US" sz="2400" dirty="0"/>
              <a:t>在更新后的</a:t>
            </a:r>
            <a:r>
              <a:rPr lang="en-US" altLang="zh-CN" sz="2400" dirty="0"/>
              <a:t>α</a:t>
            </a:r>
            <a:r>
              <a:rPr lang="zh-CN" altLang="en-US" sz="2400" dirty="0"/>
              <a:t>基础上，在训练集上更新</a:t>
            </a:r>
            <a:r>
              <a:rPr lang="zh-CN" altLang="en-US" sz="2400" b="1" dirty="0">
                <a:solidFill>
                  <a:srgbClr val="C00000"/>
                </a:solidFill>
              </a:rPr>
              <a:t>模型参数 </a:t>
            </a:r>
            <a:r>
              <a:rPr lang="en-US" altLang="zh-CN" sz="2400" b="1" dirty="0">
                <a:solidFill>
                  <a:srgbClr val="C00000"/>
                </a:solidFill>
              </a:rPr>
              <a:t>w</a:t>
            </a:r>
            <a:r>
              <a:rPr lang="zh-CN" altLang="en-US" sz="2400" dirty="0"/>
              <a:t>，见</a:t>
            </a:r>
            <a:r>
              <a:rPr lang="en-US" altLang="zh-CN" sz="2400" dirty="0"/>
              <a:t>search.py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56F37A1-1222-49BE-9E30-82BEAC7DA3E3}"/>
              </a:ext>
            </a:extLst>
          </p:cNvPr>
          <p:cNvGrpSpPr/>
          <p:nvPr/>
        </p:nvGrpSpPr>
        <p:grpSpPr>
          <a:xfrm>
            <a:off x="2054341" y="3709448"/>
            <a:ext cx="7465325" cy="2518575"/>
            <a:chOff x="2016634" y="3057099"/>
            <a:chExt cx="7465325" cy="2518575"/>
          </a:xfrm>
        </p:grpSpPr>
        <p:pic>
          <p:nvPicPr>
            <p:cNvPr id="4098" name="Picture 2" descr="在这里插入图片描述">
              <a:extLst>
                <a:ext uri="{FF2B5EF4-FFF2-40B4-BE49-F238E27FC236}">
                  <a16:creationId xmlns:a16="http://schemas.microsoft.com/office/drawing/2014/main" xmlns="" id="{A8A12B2A-D362-47D6-8583-359A7260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34" y="3057099"/>
              <a:ext cx="7465325" cy="251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41C1B3A1-17F1-4725-A2A0-A9DF0A558691}"/>
                </a:ext>
              </a:extLst>
            </p:cNvPr>
            <p:cNvSpPr/>
            <p:nvPr/>
          </p:nvSpPr>
          <p:spPr>
            <a:xfrm>
              <a:off x="2520340" y="4780502"/>
              <a:ext cx="4832567" cy="2703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05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9D6DFF-4CED-4D20-B630-97AC5C2AC918}"/>
              </a:ext>
            </a:extLst>
          </p:cNvPr>
          <p:cNvSpPr txBox="1"/>
          <p:nvPr/>
        </p:nvSpPr>
        <p:spPr>
          <a:xfrm>
            <a:off x="152643" y="1002019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在第一步更新后的 </a:t>
            </a:r>
            <a:r>
              <a:rPr lang="en-US" altLang="zh-CN" dirty="0"/>
              <a:t>α </a:t>
            </a:r>
            <a:r>
              <a:rPr lang="zh-CN" altLang="en-US" dirty="0"/>
              <a:t>的基础上，</a:t>
            </a:r>
            <a:endParaRPr lang="en-US" altLang="zh-CN" dirty="0"/>
          </a:p>
          <a:p>
            <a:r>
              <a:rPr lang="zh-CN" altLang="en-US" dirty="0"/>
              <a:t>在训练集上梯度下降更新</a:t>
            </a:r>
            <a:r>
              <a:rPr lang="en-US" altLang="zh-CN" dirty="0"/>
              <a:t>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83F3151-2FF1-49DD-9E29-31244549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24"/>
          <a:stretch/>
        </p:blipFill>
        <p:spPr>
          <a:xfrm>
            <a:off x="3778817" y="37085"/>
            <a:ext cx="7716530" cy="682091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E23E934-2064-4897-A63A-36E3AFFC692A}"/>
              </a:ext>
            </a:extLst>
          </p:cNvPr>
          <p:cNvSpPr/>
          <p:nvPr/>
        </p:nvSpPr>
        <p:spPr>
          <a:xfrm>
            <a:off x="4315906" y="4161914"/>
            <a:ext cx="6044151" cy="17298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51AED5E-3BE9-4FE8-8284-B364C74BA6E9}"/>
              </a:ext>
            </a:extLst>
          </p:cNvPr>
          <p:cNvSpPr txBox="1"/>
          <p:nvPr/>
        </p:nvSpPr>
        <p:spPr>
          <a:xfrm>
            <a:off x="152643" y="0"/>
            <a:ext cx="360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第二步：更新模型参数</a:t>
            </a:r>
            <a:r>
              <a:rPr lang="en-US" altLang="zh-CN" sz="2400" b="1" dirty="0">
                <a:solidFill>
                  <a:srgbClr val="C00000"/>
                </a:solidFill>
              </a:rPr>
              <a:t>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89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9D6DFF-4CED-4D20-B630-97AC5C2AC918}"/>
              </a:ext>
            </a:extLst>
          </p:cNvPr>
          <p:cNvSpPr txBox="1"/>
          <p:nvPr/>
        </p:nvSpPr>
        <p:spPr>
          <a:xfrm>
            <a:off x="188422" y="351570"/>
            <a:ext cx="48702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训练完成后，挑选每个</a:t>
            </a:r>
            <a:r>
              <a:rPr lang="en-US" altLang="zh-CN" dirty="0"/>
              <a:t>node</a:t>
            </a:r>
            <a:r>
              <a:rPr lang="zh-CN" altLang="en-US" dirty="0"/>
              <a:t>最大的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α</a:t>
            </a:r>
          </a:p>
          <a:p>
            <a:r>
              <a:rPr lang="zh-CN" altLang="en-US" dirty="0"/>
              <a:t>操作方法在 </a:t>
            </a:r>
            <a:r>
              <a:rPr lang="en-US" altLang="zh-CN" b="1" dirty="0"/>
              <a:t>genotypes.py/parse</a:t>
            </a:r>
            <a:r>
              <a:rPr lang="zh-CN" altLang="en-US" dirty="0"/>
              <a:t>函数中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NAS</a:t>
            </a:r>
            <a:r>
              <a:rPr lang="zh-CN" altLang="en-US" dirty="0"/>
              <a:t>过程结束后，需要对构建的</a:t>
            </a:r>
            <a:r>
              <a:rPr lang="en-US" altLang="zh-CN" dirty="0"/>
              <a:t>CNN</a:t>
            </a:r>
            <a:r>
              <a:rPr lang="zh-CN" altLang="en-US" dirty="0"/>
              <a:t>训练</a:t>
            </a:r>
            <a:endParaRPr lang="en-US" altLang="zh-CN" dirty="0"/>
          </a:p>
          <a:p>
            <a:r>
              <a:rPr lang="zh-CN" altLang="en-US" dirty="0"/>
              <a:t>代码在</a:t>
            </a:r>
            <a:r>
              <a:rPr lang="en-US" altLang="zh-CN" b="1" dirty="0"/>
              <a:t>augment_cells.py</a:t>
            </a:r>
            <a:r>
              <a:rPr lang="zh-CN" altLang="en-US" b="1" dirty="0"/>
              <a:t>和</a:t>
            </a:r>
            <a:r>
              <a:rPr lang="en-US" altLang="zh-CN" b="1" dirty="0"/>
              <a:t>augment_cnn.py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CNN</a:t>
            </a:r>
            <a:r>
              <a:rPr lang="zh-CN" altLang="en-US" dirty="0"/>
              <a:t>中每个</a:t>
            </a:r>
            <a:r>
              <a:rPr lang="en-US" altLang="zh-CN" dirty="0"/>
              <a:t>intermediate node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en-US" altLang="zh-CN" dirty="0" err="1"/>
              <a:t>MixOp</a:t>
            </a:r>
            <a:r>
              <a:rPr lang="zh-CN" altLang="en-US" dirty="0"/>
              <a:t>操作是两条边的计算结果求和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F5F100C-234E-43ED-A66C-BC2B91E0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77" y="0"/>
            <a:ext cx="6495463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3A2713C-6283-498E-BE7C-8EB801EB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1" y="3691705"/>
            <a:ext cx="4720847" cy="22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39D6DFF-4CED-4D20-B630-97AC5C2AC918}"/>
              </a:ext>
            </a:extLst>
          </p:cNvPr>
          <p:cNvSpPr txBox="1"/>
          <p:nvPr/>
        </p:nvSpPr>
        <p:spPr>
          <a:xfrm>
            <a:off x="150355" y="163033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总结整体代码流程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search.py</a:t>
            </a:r>
            <a:r>
              <a:rPr lang="zh-CN" altLang="en-US" dirty="0"/>
              <a:t>：主函数入口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构建</a:t>
            </a:r>
            <a:r>
              <a:rPr lang="en-US" altLang="zh-CN" dirty="0"/>
              <a:t>CNN network (search_cnn.py)</a:t>
            </a:r>
            <a:r>
              <a:rPr lang="zh-CN" altLang="en-US" dirty="0"/>
              <a:t>，包括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cell (search_cells.py)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用前一半</a:t>
            </a:r>
            <a:r>
              <a:rPr lang="en-US" altLang="zh-CN" dirty="0"/>
              <a:t>data</a:t>
            </a:r>
            <a:r>
              <a:rPr lang="zh-CN" altLang="en-US" dirty="0"/>
              <a:t>做训练集</a:t>
            </a:r>
            <a:r>
              <a:rPr lang="en-US" altLang="zh-CN" dirty="0" err="1"/>
              <a:t>data_train</a:t>
            </a:r>
            <a:r>
              <a:rPr lang="zh-CN" altLang="en-US" dirty="0"/>
              <a:t>，后一半</a:t>
            </a:r>
            <a:r>
              <a:rPr lang="en-US" altLang="zh-CN" dirty="0"/>
              <a:t>data</a:t>
            </a:r>
            <a:r>
              <a:rPr lang="zh-CN" altLang="en-US" dirty="0"/>
              <a:t>做验证集</a:t>
            </a:r>
            <a:r>
              <a:rPr lang="en-US" altLang="zh-CN" dirty="0" err="1"/>
              <a:t>data_val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初始化</a:t>
            </a:r>
            <a:r>
              <a:rPr lang="en-US" altLang="zh-CN" b="1" dirty="0"/>
              <a:t>w</a:t>
            </a:r>
            <a:r>
              <a:rPr lang="zh-CN" altLang="en-US" dirty="0"/>
              <a:t>的优化器</a:t>
            </a:r>
            <a:r>
              <a:rPr lang="en-US" altLang="zh-CN" b="1" dirty="0"/>
              <a:t>SGD (momentum)</a:t>
            </a:r>
            <a:r>
              <a:rPr lang="zh-CN" altLang="en-US" dirty="0"/>
              <a:t>和</a:t>
            </a:r>
            <a:r>
              <a:rPr lang="en-US" altLang="zh-CN" b="1" dirty="0"/>
              <a:t>α</a:t>
            </a:r>
            <a:r>
              <a:rPr lang="zh-CN" altLang="en-US" dirty="0"/>
              <a:t>的优化器</a:t>
            </a:r>
            <a:r>
              <a:rPr lang="en-US" altLang="zh-CN" b="1" dirty="0"/>
              <a:t>Adam</a:t>
            </a:r>
            <a:r>
              <a:rPr lang="zh-CN" altLang="en-US" dirty="0"/>
              <a:t>，多次搜索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每次搜索都是分</a:t>
            </a:r>
            <a:r>
              <a:rPr lang="en-US" altLang="zh-CN" dirty="0"/>
              <a:t>batch</a:t>
            </a:r>
            <a:r>
              <a:rPr lang="zh-CN" altLang="en-US" dirty="0"/>
              <a:t>迭代完所有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每个</a:t>
            </a:r>
            <a:r>
              <a:rPr lang="en-US" altLang="zh-CN" dirty="0"/>
              <a:t>batch</a:t>
            </a:r>
            <a:r>
              <a:rPr lang="zh-CN" altLang="en-US" dirty="0"/>
              <a:t>：先更新架构参数 </a:t>
            </a:r>
            <a:r>
              <a:rPr lang="en-US" altLang="zh-CN" dirty="0"/>
              <a:t>α</a:t>
            </a:r>
            <a:r>
              <a:rPr lang="zh-CN" altLang="en-US" dirty="0"/>
              <a:t>（调</a:t>
            </a:r>
            <a:r>
              <a:rPr lang="en-US" altLang="zh-CN" dirty="0"/>
              <a:t>architect.py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                         </a:t>
            </a:r>
            <a:r>
              <a:rPr lang="zh-CN" altLang="en-US" dirty="0"/>
              <a:t>再用</a:t>
            </a:r>
            <a:r>
              <a:rPr lang="en-US" altLang="zh-CN" dirty="0" err="1"/>
              <a:t>data_train</a:t>
            </a:r>
            <a:r>
              <a:rPr lang="zh-CN" altLang="en-US" dirty="0"/>
              <a:t>更新模型参数 </a:t>
            </a:r>
            <a:r>
              <a:rPr lang="en-US" altLang="zh-CN" dirty="0"/>
              <a:t>w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训练完成得到最优的</a:t>
            </a:r>
            <a:r>
              <a:rPr lang="en-US" altLang="zh-CN" dirty="0"/>
              <a:t>α</a:t>
            </a:r>
            <a:r>
              <a:rPr lang="zh-CN" altLang="en-US" dirty="0"/>
              <a:t>，通过前向传播看下</a:t>
            </a:r>
            <a:r>
              <a:rPr lang="en-US" altLang="zh-CN" dirty="0" err="1"/>
              <a:t>data_val</a:t>
            </a:r>
            <a:r>
              <a:rPr lang="zh-CN" altLang="en-US" dirty="0"/>
              <a:t>上效果</a:t>
            </a:r>
            <a:endParaRPr lang="en-US" altLang="zh-CN" dirty="0"/>
          </a:p>
          <a:p>
            <a:pPr lvl="1"/>
            <a:r>
              <a:rPr lang="en-US" altLang="zh-CN" dirty="0"/>
              <a:t>     </a:t>
            </a:r>
            <a:r>
              <a:rPr lang="zh-CN" altLang="en-US" dirty="0"/>
              <a:t>每一次搜索都把最优的结构保存下来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architect.py</a:t>
            </a:r>
            <a:r>
              <a:rPr lang="zh-CN" altLang="en-US" dirty="0"/>
              <a:t>：利用梯度近似、复合函数求导、泰勒展开来更新</a:t>
            </a:r>
            <a:r>
              <a:rPr lang="en-US" altLang="zh-CN" dirty="0"/>
              <a:t>α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先计算 </a:t>
            </a:r>
            <a:r>
              <a:rPr lang="en-US" altLang="zh-CN" dirty="0"/>
              <a:t>w’</a:t>
            </a:r>
            <a:r>
              <a:rPr lang="zh-CN" altLang="en-US" dirty="0"/>
              <a:t>，使用</a:t>
            </a:r>
            <a:r>
              <a:rPr lang="en-US" altLang="zh-CN" dirty="0" err="1"/>
              <a:t>data_train</a:t>
            </a:r>
            <a:r>
              <a:rPr lang="zh-CN" altLang="en-US" dirty="0"/>
              <a:t>来训练一步，用得到的梯度通过</a:t>
            </a:r>
            <a:r>
              <a:rPr lang="en-US" altLang="zh-CN" dirty="0"/>
              <a:t>momentum</a:t>
            </a:r>
            <a:r>
              <a:rPr lang="zh-CN" altLang="en-US" dirty="0"/>
              <a:t>梯度下降计算</a:t>
            </a:r>
            <a:endParaRPr lang="en-US" altLang="zh-CN" dirty="0"/>
          </a:p>
          <a:p>
            <a:r>
              <a:rPr lang="en-US" altLang="zh-CN" dirty="0"/>
              <a:t>                         </a:t>
            </a:r>
            <a:r>
              <a:rPr lang="zh-CN" altLang="en-US" dirty="0"/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w' = w - </a:t>
            </a:r>
            <a:r>
              <a:rPr lang="el-GR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ξ * (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 +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dw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Ltrain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(w, </a:t>
            </a:r>
            <a:r>
              <a:rPr lang="el-GR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α) +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正则项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（在</a:t>
            </a:r>
            <a:r>
              <a:rPr lang="en-US" altLang="zh-CN" dirty="0" err="1"/>
              <a:t>v_net</a:t>
            </a:r>
            <a:r>
              <a:rPr lang="zh-CN" altLang="en-US" dirty="0"/>
              <a:t>上做一步优化，计算出</a:t>
            </a:r>
            <a:r>
              <a:rPr lang="en-US" altLang="zh-CN" dirty="0"/>
              <a:t>w’</a:t>
            </a:r>
            <a:r>
              <a:rPr lang="zh-CN" altLang="en-US" dirty="0"/>
              <a:t>，</a:t>
            </a:r>
            <a:r>
              <a:rPr lang="en-US" altLang="zh-CN" dirty="0"/>
              <a:t>net</a:t>
            </a:r>
            <a:r>
              <a:rPr lang="zh-CN" altLang="en-US" dirty="0"/>
              <a:t>上</a:t>
            </a:r>
            <a:r>
              <a:rPr lang="en-US" altLang="zh-CN" dirty="0"/>
              <a:t>w</a:t>
            </a:r>
            <a:r>
              <a:rPr lang="zh-CN" altLang="en-US" dirty="0"/>
              <a:t>暂时不变）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再计算 </a:t>
            </a:r>
            <a:r>
              <a:rPr lang="en-US" altLang="zh-CN" dirty="0" err="1"/>
              <a:t>L_val</a:t>
            </a:r>
            <a:r>
              <a:rPr lang="en-US" altLang="zh-CN" dirty="0"/>
              <a:t>(w‘, </a:t>
            </a:r>
            <a:r>
              <a:rPr lang="el-GR" altLang="zh-CN" dirty="0"/>
              <a:t>α)</a:t>
            </a:r>
            <a:r>
              <a:rPr lang="zh-CN" altLang="en-US" dirty="0"/>
              <a:t>，算出 </a:t>
            </a:r>
            <a:r>
              <a:rPr lang="nn-NO" altLang="zh-CN" dirty="0"/>
              <a:t>dα L_val(w’, α) </a:t>
            </a:r>
            <a:r>
              <a:rPr lang="zh-CN" altLang="en-US" dirty="0"/>
              <a:t>和 </a:t>
            </a:r>
            <a:r>
              <a:rPr lang="nn-NO" altLang="zh-CN" dirty="0"/>
              <a:t>d</a:t>
            </a:r>
            <a:r>
              <a:rPr lang="en-US" altLang="zh-CN" dirty="0"/>
              <a:t>w’</a:t>
            </a:r>
            <a:r>
              <a:rPr lang="nn-NO" altLang="zh-CN" dirty="0"/>
              <a:t> L_val(w', α) </a:t>
            </a:r>
          </a:p>
          <a:p>
            <a:r>
              <a:rPr lang="nn-NO" altLang="zh-CN" dirty="0"/>
              <a:t>     </a:t>
            </a:r>
            <a:r>
              <a:rPr lang="zh-CN" altLang="en-US" dirty="0"/>
              <a:t>然后根据泰勒展开求出公式第二项的近似值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最终求出目标函数关于</a:t>
            </a:r>
            <a:r>
              <a:rPr lang="en-US" altLang="zh-CN" dirty="0"/>
              <a:t>α</a:t>
            </a:r>
            <a:r>
              <a:rPr lang="zh-CN" altLang="en-US" dirty="0"/>
              <a:t>的梯度，更新到</a:t>
            </a:r>
            <a:r>
              <a:rPr lang="en-US" altLang="zh-CN" dirty="0"/>
              <a:t>net</a:t>
            </a:r>
            <a:r>
              <a:rPr lang="zh-CN" altLang="en-US" dirty="0"/>
              <a:t>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简述</a:t>
            </a:r>
            <a:r>
              <a:rPr lang="zh-CN" altLang="en-US" dirty="0"/>
              <a:t>：先固定住</a:t>
            </a:r>
            <a:r>
              <a:rPr lang="en-US" altLang="zh-CN" dirty="0"/>
              <a:t>w</a:t>
            </a:r>
            <a:r>
              <a:rPr lang="zh-CN" altLang="en-US" dirty="0"/>
              <a:t>，用所有</a:t>
            </a:r>
            <a:r>
              <a:rPr lang="en-US" altLang="zh-CN" dirty="0" err="1"/>
              <a:t>data_train</a:t>
            </a:r>
            <a:r>
              <a:rPr lang="zh-CN" altLang="en-US" dirty="0"/>
              <a:t>做一步优化，计算</a:t>
            </a:r>
            <a:r>
              <a:rPr lang="en-US" altLang="zh-CN" dirty="0"/>
              <a:t>w’</a:t>
            </a:r>
            <a:r>
              <a:rPr lang="zh-CN" altLang="en-US" dirty="0"/>
              <a:t>，在</a:t>
            </a:r>
            <a:r>
              <a:rPr lang="en-US" altLang="zh-CN" dirty="0"/>
              <a:t>w</a:t>
            </a:r>
            <a:r>
              <a:rPr lang="zh-CN" altLang="en-US" dirty="0"/>
              <a:t>‘基础上更新</a:t>
            </a:r>
            <a:r>
              <a:rPr lang="en-US" altLang="zh-CN" dirty="0"/>
              <a:t>α </a:t>
            </a:r>
          </a:p>
          <a:p>
            <a:r>
              <a:rPr lang="zh-CN" altLang="en-US" dirty="0"/>
              <a:t>           在更新后</a:t>
            </a:r>
            <a:r>
              <a:rPr lang="en-US" altLang="zh-CN" dirty="0"/>
              <a:t>α</a:t>
            </a:r>
            <a:r>
              <a:rPr lang="zh-CN" altLang="en-US" dirty="0"/>
              <a:t>的基础上，真实地训练一步</a:t>
            </a:r>
            <a:r>
              <a:rPr lang="en-US" altLang="zh-CN" dirty="0"/>
              <a:t>w</a:t>
            </a:r>
            <a:r>
              <a:rPr lang="zh-CN" altLang="en-US" dirty="0"/>
              <a:t>，然后再回到上面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F9ABFAC-8C4D-4620-9C98-110C0549E789}"/>
              </a:ext>
            </a:extLst>
          </p:cNvPr>
          <p:cNvGrpSpPr/>
          <p:nvPr/>
        </p:nvGrpSpPr>
        <p:grpSpPr>
          <a:xfrm>
            <a:off x="7727865" y="727700"/>
            <a:ext cx="4464135" cy="1599602"/>
            <a:chOff x="7461901" y="1025703"/>
            <a:chExt cx="4730099" cy="15001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C52B38F3-BB94-4116-A447-91030A87C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1901" y="1776294"/>
              <a:ext cx="4730099" cy="74953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43929851-6606-4BB6-BF16-5D5F48168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1901" y="1025703"/>
              <a:ext cx="2924388" cy="79579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A8DE64D-1AAF-48CA-988F-98F88A321B9E}"/>
              </a:ext>
            </a:extLst>
          </p:cNvPr>
          <p:cNvSpPr txBox="1"/>
          <p:nvPr/>
        </p:nvSpPr>
        <p:spPr>
          <a:xfrm>
            <a:off x="9605913" y="7029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net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6BA937D-F3D6-4917-B6A0-2B21B7D594DE}"/>
              </a:ext>
            </a:extLst>
          </p:cNvPr>
          <p:cNvSpPr txBox="1"/>
          <p:nvPr/>
        </p:nvSpPr>
        <p:spPr>
          <a:xfrm>
            <a:off x="10676357" y="110055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v_net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579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895E73B-EBF3-4AD2-B79A-D5199C146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73"/>
          <a:stretch/>
        </p:blipFill>
        <p:spPr>
          <a:xfrm>
            <a:off x="942980" y="2111603"/>
            <a:ext cx="9237356" cy="13449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D647FA3-3534-4DDB-98A9-1E5248F9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56" y="3499464"/>
            <a:ext cx="7644981" cy="3253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973C05C-8D0A-449D-8A5C-89469329E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80" y="853862"/>
            <a:ext cx="4730099" cy="749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1ED94FB-3558-45C6-954B-7BB97A35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238" y="618819"/>
            <a:ext cx="2458283" cy="3815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67203A8-7C21-4D33-A5D9-117BB0B7E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280" y="103271"/>
            <a:ext cx="2924388" cy="7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2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3620B7-1166-4E7F-9ABC-C63C37AF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Darts</a:t>
            </a:r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F2141A-3FC2-456E-9AA9-56F28446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传统的</a:t>
            </a:r>
            <a:r>
              <a:rPr lang="en-US" altLang="zh-CN" dirty="0"/>
              <a:t>NAS</a:t>
            </a:r>
            <a:r>
              <a:rPr lang="zh-CN" altLang="en-US" dirty="0"/>
              <a:t>是基于</a:t>
            </a:r>
            <a:r>
              <a:rPr lang="zh-CN" altLang="en-US" b="1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空间上的黑盒优化过程</a:t>
            </a:r>
            <a:endParaRPr lang="en-US" altLang="zh-CN" dirty="0"/>
          </a:p>
          <a:p>
            <a:r>
              <a:rPr lang="zh-CN" altLang="en-US" dirty="0"/>
              <a:t>强化学习、进化算法、贝叶斯优化，</a:t>
            </a:r>
            <a:r>
              <a:rPr lang="zh-CN" altLang="en-US" b="1" dirty="0">
                <a:solidFill>
                  <a:srgbClr val="C00000"/>
                </a:solidFill>
              </a:rPr>
              <a:t>都不能</a:t>
            </a:r>
            <a:r>
              <a:rPr lang="zh-CN" altLang="en-US" dirty="0"/>
              <a:t>用</a:t>
            </a:r>
            <a:r>
              <a:rPr lang="en-US" altLang="zh-CN" dirty="0"/>
              <a:t>Loss</a:t>
            </a:r>
            <a:r>
              <a:rPr lang="zh-CN" altLang="en-US" dirty="0"/>
              <a:t>的梯度更新网络架构，只能间接优化生成子网络模型的控制器</a:t>
            </a:r>
            <a:r>
              <a:rPr lang="en-US" altLang="zh-CN" dirty="0"/>
              <a:t>Controller RNN</a:t>
            </a:r>
          </a:p>
          <a:p>
            <a:r>
              <a:rPr lang="en-US" altLang="zh-CN" dirty="0"/>
              <a:t>Darts</a:t>
            </a:r>
            <a:r>
              <a:rPr lang="zh-CN" altLang="en-US" dirty="0"/>
              <a:t>把搜索空间弱化为连续的空间结构，网络模型以</a:t>
            </a:r>
            <a:r>
              <a:rPr lang="zh-CN" altLang="en-US" b="1" dirty="0">
                <a:solidFill>
                  <a:srgbClr val="C00000"/>
                </a:solidFill>
              </a:rPr>
              <a:t>可微分</a:t>
            </a:r>
            <a:r>
              <a:rPr lang="zh-CN" altLang="en-US" dirty="0"/>
              <a:t>参数化的形式实现，可用</a:t>
            </a:r>
            <a:r>
              <a:rPr lang="zh-CN" altLang="en-US" b="1" dirty="0">
                <a:solidFill>
                  <a:srgbClr val="C00000"/>
                </a:solidFill>
              </a:rPr>
              <a:t>梯度下降</a:t>
            </a:r>
            <a:r>
              <a:rPr lang="zh-CN" altLang="en-US" dirty="0"/>
              <a:t>进行性能优化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参考链接：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[1] </a:t>
            </a:r>
            <a:r>
              <a:rPr lang="zh-CN" altLang="en-US" dirty="0">
                <a:hlinkClick r:id="rId2"/>
              </a:rPr>
              <a:t>视频讲解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[2] </a:t>
            </a:r>
            <a:r>
              <a:rPr lang="zh-CN" altLang="en-US" dirty="0">
                <a:hlinkClick r:id="rId3"/>
              </a:rPr>
              <a:t>论文</a:t>
            </a:r>
            <a:r>
              <a:rPr lang="en-US" altLang="zh-CN" dirty="0">
                <a:hlinkClick r:id="rId3"/>
              </a:rPr>
              <a:t>+</a:t>
            </a:r>
            <a:r>
              <a:rPr lang="zh-CN" altLang="en-US" dirty="0">
                <a:hlinkClick r:id="rId3"/>
              </a:rPr>
              <a:t>代码</a:t>
            </a:r>
            <a:r>
              <a:rPr lang="en-US" altLang="zh-CN" dirty="0">
                <a:hlinkClick r:id="rId3"/>
              </a:rPr>
              <a:t>(</a:t>
            </a:r>
            <a:r>
              <a:rPr lang="en-US" altLang="zh-CN" dirty="0" err="1">
                <a:hlinkClick r:id="rId3"/>
              </a:rPr>
              <a:t>tensorflow</a:t>
            </a:r>
            <a:r>
              <a:rPr lang="en-US" altLang="zh-CN" dirty="0">
                <a:hlinkClick r:id="rId3"/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zh-CN" altLang="en-US" dirty="0">
                <a:hlinkClick r:id="rId4"/>
              </a:rPr>
              <a:t>论文讲解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10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FD70A34-1E71-47CB-8132-6E6DDEF8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1" y="444329"/>
            <a:ext cx="10035398" cy="45012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846D8B8-F5A7-437B-AC82-8C4DD9A2100C}"/>
              </a:ext>
            </a:extLst>
          </p:cNvPr>
          <p:cNvSpPr txBox="1"/>
          <p:nvPr/>
        </p:nvSpPr>
        <p:spPr>
          <a:xfrm>
            <a:off x="1352144" y="5301575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图中也可以看出</a:t>
            </a:r>
            <a:r>
              <a:rPr lang="en-US" altLang="zh-CN" dirty="0"/>
              <a:t>CNN</a:t>
            </a:r>
            <a:r>
              <a:rPr lang="zh-CN" altLang="en-US" dirty="0"/>
              <a:t>中</a:t>
            </a:r>
            <a:r>
              <a:rPr lang="en-US" altLang="zh-CN" dirty="0"/>
              <a:t>network</a:t>
            </a:r>
            <a:r>
              <a:rPr lang="zh-CN" altLang="en-US" dirty="0"/>
              <a:t>的每个</a:t>
            </a:r>
            <a:r>
              <a:rPr lang="en-US" altLang="zh-CN" dirty="0"/>
              <a:t>intermediate node</a:t>
            </a:r>
            <a:r>
              <a:rPr lang="zh-CN" altLang="en-US" dirty="0"/>
              <a:t>前驱有</a:t>
            </a:r>
            <a:r>
              <a:rPr lang="en-US" altLang="zh-CN" dirty="0"/>
              <a:t>2</a:t>
            </a:r>
            <a:r>
              <a:rPr lang="zh-CN" altLang="en-US" dirty="0"/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30817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0"/>
            <a:ext cx="4371474" cy="53724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Darts</a:t>
            </a:r>
            <a:r>
              <a:rPr lang="zh-CN" altLang="en-US" sz="3200" dirty="0"/>
              <a:t>搜索基本思想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537242"/>
            <a:ext cx="11864075" cy="28178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000" b="1" dirty="0"/>
              <a:t>(a) </a:t>
            </a:r>
            <a:r>
              <a:rPr lang="zh-CN" altLang="en-US" sz="2000" b="1" dirty="0"/>
              <a:t>搜索问题       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灰色小方块：</a:t>
            </a:r>
            <a:r>
              <a:rPr lang="en-US" altLang="zh-CN" sz="2000" dirty="0"/>
              <a:t>cell</a:t>
            </a:r>
            <a:r>
              <a:rPr lang="zh-CN" altLang="en-US" sz="2000" dirty="0"/>
              <a:t>中的</a:t>
            </a:r>
            <a:r>
              <a:rPr lang="en-US" altLang="zh-CN" sz="2000" dirty="0"/>
              <a:t>node</a:t>
            </a:r>
            <a:r>
              <a:rPr lang="zh-CN" altLang="en-US" sz="2000" dirty="0"/>
              <a:t>，也叫节点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方块间的边：可能的操作，例如池化、卷积等，图</a:t>
            </a:r>
            <a:r>
              <a:rPr lang="zh-CN" altLang="en-US" sz="2000" dirty="0" smtClean="0"/>
              <a:t>中共</a:t>
            </a:r>
            <a:r>
              <a:rPr lang="en-US" altLang="zh-CN" sz="2000" smtClean="0"/>
              <a:t>3</a:t>
            </a:r>
            <a:r>
              <a:rPr lang="zh-CN" altLang="en-US" sz="2000" smtClean="0"/>
              <a:t>种</a:t>
            </a:r>
            <a:r>
              <a:rPr lang="zh-CN" altLang="en-US" sz="2000" dirty="0"/>
              <a:t>，这些操作本身也有参数，称为</a:t>
            </a:r>
            <a:r>
              <a:rPr lang="zh-CN" altLang="en-US" sz="2000" b="1" dirty="0"/>
              <a:t>模型参数</a:t>
            </a:r>
            <a:r>
              <a:rPr lang="en-US" altLang="zh-CN" sz="2000" b="1" dirty="0"/>
              <a:t>w</a:t>
            </a:r>
          </a:p>
          <a:p>
            <a:pPr marL="0" indent="0">
              <a:buNone/>
            </a:pPr>
            <a:r>
              <a:rPr lang="en-US" altLang="zh-CN" sz="2000" b="1" dirty="0"/>
              <a:t>(b) </a:t>
            </a:r>
            <a:r>
              <a:rPr lang="zh-CN" altLang="en-US" sz="2000" b="1" dirty="0"/>
              <a:t>搜索空间连续松弛化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      </a:t>
            </a:r>
            <a:r>
              <a:rPr lang="zh-CN" altLang="en-US" sz="2000" dirty="0"/>
              <a:t>每个节点和</a:t>
            </a:r>
            <a:r>
              <a:rPr lang="zh-CN" altLang="en-US" sz="2000" b="1" dirty="0"/>
              <a:t>所有的</a:t>
            </a:r>
            <a:r>
              <a:rPr lang="zh-CN" altLang="en-US" sz="2000" dirty="0"/>
              <a:t>前驱节点相连，两个块之间所有可能的操作</a:t>
            </a:r>
            <a:r>
              <a:rPr lang="zh-CN" altLang="en-US" sz="2000" b="1" dirty="0"/>
              <a:t>都赋权重</a:t>
            </a:r>
            <a:r>
              <a:rPr lang="zh-CN" altLang="en-US" sz="2000" dirty="0"/>
              <a:t>，称为</a:t>
            </a:r>
            <a:r>
              <a:rPr lang="zh-CN" altLang="en-US" sz="2000" b="1" dirty="0"/>
              <a:t>架构参数</a:t>
            </a:r>
            <a:r>
              <a:rPr lang="en-US" altLang="zh-CN" sz="2000" b="1" dirty="0"/>
              <a:t>α</a:t>
            </a:r>
            <a:r>
              <a:rPr lang="zh-CN" altLang="en-US" sz="2000" dirty="0"/>
              <a:t>，真实权重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(α)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(c) </a:t>
            </a:r>
            <a:r>
              <a:rPr lang="zh-CN" altLang="en-US" sz="2000" b="1" dirty="0">
                <a:solidFill>
                  <a:srgbClr val="FF0000"/>
                </a:solidFill>
              </a:rPr>
              <a:t>联合优化    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      通过梯度下降对 </a:t>
            </a:r>
            <a:r>
              <a:rPr lang="en-US" altLang="zh-CN" sz="2000" dirty="0"/>
              <a:t>α </a:t>
            </a:r>
            <a:r>
              <a:rPr lang="zh-CN" altLang="en-US" sz="2000" dirty="0"/>
              <a:t>和 </a:t>
            </a:r>
            <a:r>
              <a:rPr lang="en-US" altLang="zh-CN" sz="2000" dirty="0"/>
              <a:t>w </a:t>
            </a:r>
            <a:r>
              <a:rPr lang="zh-CN" altLang="en-US" sz="2000" dirty="0"/>
              <a:t>进行优化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(d) </a:t>
            </a:r>
            <a:r>
              <a:rPr lang="zh-CN" altLang="en-US" sz="2000" b="1" dirty="0"/>
              <a:t>选择架构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 每个节点取</a:t>
            </a:r>
            <a:r>
              <a:rPr lang="en-US" altLang="zh-CN" sz="2000" dirty="0"/>
              <a:t>argmax </a:t>
            </a:r>
            <a:r>
              <a:rPr lang="zh-CN" altLang="en-US" sz="2000" dirty="0"/>
              <a:t>即</a:t>
            </a:r>
            <a:r>
              <a:rPr lang="zh-CN" altLang="en-US" sz="2000" b="1" dirty="0"/>
              <a:t>权重最大</a:t>
            </a:r>
            <a:r>
              <a:rPr lang="zh-CN" altLang="en-US" sz="2000" dirty="0"/>
              <a:t>的操作</a:t>
            </a:r>
          </a:p>
        </p:txBody>
      </p:sp>
      <p:pic>
        <p:nvPicPr>
          <p:cNvPr id="1028" name="Picture 4" descr="薰风读论文|DARTS—年轻人的第一个NAS模型">
            <a:extLst>
              <a:ext uri="{FF2B5EF4-FFF2-40B4-BE49-F238E27FC236}">
                <a16:creationId xmlns:a16="http://schemas.microsoft.com/office/drawing/2014/main" xmlns="" id="{A707525A-1CE0-48C1-B69C-A05F574B8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" b="4818"/>
          <a:stretch/>
        </p:blipFill>
        <p:spPr bwMode="auto">
          <a:xfrm>
            <a:off x="2489766" y="3355138"/>
            <a:ext cx="7212468" cy="35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103271"/>
            <a:ext cx="5803743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的搜索空间</a:t>
            </a:r>
            <a:r>
              <a:rPr lang="en-US" altLang="zh-CN" sz="3600" dirty="0"/>
              <a:t>-cell</a:t>
            </a:r>
            <a:r>
              <a:rPr lang="zh-CN" altLang="en-US" sz="3600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253228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目标：</a:t>
            </a:r>
            <a:r>
              <a:rPr lang="zh-CN" altLang="en-US" sz="2400" b="1" dirty="0">
                <a:solidFill>
                  <a:srgbClr val="C00000"/>
                </a:solidFill>
              </a:rPr>
              <a:t>搜索</a:t>
            </a:r>
            <a:r>
              <a:rPr lang="en-US" altLang="zh-CN" sz="2400" b="1" dirty="0">
                <a:solidFill>
                  <a:srgbClr val="C00000"/>
                </a:solidFill>
              </a:rPr>
              <a:t>cell</a:t>
            </a:r>
            <a:r>
              <a:rPr lang="zh-CN" altLang="en-US" sz="2400" b="1" dirty="0">
                <a:solidFill>
                  <a:srgbClr val="C00000"/>
                </a:solidFill>
              </a:rPr>
              <a:t>的结构</a:t>
            </a:r>
            <a:r>
              <a:rPr lang="zh-CN" altLang="en-US" sz="2400" dirty="0"/>
              <a:t>，然后用</a:t>
            </a:r>
            <a:r>
              <a:rPr lang="en-US" altLang="zh-CN" sz="2400" dirty="0"/>
              <a:t>cell</a:t>
            </a:r>
            <a:r>
              <a:rPr lang="zh-CN" altLang="en-US" sz="2400" dirty="0"/>
              <a:t>构建</a:t>
            </a:r>
            <a:r>
              <a:rPr lang="en-US" altLang="zh-CN" sz="2400" dirty="0"/>
              <a:t>CNN</a:t>
            </a:r>
            <a:r>
              <a:rPr lang="zh-CN" altLang="en-US" sz="2400" dirty="0"/>
              <a:t>或者</a:t>
            </a:r>
            <a:r>
              <a:rPr lang="en-US" altLang="zh-CN" sz="2400" dirty="0"/>
              <a:t>RNN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Cell</a:t>
            </a:r>
            <a:r>
              <a:rPr lang="zh-CN" altLang="en-US" sz="2400" dirty="0"/>
              <a:t>：由</a:t>
            </a:r>
            <a:r>
              <a:rPr lang="en-US" altLang="zh-CN" sz="2400" dirty="0"/>
              <a:t>N</a:t>
            </a:r>
            <a:r>
              <a:rPr lang="zh-CN" altLang="en-US" sz="2400" dirty="0"/>
              <a:t>个节点的有序序列组成的有向无环图，下图是</a:t>
            </a:r>
            <a:r>
              <a:rPr lang="en-US" altLang="zh-CN" sz="2400" dirty="0"/>
              <a:t>N=3</a:t>
            </a:r>
            <a:r>
              <a:rPr lang="zh-CN" altLang="en-US" sz="2400" dirty="0"/>
              <a:t>的例子</a:t>
            </a:r>
            <a:endParaRPr lang="en-US" altLang="zh-CN" sz="2400" dirty="0"/>
          </a:p>
          <a:p>
            <a:r>
              <a:rPr lang="zh-CN" altLang="en-US" sz="2400" dirty="0"/>
              <a:t>每个中间节点（特征图）都是由有向无环图中</a:t>
            </a:r>
            <a:r>
              <a:rPr lang="zh-CN" altLang="en-US" sz="2400" b="1" dirty="0"/>
              <a:t>所有</a:t>
            </a:r>
            <a:r>
              <a:rPr lang="zh-CN" altLang="en-US" sz="2400" dirty="0"/>
              <a:t>的前继节点计算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7DE5E63-A20E-4C31-9490-5E83C270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933"/>
            <a:ext cx="6895466" cy="3475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A095FF3-BECA-490E-9791-20E29C230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8"/>
          <a:stretch/>
        </p:blipFill>
        <p:spPr>
          <a:xfrm>
            <a:off x="7421476" y="2714017"/>
            <a:ext cx="3891294" cy="3139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329E6B8-D147-4512-9C65-FC2CF675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807" y="5193339"/>
            <a:ext cx="2695575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B27C812-56BD-48D4-95C8-BB88E0537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91" y="3555849"/>
            <a:ext cx="26955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103271"/>
            <a:ext cx="8255115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的搜索空间</a:t>
            </a:r>
            <a:r>
              <a:rPr lang="en-US" altLang="zh-CN" sz="3600" dirty="0"/>
              <a:t>-CNN network</a:t>
            </a:r>
            <a:r>
              <a:rPr lang="zh-CN" altLang="en-US" sz="3600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842001"/>
            <a:ext cx="1159170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CIFAR-10</a:t>
            </a:r>
            <a:r>
              <a:rPr lang="zh-CN" altLang="en-US" sz="2400" dirty="0"/>
              <a:t>定义的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网络结构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Network</a:t>
            </a:r>
            <a:r>
              <a:rPr lang="zh-CN" altLang="en-US" sz="2400" dirty="0"/>
              <a:t>包括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，</a:t>
            </a:r>
            <a:r>
              <a:rPr lang="en-US" altLang="zh-CN" sz="2400" dirty="0"/>
              <a:t>cell</a:t>
            </a:r>
            <a:r>
              <a:rPr lang="zh-CN" altLang="en-US" sz="2400" dirty="0"/>
              <a:t>分为</a:t>
            </a:r>
            <a:r>
              <a:rPr lang="en-US" altLang="zh-CN" sz="2400" dirty="0"/>
              <a:t>reduction/normal cell</a:t>
            </a:r>
            <a:r>
              <a:rPr lang="zh-CN" altLang="en-US" sz="2400" dirty="0"/>
              <a:t>，分别共享架构参数</a:t>
            </a:r>
            <a:r>
              <a:rPr lang="en-US" altLang="zh-CN" sz="2400" dirty="0"/>
              <a:t>α-reduction</a:t>
            </a:r>
            <a:r>
              <a:rPr lang="zh-CN" altLang="en-US" sz="2400" dirty="0"/>
              <a:t>和</a:t>
            </a:r>
            <a:r>
              <a:rPr lang="en-US" altLang="zh-CN" sz="2400" dirty="0"/>
              <a:t>α-normal</a:t>
            </a:r>
          </a:p>
          <a:p>
            <a:r>
              <a:rPr lang="en-US" altLang="zh-CN" sz="2400" dirty="0"/>
              <a:t>network</a:t>
            </a:r>
            <a:r>
              <a:rPr lang="zh-CN" altLang="en-US" sz="2400" dirty="0"/>
              <a:t>的</a:t>
            </a:r>
            <a:r>
              <a:rPr lang="en-US" altLang="zh-CN" sz="2400" dirty="0"/>
              <a:t>1/3</a:t>
            </a:r>
            <a:r>
              <a:rPr lang="zh-CN" altLang="en-US" sz="2400" dirty="0"/>
              <a:t>和</a:t>
            </a:r>
            <a:r>
              <a:rPr lang="en-US" altLang="zh-CN" sz="2400" dirty="0"/>
              <a:t>2/3</a:t>
            </a:r>
            <a:r>
              <a:rPr lang="zh-CN" altLang="en-US" sz="2400" dirty="0"/>
              <a:t>处是</a:t>
            </a:r>
            <a:r>
              <a:rPr lang="en-US" altLang="zh-CN" sz="2400" dirty="0"/>
              <a:t>reduction cell</a:t>
            </a:r>
            <a:r>
              <a:rPr lang="zh-CN" altLang="en-US" sz="2400" dirty="0"/>
              <a:t>，即第</a:t>
            </a:r>
            <a:r>
              <a:rPr lang="en-US" altLang="zh-CN" sz="2400" dirty="0"/>
              <a:t>3</a:t>
            </a:r>
            <a:r>
              <a:rPr lang="zh-CN" altLang="en-US" sz="2400" dirty="0"/>
              <a:t>和第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。其他为</a:t>
            </a:r>
            <a:r>
              <a:rPr lang="en-US" altLang="zh-CN" sz="2400" dirty="0"/>
              <a:t>normal cell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包括</a:t>
            </a:r>
            <a:r>
              <a:rPr lang="en-US" altLang="zh-CN" sz="2400" dirty="0"/>
              <a:t>7</a:t>
            </a:r>
            <a:r>
              <a:rPr lang="zh-CN" altLang="en-US" sz="2400" dirty="0"/>
              <a:t>个</a:t>
            </a:r>
            <a:r>
              <a:rPr lang="en-US" altLang="zh-CN" sz="2400" dirty="0"/>
              <a:t>nodes</a:t>
            </a:r>
          </a:p>
          <a:p>
            <a:pPr marL="0" indent="0">
              <a:buNone/>
            </a:pPr>
            <a:r>
              <a:rPr lang="en-US" altLang="zh-CN" sz="2400" dirty="0"/>
              <a:t>   2</a:t>
            </a:r>
            <a:r>
              <a:rPr lang="zh-CN" altLang="en-US" sz="2400" dirty="0"/>
              <a:t>个</a:t>
            </a:r>
            <a:r>
              <a:rPr lang="en-US" altLang="zh-CN" sz="2400" dirty="0"/>
              <a:t>input node: </a:t>
            </a:r>
            <a:r>
              <a:rPr lang="zh-CN" altLang="en-US" sz="2400" dirty="0"/>
              <a:t>前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cell</a:t>
            </a:r>
            <a:r>
              <a:rPr lang="zh-CN" altLang="en-US" sz="2400" dirty="0"/>
              <a:t>的输出节点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4</a:t>
            </a:r>
            <a:r>
              <a:rPr lang="zh-CN" altLang="en-US" sz="2400" dirty="0"/>
              <a:t>个</a:t>
            </a:r>
            <a:r>
              <a:rPr lang="en-US" altLang="zh-CN" sz="2400" dirty="0"/>
              <a:t>intermediate node: </a:t>
            </a:r>
            <a:r>
              <a:rPr lang="zh-CN" altLang="en-US" sz="2400" dirty="0"/>
              <a:t>与所有前驱相连的节点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1</a:t>
            </a:r>
            <a:r>
              <a:rPr lang="zh-CN" altLang="en-US" sz="2400" dirty="0"/>
              <a:t>个</a:t>
            </a:r>
            <a:r>
              <a:rPr lang="en-US" altLang="zh-CN" sz="2400" dirty="0"/>
              <a:t>output node: </a:t>
            </a:r>
            <a:r>
              <a:rPr lang="zh-CN" altLang="en-US" sz="2400" dirty="0"/>
              <a:t>对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intermediate node</a:t>
            </a:r>
            <a:r>
              <a:rPr lang="zh-CN" altLang="en-US" sz="2400" dirty="0"/>
              <a:t>进行</a:t>
            </a:r>
            <a:r>
              <a:rPr lang="en-US" altLang="zh-CN" sz="2400" dirty="0" err="1"/>
              <a:t>concat</a:t>
            </a:r>
            <a:r>
              <a:rPr lang="zh-CN" altLang="en-US" sz="2400" dirty="0"/>
              <a:t>，原来输入的通道是</a:t>
            </a:r>
            <a:r>
              <a:rPr lang="en-US" altLang="zh-CN" sz="2400" dirty="0"/>
              <a:t>C</a:t>
            </a:r>
            <a:r>
              <a:rPr lang="zh-CN" altLang="en-US" sz="2400" dirty="0"/>
              <a:t>，输出之后变成</a:t>
            </a:r>
            <a:r>
              <a:rPr lang="en-US" altLang="zh-CN" sz="2400" dirty="0"/>
              <a:t>4C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代码讲解见：</a:t>
            </a:r>
            <a:r>
              <a:rPr lang="en-US" altLang="zh-CN" sz="2400" b="1" dirty="0" err="1"/>
              <a:t>pt.darts</a:t>
            </a:r>
            <a:endParaRPr lang="en-US" altLang="zh-CN" sz="2400" b="1" dirty="0"/>
          </a:p>
          <a:p>
            <a:r>
              <a:rPr lang="en-US" altLang="zh-CN" sz="2400" b="1" dirty="0"/>
              <a:t>search_cell.py</a:t>
            </a:r>
            <a:r>
              <a:rPr lang="zh-CN" altLang="en-US" sz="2400" dirty="0"/>
              <a:t>：定义了</a:t>
            </a:r>
            <a:r>
              <a:rPr lang="en-US" altLang="zh-CN" sz="2400" dirty="0"/>
              <a:t>cell</a:t>
            </a:r>
            <a:r>
              <a:rPr lang="zh-CN" altLang="en-US" sz="2400" dirty="0"/>
              <a:t>的结构和前向传播操作</a:t>
            </a:r>
            <a:endParaRPr lang="en-US" altLang="zh-CN" sz="2400" dirty="0"/>
          </a:p>
          <a:p>
            <a:r>
              <a:rPr lang="en-US" altLang="zh-CN" sz="2400" b="1" dirty="0"/>
              <a:t>search_cnn.py</a:t>
            </a:r>
            <a:r>
              <a:rPr lang="zh-CN" altLang="en-US" sz="2400" dirty="0"/>
              <a:t>：定义了</a:t>
            </a:r>
            <a:r>
              <a:rPr lang="en-US" altLang="zh-CN" sz="2400" dirty="0"/>
              <a:t>network</a:t>
            </a:r>
            <a:r>
              <a:rPr lang="zh-CN" altLang="en-US" sz="2400" dirty="0"/>
              <a:t>的结构和操作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F13C9EC-5B89-4D88-876A-63FA8DA8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15" y="1749192"/>
            <a:ext cx="2695575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8B12C3E-0108-4205-8897-681DC548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20" y="3902116"/>
            <a:ext cx="4276725" cy="240982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xmlns="" id="{0990C2A1-D840-4D85-936B-C03D0B0BC8ED}"/>
              </a:ext>
            </a:extLst>
          </p:cNvPr>
          <p:cNvSpPr/>
          <p:nvPr/>
        </p:nvSpPr>
        <p:spPr>
          <a:xfrm rot="20727876">
            <a:off x="5732834" y="2335947"/>
            <a:ext cx="1297021" cy="289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9198696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的搜索空间</a:t>
            </a:r>
            <a:r>
              <a:rPr lang="en-US" altLang="zh-CN" sz="3600" dirty="0"/>
              <a:t>-cell</a:t>
            </a:r>
            <a:r>
              <a:rPr lang="zh-CN" altLang="en-US" sz="3600" dirty="0"/>
              <a:t>中边的候选操作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842001"/>
            <a:ext cx="11864075" cy="167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cell</a:t>
            </a:r>
            <a:r>
              <a:rPr lang="zh-CN" altLang="en-US" sz="2400" dirty="0"/>
              <a:t>中边的</a:t>
            </a:r>
            <a:r>
              <a:rPr lang="en-US" altLang="zh-CN" sz="2400" b="1" dirty="0">
                <a:solidFill>
                  <a:srgbClr val="C00000"/>
                </a:solidFill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</a:rPr>
              <a:t>种</a:t>
            </a:r>
            <a:r>
              <a:rPr lang="zh-CN" altLang="en-US" sz="2400" dirty="0"/>
              <a:t>可选操作：</a:t>
            </a:r>
            <a:r>
              <a:rPr lang="en-US" altLang="zh-CN" sz="2400" dirty="0"/>
              <a:t> 3×3</a:t>
            </a:r>
            <a:r>
              <a:rPr lang="zh-CN" altLang="en-US" sz="2400" dirty="0"/>
              <a:t>极大值池化，</a:t>
            </a:r>
            <a:r>
              <a:rPr lang="en-US" altLang="zh-CN" sz="2400" dirty="0"/>
              <a:t>3×3</a:t>
            </a:r>
            <a:r>
              <a:rPr lang="zh-CN" altLang="en-US" sz="2400" dirty="0"/>
              <a:t>均值池化，恒等， </a:t>
            </a:r>
            <a:r>
              <a:rPr lang="en-US" altLang="zh-CN" sz="2400" dirty="0"/>
              <a:t>3×3</a:t>
            </a:r>
            <a:r>
              <a:rPr lang="zh-CN" altLang="en-US" sz="2400" dirty="0"/>
              <a:t>深度可分离卷积，</a:t>
            </a:r>
            <a:r>
              <a:rPr lang="en-US" altLang="zh-CN" sz="2400" dirty="0"/>
              <a:t>5×5</a:t>
            </a:r>
            <a:r>
              <a:rPr lang="zh-CN" altLang="en-US" sz="2400" dirty="0"/>
              <a:t>深度可分离卷积，</a:t>
            </a:r>
            <a:r>
              <a:rPr lang="en-US" altLang="zh-CN" sz="2400" dirty="0"/>
              <a:t>3×3</a:t>
            </a:r>
            <a:r>
              <a:rPr lang="zh-CN" altLang="en-US" sz="2400" dirty="0"/>
              <a:t>空洞深度可分离卷积，</a:t>
            </a:r>
            <a:r>
              <a:rPr lang="en-US" altLang="zh-CN" sz="2400" dirty="0"/>
              <a:t>5×5</a:t>
            </a:r>
            <a:r>
              <a:rPr lang="zh-CN" altLang="en-US" sz="2400" dirty="0"/>
              <a:t>空洞深度可分离卷积，</a:t>
            </a:r>
            <a:r>
              <a:rPr lang="en-US" altLang="zh-CN" sz="2400" dirty="0"/>
              <a:t>0</a:t>
            </a:r>
            <a:r>
              <a:rPr lang="zh-CN" altLang="en-US" sz="2400" dirty="0"/>
              <a:t>操作（两个节点无连接）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代码见 </a:t>
            </a:r>
            <a:r>
              <a:rPr lang="en-US" altLang="zh-CN" sz="2400" b="1" dirty="0"/>
              <a:t>ops.py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AADE854-ACD5-47BC-8794-C866A063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07" y="3282696"/>
            <a:ext cx="2914650" cy="2343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4DEB8C7-70B9-4709-AC11-487B2CD5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67" y="3429000"/>
            <a:ext cx="4190027" cy="236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5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428"/>
            <a:ext cx="10457234" cy="53724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如何把离散选择边的操作弱化为连续空间</a:t>
            </a:r>
            <a:r>
              <a:rPr lang="en-US" altLang="zh-CN" sz="3600" dirty="0"/>
              <a:t>-</a:t>
            </a:r>
            <a:r>
              <a:rPr lang="en-US" altLang="zh-CN" sz="3600" dirty="0" err="1"/>
              <a:t>softmax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21" y="866450"/>
            <a:ext cx="11686983" cy="177785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把整个搜索空间看成</a:t>
            </a:r>
            <a:r>
              <a:rPr lang="en-US" altLang="zh-CN" sz="2000" dirty="0" err="1"/>
              <a:t>supernet</a:t>
            </a:r>
            <a:r>
              <a:rPr lang="zh-CN" altLang="en-US" sz="2000" dirty="0"/>
              <a:t>，学习最优的</a:t>
            </a:r>
            <a:r>
              <a:rPr lang="en-US" altLang="zh-CN" sz="2000" dirty="0"/>
              <a:t>subnet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传统的</a:t>
            </a:r>
            <a:r>
              <a:rPr lang="en-US" altLang="zh-CN" sz="2000" dirty="0"/>
              <a:t>NAS</a:t>
            </a:r>
            <a:r>
              <a:rPr lang="zh-CN" altLang="en-US" sz="2000" dirty="0"/>
              <a:t>，在候选操作中，</a:t>
            </a:r>
            <a:r>
              <a:rPr lang="zh-CN" altLang="en-US" sz="2000" b="1" dirty="0">
                <a:solidFill>
                  <a:srgbClr val="C00000"/>
                </a:solidFill>
              </a:rPr>
              <a:t>只能</a:t>
            </a:r>
            <a:r>
              <a:rPr lang="zh-CN" altLang="en-US" sz="2000" dirty="0"/>
              <a:t>选</a:t>
            </a:r>
            <a:r>
              <a:rPr lang="en-US" altLang="zh-CN" sz="2000" dirty="0"/>
              <a:t>1</a:t>
            </a:r>
            <a:r>
              <a:rPr lang="zh-CN" altLang="en-US" sz="2000" dirty="0"/>
              <a:t>个操作，这种选择</a:t>
            </a:r>
            <a:r>
              <a:rPr lang="zh-CN" altLang="en-US" sz="2000" b="1" dirty="0">
                <a:solidFill>
                  <a:srgbClr val="C00000"/>
                </a:solidFill>
              </a:rPr>
              <a:t>离散不可导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Darts</a:t>
            </a:r>
            <a:r>
              <a:rPr lang="zh-CN" altLang="en-US" sz="2000" dirty="0"/>
              <a:t>把选择单一操作的步骤松弛化为</a:t>
            </a:r>
            <a:r>
              <a:rPr lang="en-US" altLang="zh-CN" sz="2000" b="1" dirty="0" err="1">
                <a:solidFill>
                  <a:srgbClr val="C00000"/>
                </a:solidFill>
              </a:rPr>
              <a:t>softmax</a:t>
            </a:r>
            <a:r>
              <a:rPr lang="zh-CN" altLang="en-US" sz="2000" b="1" dirty="0">
                <a:solidFill>
                  <a:srgbClr val="C00000"/>
                </a:solidFill>
              </a:rPr>
              <a:t>的所有操作子权值叠加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架构参数 </a:t>
            </a:r>
            <a:r>
              <a:rPr lang="en-US" altLang="zh-CN" sz="2000" b="1" dirty="0">
                <a:solidFill>
                  <a:srgbClr val="C00000"/>
                </a:solidFill>
              </a:rPr>
              <a:t>α </a:t>
            </a:r>
            <a:r>
              <a:rPr lang="zh-CN" altLang="en-US" sz="2000" dirty="0"/>
              <a:t>是第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个特征图到第 </a:t>
            </a:r>
            <a:r>
              <a:rPr lang="en-US" altLang="zh-CN" sz="2000" dirty="0"/>
              <a:t>j</a:t>
            </a:r>
            <a:r>
              <a:rPr lang="zh-CN" altLang="en-US" sz="2000" dirty="0"/>
              <a:t> 个特征图之间操作的权重。如果权重</a:t>
            </a:r>
            <a:r>
              <a:rPr lang="en-US" altLang="zh-CN" sz="2000" dirty="0"/>
              <a:t>=0</a:t>
            </a:r>
            <a:r>
              <a:rPr lang="zh-CN" altLang="en-US" sz="2000" dirty="0"/>
              <a:t>，表示不需要这个操作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45FC0FD-0A77-4700-BC12-8DA6152D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40" y="4457834"/>
            <a:ext cx="4350727" cy="12008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4CEB877-B5CD-4FA4-8A05-E6C17CAA8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40" y="2689258"/>
            <a:ext cx="4010559" cy="12921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C2BFA83-3795-4BE9-8FAC-0F26C4D95E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167"/>
          <a:stretch/>
        </p:blipFill>
        <p:spPr>
          <a:xfrm>
            <a:off x="9349864" y="2673878"/>
            <a:ext cx="2061305" cy="2555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F9E5C8F-2DB0-4091-91A3-C1E8F92AC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86" y="2816183"/>
            <a:ext cx="1780704" cy="3809354"/>
          </a:xfrm>
          <a:prstGeom prst="rect">
            <a:avLst/>
          </a:prstGeom>
        </p:spPr>
      </p:pic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xmlns="" id="{7C0A2156-3202-41F9-9011-400983AB9F1C}"/>
              </a:ext>
            </a:extLst>
          </p:cNvPr>
          <p:cNvCxnSpPr>
            <a:cxnSpLocks/>
          </p:cNvCxnSpPr>
          <p:nvPr/>
        </p:nvCxnSpPr>
        <p:spPr>
          <a:xfrm>
            <a:off x="6295731" y="3810604"/>
            <a:ext cx="2938137" cy="141269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78C5348-1335-47A6-8FFF-1AF8713DF844}"/>
              </a:ext>
            </a:extLst>
          </p:cNvPr>
          <p:cNvSpPr txBox="1"/>
          <p:nvPr/>
        </p:nvSpPr>
        <p:spPr>
          <a:xfrm>
            <a:off x="3399072" y="5841430"/>
            <a:ext cx="5793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混合操作</a:t>
            </a:r>
            <a:r>
              <a:rPr lang="en-US" altLang="zh-CN" sz="1800" dirty="0" err="1"/>
              <a:t>MixOp</a:t>
            </a:r>
            <a:r>
              <a:rPr lang="zh-CN" altLang="en-US" sz="1800" dirty="0"/>
              <a:t>：操作集的每个操作都会处理每个节点的特征图，再对所有操作得到的结果加权求和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103271"/>
            <a:ext cx="7389352" cy="53724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Darts</a:t>
            </a:r>
            <a:r>
              <a:rPr lang="zh-CN" altLang="en-US" sz="3600" dirty="0"/>
              <a:t>的优化目标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E505453-6F27-40C5-99F7-F3BD3769461E}"/>
              </a:ext>
            </a:extLst>
          </p:cNvPr>
          <p:cNvSpPr txBox="1"/>
          <p:nvPr/>
        </p:nvSpPr>
        <p:spPr>
          <a:xfrm>
            <a:off x="768912" y="848956"/>
            <a:ext cx="10077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优化目标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C00000"/>
                </a:solidFill>
              </a:rPr>
              <a:t>验证集上的损失函数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   </a:t>
            </a:r>
            <a:r>
              <a:rPr lang="zh-CN" altLang="en-US" sz="2000" dirty="0"/>
              <a:t>找到</a:t>
            </a:r>
            <a:r>
              <a:rPr lang="zh-CN" altLang="en-US" sz="2000" b="1" dirty="0"/>
              <a:t>最优的架构参数</a:t>
            </a:r>
            <a:r>
              <a:rPr lang="en-US" altLang="zh-CN" sz="2000" b="1" dirty="0"/>
              <a:t>α</a:t>
            </a:r>
            <a:r>
              <a:rPr lang="zh-CN" altLang="en-US" sz="2000" dirty="0"/>
              <a:t>使</a:t>
            </a:r>
            <a:r>
              <a:rPr lang="en-US" altLang="zh-CN" sz="2000" dirty="0" err="1"/>
              <a:t>Lval</a:t>
            </a:r>
            <a:r>
              <a:rPr lang="zh-CN" altLang="en-US" sz="2000" dirty="0"/>
              <a:t>最小，即</a:t>
            </a:r>
            <a:r>
              <a:rPr lang="en-US" altLang="zh-CN" sz="2000" dirty="0" err="1"/>
              <a:t>Lval</a:t>
            </a:r>
            <a:r>
              <a:rPr lang="zh-CN" altLang="en-US" sz="2000" dirty="0"/>
              <a:t>的式子</a:t>
            </a:r>
            <a:endParaRPr lang="en-US" altLang="zh-CN" sz="2000" dirty="0"/>
          </a:p>
          <a:p>
            <a:r>
              <a:rPr lang="zh-CN" altLang="en-US" sz="2000" dirty="0"/>
              <a:t>   找到</a:t>
            </a:r>
            <a:r>
              <a:rPr lang="zh-CN" altLang="en-US" sz="2000" b="1" dirty="0"/>
              <a:t>最优的模型参数</a:t>
            </a:r>
            <a:r>
              <a:rPr lang="en-US" altLang="zh-CN" sz="2000" b="1" dirty="0"/>
              <a:t>w</a:t>
            </a:r>
            <a:r>
              <a:rPr lang="zh-CN" altLang="en-US" sz="2000" dirty="0"/>
              <a:t>使</a:t>
            </a:r>
            <a:r>
              <a:rPr lang="en-US" altLang="zh-CN" sz="2000" dirty="0" err="1"/>
              <a:t>Ltrain</a:t>
            </a:r>
            <a:r>
              <a:rPr lang="zh-CN" altLang="en-US" sz="2000" dirty="0"/>
              <a:t>最小，即</a:t>
            </a:r>
            <a:r>
              <a:rPr lang="en-US" altLang="zh-CN" sz="2000" dirty="0"/>
              <a:t>w*</a:t>
            </a:r>
            <a:r>
              <a:rPr lang="zh-CN" altLang="en-US" sz="2000" dirty="0"/>
              <a:t>的式子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                 （星号上标代表最优的         </a:t>
            </a:r>
            <a:r>
              <a:rPr lang="en-US" altLang="zh-CN" sz="2000" dirty="0" err="1"/>
              <a:t>s.t.</a:t>
            </a:r>
            <a:r>
              <a:rPr lang="en-US" altLang="zh-CN" sz="2000" dirty="0"/>
              <a:t> subject to    </a:t>
            </a:r>
            <a:r>
              <a:rPr lang="zh-CN" altLang="en-US" sz="2000" dirty="0"/>
              <a:t>满足</a:t>
            </a:r>
            <a:r>
              <a:rPr lang="en-US" altLang="zh-CN" sz="2000" dirty="0"/>
              <a:t>.. </a:t>
            </a:r>
            <a:r>
              <a:rPr lang="zh-CN" altLang="en-US" sz="2000" dirty="0"/>
              <a:t>条件，受</a:t>
            </a:r>
            <a:r>
              <a:rPr lang="en-US" altLang="zh-CN" sz="2000" dirty="0"/>
              <a:t>..</a:t>
            </a:r>
            <a:r>
              <a:rPr lang="zh-CN" altLang="en-US" sz="2000" dirty="0"/>
              <a:t>约束）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每次更新架构参数</a:t>
            </a:r>
            <a:r>
              <a:rPr lang="en-US" altLang="zh-CN" sz="2000" dirty="0"/>
              <a:t>α</a:t>
            </a:r>
            <a:r>
              <a:rPr lang="zh-CN" altLang="en-US" sz="2000" dirty="0"/>
              <a:t>都理应重新训练模型的权重</a:t>
            </a:r>
            <a:r>
              <a:rPr lang="en-US" altLang="zh-CN" sz="2000" dirty="0"/>
              <a:t>w</a:t>
            </a:r>
            <a:r>
              <a:rPr lang="zh-CN" altLang="en-US" sz="2000" dirty="0"/>
              <a:t>*，求出</a:t>
            </a:r>
            <a:r>
              <a:rPr lang="zh-CN" altLang="en-US" sz="2000" b="1" dirty="0">
                <a:solidFill>
                  <a:srgbClr val="C00000"/>
                </a:solidFill>
              </a:rPr>
              <a:t>最优</a:t>
            </a:r>
            <a:r>
              <a:rPr lang="en-US" altLang="zh-CN" sz="2000" b="1" dirty="0">
                <a:solidFill>
                  <a:srgbClr val="C00000"/>
                </a:solidFill>
              </a:rPr>
              <a:t>w</a:t>
            </a:r>
            <a:r>
              <a:rPr lang="zh-CN" altLang="en-US" sz="2000" b="1" dirty="0">
                <a:solidFill>
                  <a:srgbClr val="C00000"/>
                </a:solidFill>
              </a:rPr>
              <a:t>的训练代价高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第一个式子要优化</a:t>
            </a:r>
            <a:r>
              <a:rPr lang="en-US" altLang="zh-CN" sz="2000" dirty="0"/>
              <a:t>α</a:t>
            </a:r>
            <a:r>
              <a:rPr lang="zh-CN" altLang="en-US" sz="2000" dirty="0"/>
              <a:t>，但要</a:t>
            </a:r>
            <a:r>
              <a:rPr lang="en-US" altLang="zh-CN" sz="2000" dirty="0"/>
              <a:t>w*</a:t>
            </a:r>
            <a:r>
              <a:rPr lang="zh-CN" altLang="en-US" sz="2000" dirty="0"/>
              <a:t>，想优化</a:t>
            </a:r>
            <a:r>
              <a:rPr lang="en-US" altLang="zh-CN" sz="2000" dirty="0"/>
              <a:t>w</a:t>
            </a:r>
            <a:r>
              <a:rPr lang="zh-CN" altLang="en-US" sz="2000" dirty="0"/>
              <a:t>又跟架构参数</a:t>
            </a:r>
            <a:r>
              <a:rPr lang="en-US" altLang="zh-CN" sz="2000" dirty="0"/>
              <a:t>α</a:t>
            </a:r>
            <a:r>
              <a:rPr lang="zh-CN" altLang="en-US" sz="2000" dirty="0"/>
              <a:t>有关，所以是</a:t>
            </a:r>
            <a:r>
              <a:rPr lang="zh-CN" altLang="en-US" sz="2000" b="1" dirty="0">
                <a:solidFill>
                  <a:srgbClr val="C00000"/>
                </a:solidFill>
              </a:rPr>
              <a:t>两级最优化问题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4B0554F-1F01-4D90-BFB2-A37F4A88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74" y="2094429"/>
            <a:ext cx="5084226" cy="8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0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87E817-6826-42FF-9C4F-097D787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4" y="0"/>
            <a:ext cx="6358220" cy="537243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如何求梯度？梯度近似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6F0EC9-5812-40B8-BF95-E45C37BE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759" y="1933762"/>
            <a:ext cx="3430195" cy="53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zh-CN" sz="2000" dirty="0"/>
              <a:t>ξ</a:t>
            </a:r>
            <a:r>
              <a:rPr lang="en-US" altLang="zh-CN" sz="2000" dirty="0"/>
              <a:t> </a:t>
            </a:r>
            <a:r>
              <a:rPr lang="zh-CN" altLang="en-US" sz="2000" dirty="0"/>
              <a:t>是模型参数</a:t>
            </a:r>
            <a:r>
              <a:rPr lang="en-US" altLang="zh-CN" sz="2000" dirty="0"/>
              <a:t>w</a:t>
            </a:r>
            <a:r>
              <a:rPr lang="zh-CN" altLang="en-US" sz="2000" dirty="0"/>
              <a:t>的学习率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2926DED-610E-42E7-BB13-CCC96D74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5" y="702938"/>
            <a:ext cx="5084226" cy="883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90C909-F169-48C6-A421-1C121C824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5"/>
          <a:stretch/>
        </p:blipFill>
        <p:spPr>
          <a:xfrm>
            <a:off x="616105" y="2763218"/>
            <a:ext cx="9948133" cy="16758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415F40E-95A6-4015-B935-EA1440E45013}"/>
              </a:ext>
            </a:extLst>
          </p:cNvPr>
          <p:cNvSpPr txBox="1"/>
          <p:nvPr/>
        </p:nvSpPr>
        <p:spPr>
          <a:xfrm>
            <a:off x="616105" y="4614504"/>
            <a:ext cx="108686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核心思想</a:t>
            </a:r>
            <a:r>
              <a:rPr lang="zh-CN" altLang="en-US" sz="2400" dirty="0"/>
              <a:t>：每次更新</a:t>
            </a:r>
            <a:r>
              <a:rPr lang="en-US" altLang="zh-CN" sz="2400" dirty="0"/>
              <a:t>α </a:t>
            </a:r>
            <a:r>
              <a:rPr lang="zh-CN" altLang="en-US" sz="2400" dirty="0"/>
              <a:t>让</a:t>
            </a:r>
            <a:r>
              <a:rPr lang="en-US" altLang="zh-CN" sz="2400" dirty="0"/>
              <a:t>w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Ltrain</a:t>
            </a:r>
            <a:r>
              <a:rPr lang="zh-CN" altLang="en-US" sz="2400" dirty="0"/>
              <a:t>上做一次</a:t>
            </a:r>
            <a:r>
              <a:rPr lang="en-US" altLang="zh-CN" sz="2400" dirty="0"/>
              <a:t>single training step</a:t>
            </a:r>
            <a:r>
              <a:rPr lang="zh-CN" altLang="en-US" sz="2400" dirty="0"/>
              <a:t>，进行</a:t>
            </a:r>
            <a:r>
              <a:rPr lang="zh-CN" altLang="en-US" sz="2400" b="1" dirty="0">
                <a:solidFill>
                  <a:srgbClr val="C00000"/>
                </a:solidFill>
              </a:rPr>
              <a:t>一步优化</a:t>
            </a:r>
            <a:r>
              <a:rPr lang="zh-CN" altLang="en-US" sz="2400" dirty="0"/>
              <a:t>，近似</a:t>
            </a:r>
            <a:r>
              <a:rPr lang="en-US" altLang="zh-CN" sz="2400" dirty="0"/>
              <a:t>w*</a:t>
            </a:r>
            <a:r>
              <a:rPr lang="zh-CN" altLang="en-US" sz="2400" dirty="0"/>
              <a:t>，不需要多次训练求出最优</a:t>
            </a:r>
            <a:r>
              <a:rPr lang="en-US" altLang="zh-CN" sz="2400" dirty="0"/>
              <a:t>w* </a:t>
            </a:r>
            <a:r>
              <a:rPr lang="zh-CN" altLang="en-US" sz="2400" dirty="0"/>
              <a:t>（这种方法</a:t>
            </a:r>
            <a:r>
              <a:rPr lang="zh-CN" altLang="en-US" sz="2400" b="1" dirty="0">
                <a:solidFill>
                  <a:srgbClr val="C00000"/>
                </a:solidFill>
              </a:rPr>
              <a:t>在元学习中用过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NAS</a:t>
            </a:r>
            <a:r>
              <a:rPr lang="zh-CN" altLang="en-US" sz="2400" b="1" dirty="0"/>
              <a:t>训练过程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l">
              <a:buFont typeface="+mj-lt"/>
              <a:buAutoNum type="arabicPeriod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 在验证集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Lval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损失上梯度下降更新架构参数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α</a:t>
            </a:r>
            <a:endParaRPr lang="zh-CN" altLang="en-US" sz="240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 在训练集</a:t>
            </a:r>
            <a:r>
              <a:rPr lang="en-US" altLang="zh-CN" sz="2400" i="0" dirty="0" err="1">
                <a:solidFill>
                  <a:srgbClr val="121212"/>
                </a:solidFill>
                <a:effectLst/>
                <a:latin typeface="-apple-system"/>
              </a:rPr>
              <a:t>Lval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-apple-system"/>
              </a:rPr>
              <a:t>损失上梯度下降更新模型参数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-apple-system"/>
              </a:rPr>
              <a:t>w</a:t>
            </a:r>
            <a:endParaRPr lang="zh-CN" altLang="en-US" sz="240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91A850C-A7C0-43F5-BB81-A7E8DF9436AB}"/>
              </a:ext>
            </a:extLst>
          </p:cNvPr>
          <p:cNvGrpSpPr/>
          <p:nvPr/>
        </p:nvGrpSpPr>
        <p:grpSpPr>
          <a:xfrm>
            <a:off x="616105" y="1768077"/>
            <a:ext cx="7223197" cy="689977"/>
            <a:chOff x="2254401" y="2216669"/>
            <a:chExt cx="7223197" cy="6899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ACDC0287-0DE5-4633-A2FB-E2087E18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401" y="2216669"/>
              <a:ext cx="7223197" cy="68997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D4F6427A-9AA4-4237-B5B1-E2131A85C8BB}"/>
                </a:ext>
              </a:extLst>
            </p:cNvPr>
            <p:cNvSpPr/>
            <p:nvPr/>
          </p:nvSpPr>
          <p:spPr>
            <a:xfrm>
              <a:off x="2254401" y="2216669"/>
              <a:ext cx="7223197" cy="663100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F80B872-34BB-4C2F-96AD-CA0F5ED17340}"/>
              </a:ext>
            </a:extLst>
          </p:cNvPr>
          <p:cNvSpPr txBox="1"/>
          <p:nvPr/>
        </p:nvSpPr>
        <p:spPr>
          <a:xfrm>
            <a:off x="9403425" y="3221102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所以这样近似是有道理的</a:t>
            </a:r>
          </a:p>
        </p:txBody>
      </p:sp>
    </p:spTree>
    <p:extLst>
      <p:ext uri="{BB962C8B-B14F-4D97-AF65-F5344CB8AC3E}">
        <p14:creationId xmlns:p14="http://schemas.microsoft.com/office/powerpoint/2010/main" val="201787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1498</Words>
  <Application>Microsoft Office PowerPoint</Application>
  <PresentationFormat>宽屏</PresentationFormat>
  <Paragraphs>139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Consolas</vt:lpstr>
      <vt:lpstr>Office 主题​​</vt:lpstr>
      <vt:lpstr>Darts详解</vt:lpstr>
      <vt:lpstr>Darts目的</vt:lpstr>
      <vt:lpstr>Darts搜索基本思想</vt:lpstr>
      <vt:lpstr>Darts的搜索空间-cell定义</vt:lpstr>
      <vt:lpstr>Darts的搜索空间-CNN network定义</vt:lpstr>
      <vt:lpstr>Darts的搜索空间-cell中边的候选操作</vt:lpstr>
      <vt:lpstr>如何把离散选择边的操作弱化为连续空间-softmax</vt:lpstr>
      <vt:lpstr>Darts的优化目标</vt:lpstr>
      <vt:lpstr>如何求梯度？梯度近似</vt:lpstr>
      <vt:lpstr>近似后的梯度如何求解</vt:lpstr>
      <vt:lpstr>Darts训练算法</vt:lpstr>
      <vt:lpstr>PowerPoint 演示文稿</vt:lpstr>
      <vt:lpstr>PowerPoint 演示文稿</vt:lpstr>
      <vt:lpstr>PowerPoint 演示文稿</vt:lpstr>
      <vt:lpstr>Darts训练算法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Darts详解</dc:title>
  <dc:creator>Zou Amy</dc:creator>
  <cp:lastModifiedBy>Microsoft 帐户</cp:lastModifiedBy>
  <cp:revision>225</cp:revision>
  <dcterms:created xsi:type="dcterms:W3CDTF">2022-02-23T06:37:20Z</dcterms:created>
  <dcterms:modified xsi:type="dcterms:W3CDTF">2022-02-26T00:18:12Z</dcterms:modified>
</cp:coreProperties>
</file>