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  <p:sldId id="298" r:id="rId38"/>
    <p:sldId id="299" r:id="rId39"/>
    <p:sldId id="301" r:id="rId40"/>
    <p:sldId id="302" r:id="rId41"/>
    <p:sldId id="303" r:id="rId42"/>
    <p:sldId id="305" r:id="rId43"/>
    <p:sldId id="300" r:id="rId44"/>
    <p:sldId id="304" r:id="rId45"/>
    <p:sldId id="306" r:id="rId46"/>
    <p:sldId id="307" r:id="rId47"/>
    <p:sldId id="309" r:id="rId48"/>
    <p:sldId id="310" r:id="rId49"/>
    <p:sldId id="311" r:id="rId50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104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算法测试</a:t>
            </a:r>
            <a:r>
              <a:rPr lang="en-US" altLang="zh-CN" dirty="0" err="1"/>
              <a:t>Nobebook</a:t>
            </a:r>
            <a:r>
              <a:rPr lang="zh-CN" altLang="en-US" dirty="0"/>
              <a:t>：</a:t>
            </a:r>
            <a:r>
              <a:rPr lang="en-US" altLang="zh-CN" dirty="0"/>
              <a:t>main13_A_star_visualization_test.ipynb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转弯代价：</a:t>
            </a:r>
            <a:r>
              <a:rPr lang="en-US" altLang="zh-CN" dirty="0"/>
              <a:t>main14_transmitter_cost.py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转弯代价测试</a:t>
            </a:r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main14_transmitter_cost_map_visualization_test.ipynb</a:t>
            </a:r>
          </a:p>
          <a:p>
            <a:r>
              <a:rPr lang="zh-CN" altLang="en-US" dirty="0"/>
              <a:t>新地图：</a:t>
            </a:r>
            <a:r>
              <a:rPr lang="en-US" altLang="zh-CN" dirty="0"/>
              <a:t>main14_transmitter_cost_map.txt</a:t>
            </a:r>
          </a:p>
          <a:p>
            <a:r>
              <a:rPr lang="zh-CN" altLang="en-US" dirty="0"/>
              <a:t>新地图测试对比添加转弯代价前后：</a:t>
            </a:r>
            <a:r>
              <a:rPr lang="en-US" altLang="zh-CN" dirty="0"/>
              <a:t>main14_transmitter_cost_visualization_test.ipynb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main15_other_map1.txt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main15_other_map1_visualization_test.ipynb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main15_other_map2.txt</a:t>
            </a:r>
            <a:r>
              <a:rPr lang="zh-CN" altLang="en-US" dirty="0"/>
              <a:t>，</a:t>
            </a:r>
            <a:r>
              <a:rPr lang="en-US" altLang="zh-CN" dirty="0"/>
              <a:t>main15_other_map3.txt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main15_other_map2_visualization_test.ipynb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test_24_01_05_cout.cpp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7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可视化调整代码：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24_01_05</a:t>
            </a:r>
            <a:r>
              <a:rPr lang="zh-CN" altLang="en-US" dirty="0"/>
              <a:t>消息格式转换</a:t>
            </a:r>
            <a:r>
              <a:rPr lang="en-US" altLang="zh-CN" dirty="0"/>
              <a:t>/main16_map_visualization1</a:t>
            </a:r>
            <a:r>
              <a:rPr lang="zh-CN" altLang="en-US" dirty="0"/>
              <a:t>基于之前的可视化修改，对于连续的空地有问题。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main16_map_visualization2</a:t>
            </a:r>
            <a:r>
              <a:rPr lang="zh-CN" altLang="en-US" dirty="0"/>
              <a:t>，直接根据最后的结果输出进行修改。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旧方法，添加评分函数：</a:t>
            </a:r>
            <a:r>
              <a:rPr lang="en-US" altLang="zh-CN" dirty="0"/>
              <a:t>main15_other_map_new.py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新方法：</a:t>
            </a:r>
            <a:r>
              <a:rPr lang="en-US" altLang="zh-CN" dirty="0"/>
              <a:t>main16_format_transform.py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地图：</a:t>
            </a:r>
            <a:r>
              <a:rPr lang="en-US" altLang="zh-CN" dirty="0"/>
              <a:t>main16_format_transform.txt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新方法测试：</a:t>
            </a:r>
            <a:r>
              <a:rPr lang="en-US" altLang="zh-CN" dirty="0"/>
              <a:t>main16_format_transform_visualization_test.ipynb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1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main17_format_transform_fixed.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90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新地图：</a:t>
            </a:r>
            <a:r>
              <a:rPr lang="en-US" altLang="zh-CN" dirty="0"/>
              <a:t>main18_format_transform_weight.txt</a:t>
            </a:r>
          </a:p>
          <a:p>
            <a:r>
              <a:rPr lang="zh-CN" altLang="en-US" dirty="0"/>
              <a:t>新方法</a:t>
            </a:r>
            <a:r>
              <a:rPr lang="en-US" altLang="zh-CN" dirty="0"/>
              <a:t>: main18_format_transform_weight.py</a:t>
            </a:r>
          </a:p>
          <a:p>
            <a:r>
              <a:rPr lang="zh-CN" altLang="en-US" dirty="0"/>
              <a:t>新方法测试 </a:t>
            </a:r>
            <a:r>
              <a:rPr lang="en-US" altLang="zh-CN" dirty="0"/>
              <a:t>main18_format_transform_weight_visualization_test.ipynb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9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</a:t>
            </a:r>
            <a:r>
              <a:rPr lang="en-US" altLang="zh-CN" dirty="0"/>
              <a:t>main19_mph_map.txt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12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9273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932366"/>
              </p:ext>
            </p:extLst>
          </p:nvPr>
        </p:nvGraphicFramePr>
        <p:xfrm>
          <a:off x="6982420" y="4549949"/>
          <a:ext cx="2276145" cy="57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6" imgW="3162240" imgH="787320" progId="Equation.DSMT4">
                  <p:embed/>
                </p:oleObj>
              </mc:Choice>
              <mc:Fallback>
                <p:oleObj name="Equation" r:id="rId6" imgW="31622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2420" y="4549949"/>
                        <a:ext cx="2276145" cy="57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6EC2-0D45-4082-8D16-8358BD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VS</a:t>
            </a:r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D74599-A181-4314-8B63-CD0A7B6D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000410"/>
              </p:ext>
            </p:extLst>
          </p:nvPr>
        </p:nvGraphicFramePr>
        <p:xfrm>
          <a:off x="1341959" y="1327391"/>
          <a:ext cx="2549850" cy="15320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4005963095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3206113513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1315463356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1(C1)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2945920525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/>
                        <a:t>2(C2)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4005015718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2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3(P)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530309258"/>
                  </a:ext>
                </a:extLst>
              </a:tr>
            </a:tbl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16D1E2F-0310-4E06-9C9B-C5130242C4E8}"/>
              </a:ext>
            </a:extLst>
          </p:cNvPr>
          <p:cNvGrpSpPr/>
          <p:nvPr/>
        </p:nvGrpSpPr>
        <p:grpSpPr>
          <a:xfrm>
            <a:off x="1788660" y="1755525"/>
            <a:ext cx="1676400" cy="880888"/>
            <a:chOff x="2847570" y="3857134"/>
            <a:chExt cx="1676400" cy="88088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29CA613-FBE9-4D0E-A850-17647A587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70" y="4369976"/>
              <a:ext cx="0" cy="227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5D442AB-5EEF-48D8-8D53-7FAB980D4B8D}"/>
                </a:ext>
              </a:extLst>
            </p:cNvPr>
            <p:cNvGrpSpPr/>
            <p:nvPr/>
          </p:nvGrpSpPr>
          <p:grpSpPr>
            <a:xfrm>
              <a:off x="2847570" y="3857134"/>
              <a:ext cx="1329575" cy="880888"/>
              <a:chOff x="2847570" y="3857134"/>
              <a:chExt cx="1329575" cy="880888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ADBD1E0-930B-4E7A-9BC4-93D86408A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8061" y="4369976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63ED04C-D510-4E0C-8EAB-F73BC239F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570" y="3857134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66776DA-8347-49CA-9DD1-FD5170F6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156" y="473802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050C98B-2D7C-4384-88C7-94765E7A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6611" y="432054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7F9EAF1-DFBB-413C-B569-18613AAE264E}"/>
              </a:ext>
            </a:extLst>
          </p:cNvPr>
          <p:cNvSpPr txBox="1"/>
          <p:nvPr/>
        </p:nvSpPr>
        <p:spPr>
          <a:xfrm>
            <a:off x="2473710" y="19528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9478E2-E35F-490D-A988-BB370E5B8C2E}"/>
              </a:ext>
            </a:extLst>
          </p:cNvPr>
          <p:cNvSpPr txBox="1"/>
          <p:nvPr/>
        </p:nvSpPr>
        <p:spPr>
          <a:xfrm>
            <a:off x="2502051" y="24315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F50A4B7-FB58-4F0F-BAD2-DEDE641BB99A}"/>
              </a:ext>
            </a:extLst>
          </p:cNvPr>
          <p:cNvSpPr txBox="1"/>
          <p:nvPr/>
        </p:nvSpPr>
        <p:spPr>
          <a:xfrm>
            <a:off x="1616182" y="19613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T3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8178766-CCF7-4390-AD97-2CF519DF23F5}"/>
              </a:ext>
            </a:extLst>
          </p:cNvPr>
          <p:cNvGrpSpPr/>
          <p:nvPr/>
        </p:nvGrpSpPr>
        <p:grpSpPr>
          <a:xfrm>
            <a:off x="1503464" y="1755525"/>
            <a:ext cx="1614772" cy="1134016"/>
            <a:chOff x="2281386" y="3157046"/>
            <a:chExt cx="1614772" cy="11340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A029E79-1125-448A-B143-0DD0FD470FCD}"/>
                </a:ext>
              </a:extLst>
            </p:cNvPr>
            <p:cNvGrpSpPr/>
            <p:nvPr/>
          </p:nvGrpSpPr>
          <p:grpSpPr>
            <a:xfrm>
              <a:off x="2477452" y="3157046"/>
              <a:ext cx="1418706" cy="1015278"/>
              <a:chOff x="2758440" y="3857134"/>
              <a:chExt cx="1418706" cy="1015278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863A6D09-5AD6-4E4C-A4AC-384D3727E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4864" y="4872412"/>
                <a:ext cx="128228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5931223-8169-4BE2-BBAE-E4FBFF870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440" y="3857134"/>
                <a:ext cx="0" cy="818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51F0D63-A7B7-41CD-978E-CDACE797793E}"/>
                </a:ext>
              </a:extLst>
            </p:cNvPr>
            <p:cNvSpPr txBox="1"/>
            <p:nvPr/>
          </p:nvSpPr>
          <p:spPr>
            <a:xfrm>
              <a:off x="2281386" y="39217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A6BB51A-BC40-446A-A850-33EDCE3679A4}"/>
              </a:ext>
            </a:extLst>
          </p:cNvPr>
          <p:cNvCxnSpPr>
            <a:cxnSpLocks/>
          </p:cNvCxnSpPr>
          <p:nvPr/>
        </p:nvCxnSpPr>
        <p:spPr>
          <a:xfrm flipV="1">
            <a:off x="3598844" y="2268367"/>
            <a:ext cx="0" cy="233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2C612CF-4B5C-4343-9834-E65E9A2B35F3}"/>
              </a:ext>
            </a:extLst>
          </p:cNvPr>
          <p:cNvSpPr txBox="1"/>
          <p:nvPr/>
        </p:nvSpPr>
        <p:spPr>
          <a:xfrm>
            <a:off x="4166032" y="1990082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</a:t>
            </a:r>
            <a:r>
              <a:rPr lang="zh-CN" altLang="en-US" b="1" dirty="0">
                <a:solidFill>
                  <a:schemeClr val="accent1"/>
                </a:solidFill>
              </a:rPr>
              <a:t>（蓝色）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C1</a:t>
            </a:r>
            <a:r>
              <a:rPr lang="zh-CN" altLang="en-US" b="1" dirty="0">
                <a:solidFill>
                  <a:schemeClr val="accent1"/>
                </a:solidFill>
              </a:rPr>
              <a:t>总代价</a:t>
            </a:r>
            <a:r>
              <a:rPr lang="en-US" altLang="zh-CN" b="1" dirty="0">
                <a:solidFill>
                  <a:schemeClr val="accent1"/>
                </a:solidFill>
              </a:rPr>
              <a:t>3+3*3=12</a:t>
            </a:r>
          </a:p>
          <a:p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转弯代价会更好</a:t>
            </a:r>
            <a:r>
              <a:rPr lang="zh-CN" altLang="en-US" b="1" dirty="0">
                <a:solidFill>
                  <a:srgbClr val="FF0000"/>
                </a:solidFill>
              </a:rPr>
              <a:t>（红色） 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C1</a:t>
            </a:r>
            <a:r>
              <a:rPr lang="zh-CN" altLang="en-US" b="1" dirty="0">
                <a:solidFill>
                  <a:srgbClr val="FF0000"/>
                </a:solidFill>
              </a:rPr>
              <a:t>总代价</a:t>
            </a:r>
            <a:r>
              <a:rPr lang="en-US" altLang="zh-CN" b="1" dirty="0">
                <a:solidFill>
                  <a:srgbClr val="FF0000"/>
                </a:solidFill>
              </a:rPr>
              <a:t>4+3=7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85350D6-DFD8-423D-9192-2EEBC98F77EE}"/>
              </a:ext>
            </a:extLst>
          </p:cNvPr>
          <p:cNvSpPr txBox="1"/>
          <p:nvPr/>
        </p:nvSpPr>
        <p:spPr>
          <a:xfrm>
            <a:off x="4166032" y="140628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如果每次转弯建造</a:t>
            </a:r>
            <a:r>
              <a:rPr lang="en-US" altLang="zh-CN" dirty="0"/>
              <a:t>Transmitter</a:t>
            </a:r>
            <a:r>
              <a:rPr lang="zh-CN" altLang="en-US" dirty="0"/>
              <a:t>的成本为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B89E2E2F-539B-4D6D-9546-4E9AC1F2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756"/>
            <a:ext cx="4777270" cy="3869856"/>
          </a:xfrm>
          <a:prstGeom prst="rect">
            <a:avLst/>
          </a:prstGeom>
        </p:spPr>
      </p:pic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2B5BB08-1C1E-45BF-AF68-F8CC664D3FC4}"/>
              </a:ext>
            </a:extLst>
          </p:cNvPr>
          <p:cNvGrpSpPr/>
          <p:nvPr/>
        </p:nvGrpSpPr>
        <p:grpSpPr>
          <a:xfrm>
            <a:off x="1413740" y="2339875"/>
            <a:ext cx="5861822" cy="3869856"/>
            <a:chOff x="1413740" y="2339875"/>
            <a:chExt cx="5861822" cy="386985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88F5071-7E14-4AA6-BFAC-907583C4867A}"/>
                </a:ext>
              </a:extLst>
            </p:cNvPr>
            <p:cNvSpPr/>
            <p:nvPr/>
          </p:nvSpPr>
          <p:spPr>
            <a:xfrm>
              <a:off x="1643477" y="5996295"/>
              <a:ext cx="1870822" cy="21343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B059CEA-0F64-41EA-8350-02862134ADB0}"/>
                </a:ext>
              </a:extLst>
            </p:cNvPr>
            <p:cNvSpPr/>
            <p:nvPr/>
          </p:nvSpPr>
          <p:spPr>
            <a:xfrm>
              <a:off x="1413740" y="4357758"/>
              <a:ext cx="2701060" cy="1391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C58065-469E-43F6-84CE-2EC63129FF94}"/>
                </a:ext>
              </a:extLst>
            </p:cNvPr>
            <p:cNvSpPr/>
            <p:nvPr/>
          </p:nvSpPr>
          <p:spPr>
            <a:xfrm>
              <a:off x="2217690" y="2339875"/>
              <a:ext cx="506772" cy="54966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06FE2B7-403F-4D94-BB63-04594C13201F}"/>
                </a:ext>
              </a:extLst>
            </p:cNvPr>
            <p:cNvCxnSpPr>
              <a:cxnSpLocks/>
              <a:stCxn id="168" idx="6"/>
            </p:cNvCxnSpPr>
            <p:nvPr/>
          </p:nvCxnSpPr>
          <p:spPr>
            <a:xfrm>
              <a:off x="2724462" y="2614708"/>
              <a:ext cx="3050200" cy="16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B341126-EE4F-462D-BA64-2849D76102CD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4114800" y="4427348"/>
              <a:ext cx="1659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D7CB8FA-30E7-4639-89BA-8D24B9418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299" y="4565176"/>
              <a:ext cx="2262676" cy="155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21AA61-9AE9-4A0C-A856-DD60A06CE437}"/>
                </a:ext>
              </a:extLst>
            </p:cNvPr>
            <p:cNvSpPr txBox="1"/>
            <p:nvPr/>
          </p:nvSpPr>
          <p:spPr>
            <a:xfrm>
              <a:off x="5705902" y="42480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量化转弯代价</a:t>
              </a:r>
            </a:p>
          </p:txBody>
        </p:sp>
      </p:grpSp>
      <p:pic>
        <p:nvPicPr>
          <p:cNvPr id="186" name="图片 185">
            <a:extLst>
              <a:ext uri="{FF2B5EF4-FFF2-40B4-BE49-F238E27FC236}">
                <a16:creationId xmlns:a16="http://schemas.microsoft.com/office/drawing/2014/main" id="{230104C7-DC24-470E-B13F-1A7FB1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52" y="187367"/>
            <a:ext cx="2363686" cy="1209116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D17F6F6-B9E8-4291-8609-A6E9F0A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80" y="1444542"/>
            <a:ext cx="1340490" cy="179023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BCE21A1-D194-4C18-8779-0ADF648C323E}"/>
              </a:ext>
            </a:extLst>
          </p:cNvPr>
          <p:cNvGrpSpPr/>
          <p:nvPr/>
        </p:nvGrpSpPr>
        <p:grpSpPr>
          <a:xfrm>
            <a:off x="5679334" y="4743541"/>
            <a:ext cx="4740938" cy="1522260"/>
            <a:chOff x="5679334" y="4743541"/>
            <a:chExt cx="4740938" cy="152226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7915DDA-2B21-4BE8-9A3A-3429ADC0333B}"/>
                </a:ext>
              </a:extLst>
            </p:cNvPr>
            <p:cNvGrpSpPr/>
            <p:nvPr/>
          </p:nvGrpSpPr>
          <p:grpSpPr>
            <a:xfrm>
              <a:off x="5679334" y="4776020"/>
              <a:ext cx="4740938" cy="1489781"/>
              <a:chOff x="5774764" y="4719950"/>
              <a:chExt cx="4740938" cy="1489781"/>
            </a:xfrm>
          </p:grpSpPr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AD0DF36-44EB-4930-9F83-0826D5664A05}"/>
                  </a:ext>
                </a:extLst>
              </p:cNvPr>
              <p:cNvSpPr txBox="1"/>
              <p:nvPr/>
            </p:nvSpPr>
            <p:spPr>
              <a:xfrm>
                <a:off x="5774764" y="4719950"/>
                <a:ext cx="4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相当于用距离代价换转弯代价，每新建一个</a:t>
                </a:r>
                <a:r>
                  <a:rPr lang="en-US" altLang="zh-CN" b="1" dirty="0"/>
                  <a:t>Transmitter</a:t>
                </a:r>
                <a:r>
                  <a:rPr lang="zh-CN" altLang="en-US" b="1" dirty="0"/>
                  <a:t>并用作转弯代价为</a:t>
                </a:r>
                <a:r>
                  <a:rPr lang="en-US" altLang="zh-CN" b="1" dirty="0"/>
                  <a:t>3P</a:t>
                </a:r>
                <a:r>
                  <a:rPr lang="zh-CN" altLang="en-US" b="1" dirty="0"/>
                  <a:t>，对应</a:t>
                </a:r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EF97900E-7AE4-455D-9BFD-261032E9EB93}"/>
                  </a:ext>
                </a:extLst>
              </p:cNvPr>
              <p:cNvGrpSpPr/>
              <p:nvPr/>
            </p:nvGrpSpPr>
            <p:grpSpPr>
              <a:xfrm>
                <a:off x="6271740" y="5333632"/>
                <a:ext cx="2881294" cy="876099"/>
                <a:chOff x="6157440" y="5468838"/>
                <a:chExt cx="2881294" cy="876099"/>
              </a:xfrm>
            </p:grpSpPr>
            <p:graphicFrame>
              <p:nvGraphicFramePr>
                <p:cNvPr id="189" name="对象 188">
                  <a:extLst>
                    <a:ext uri="{FF2B5EF4-FFF2-40B4-BE49-F238E27FC236}">
                      <a16:creationId xmlns:a16="http://schemas.microsoft.com/office/drawing/2014/main" id="{163C80B5-25F0-4A50-BFF1-C905C37B4A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145"/>
                    </p:ext>
                  </p:extLst>
                </p:nvPr>
              </p:nvGraphicFramePr>
              <p:xfrm>
                <a:off x="7098270" y="5468838"/>
                <a:ext cx="1940464" cy="802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12" name="Equation" r:id="rId7" imgW="1257120" imgH="545760" progId="Equation.DSMT4">
                        <p:embed/>
                      </p:oleObj>
                    </mc:Choice>
                    <mc:Fallback>
                      <p:oleObj name="Equation" r:id="rId7" imgW="1257120" imgH="5457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98270" y="5468838"/>
                              <a:ext cx="1940464" cy="8021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" name="对象 189">
                  <a:extLst>
                    <a:ext uri="{FF2B5EF4-FFF2-40B4-BE49-F238E27FC236}">
                      <a16:creationId xmlns:a16="http://schemas.microsoft.com/office/drawing/2014/main" id="{BE597023-4ABF-4C68-9F5D-CA2E50E67B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2107025"/>
                    </p:ext>
                  </p:extLst>
                </p:nvPr>
              </p:nvGraphicFramePr>
              <p:xfrm>
                <a:off x="6157440" y="6011727"/>
                <a:ext cx="1881660" cy="333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13" name="Equation" r:id="rId9" imgW="1218960" imgH="215640" progId="Equation.DSMT4">
                        <p:embed/>
                      </p:oleObj>
                    </mc:Choice>
                    <mc:Fallback>
                      <p:oleObj name="Equation" r:id="rId9" imgW="1218960" imgH="215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7440" y="6011727"/>
                              <a:ext cx="1881660" cy="3332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610705-A5E2-4074-BBA0-5B43582CBECB}"/>
                </a:ext>
              </a:extLst>
            </p:cNvPr>
            <p:cNvSpPr/>
            <p:nvPr/>
          </p:nvSpPr>
          <p:spPr>
            <a:xfrm>
              <a:off x="5766610" y="4743541"/>
              <a:ext cx="4425140" cy="152226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6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976E-0908-4E05-A6D4-A7CDA7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对比添加转弯代价前后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6B751-E6C7-4C1E-9B71-83548D84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4" y="1707266"/>
            <a:ext cx="2156722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78991-8129-48ED-A539-E3F9FE2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28" y="1707266"/>
            <a:ext cx="2156722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129C2-58D0-40F5-8C73-E330A7EB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1707266"/>
            <a:ext cx="2156722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3CC6-5FD6-413C-A7B7-3D657923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297" y="4332875"/>
            <a:ext cx="224407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146FD-9A8C-4203-AB5C-6FA68897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297" y="1707266"/>
            <a:ext cx="2244072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AAED1-494F-4514-AC28-B21938B5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4332875"/>
            <a:ext cx="2156722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0F6225-D55F-40A6-B8C2-C9AF3FA5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28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9626C-C2E9-440A-9105-DE245F767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94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922D39-BEBE-4A5F-8E23-9F876C4815B4}"/>
              </a:ext>
            </a:extLst>
          </p:cNvPr>
          <p:cNvSpPr txBox="1"/>
          <p:nvPr/>
        </p:nvSpPr>
        <p:spPr>
          <a:xfrm>
            <a:off x="-45688" y="2642449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A005-9EDC-46D7-984D-793197C6196D}"/>
              </a:ext>
            </a:extLst>
          </p:cNvPr>
          <p:cNvSpPr txBox="1"/>
          <p:nvPr/>
        </p:nvSpPr>
        <p:spPr>
          <a:xfrm>
            <a:off x="-45688" y="5043543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531AA-FF98-49DB-BF52-735446EFC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90" y="1707268"/>
            <a:ext cx="720000" cy="13121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C727CA-F8D1-45D3-A87F-DFA1E78FA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8190" y="4405451"/>
            <a:ext cx="720000" cy="1061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616F3-CAC3-43AF-BCF8-019DC7899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2000" y="3034116"/>
            <a:ext cx="360000" cy="6664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D27662-267E-4102-82D0-3C04A5AF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443" y="5676900"/>
            <a:ext cx="360000" cy="788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BD5CDC-3611-446E-9279-62DB66899921}"/>
              </a:ext>
            </a:extLst>
          </p:cNvPr>
          <p:cNvSpPr/>
          <p:nvPr/>
        </p:nvSpPr>
        <p:spPr>
          <a:xfrm>
            <a:off x="11353801" y="1555115"/>
            <a:ext cx="834390" cy="526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81CC4-734D-4B52-BB20-2A1D66B1E109}"/>
              </a:ext>
            </a:extLst>
          </p:cNvPr>
          <p:cNvSpPr txBox="1"/>
          <p:nvPr/>
        </p:nvSpPr>
        <p:spPr>
          <a:xfrm>
            <a:off x="10355637" y="12037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与手算结果一致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3A7223-6884-43A8-BA03-D6AD4D6D82B1}"/>
              </a:ext>
            </a:extLst>
          </p:cNvPr>
          <p:cNvSpPr txBox="1"/>
          <p:nvPr/>
        </p:nvSpPr>
        <p:spPr>
          <a:xfrm>
            <a:off x="3586365" y="6488668"/>
            <a:ext cx="52341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添加转弯代价后能够有效的减少</a:t>
            </a:r>
            <a:r>
              <a:rPr lang="en-US" altLang="zh-CN" dirty="0">
                <a:solidFill>
                  <a:srgbClr val="FF0000"/>
                </a:solidFill>
              </a:rPr>
              <a:t>Transmitter</a:t>
            </a:r>
            <a:r>
              <a:rPr lang="zh-CN" altLang="en-US" dirty="0">
                <a:solidFill>
                  <a:srgbClr val="FF0000"/>
                </a:solidFill>
              </a:rPr>
              <a:t>的数量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711CBDA-9E6F-47CE-9AAF-DA1C45AF5225}"/>
              </a:ext>
            </a:extLst>
          </p:cNvPr>
          <p:cNvSpPr/>
          <p:nvPr/>
        </p:nvSpPr>
        <p:spPr>
          <a:xfrm rot="16200000">
            <a:off x="4761974" y="-1370590"/>
            <a:ext cx="454860" cy="5851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9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发现问题，</a:t>
            </a:r>
            <a:r>
              <a:rPr lang="en-US" altLang="zh-CN" dirty="0"/>
              <a:t>T</a:t>
            </a:r>
            <a:r>
              <a:rPr lang="zh-CN" altLang="en-US" dirty="0"/>
              <a:t>覆盖了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88C6-9E79-4196-9234-9B42C758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微信群里的地图格式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C5BC2-1569-4F90-B595-9AE525BF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5" y="1594616"/>
            <a:ext cx="2203235" cy="22032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6CBA6-5ABB-4DCB-97C2-5E06A43C7A18}"/>
              </a:ext>
            </a:extLst>
          </p:cNvPr>
          <p:cNvSpPr txBox="1"/>
          <p:nvPr/>
        </p:nvSpPr>
        <p:spPr>
          <a:xfrm>
            <a:off x="887837" y="4063707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位置（红圈）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位置（黄圈）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07200-D97B-4E24-A249-EB0249EC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40" y="1514578"/>
            <a:ext cx="2359725" cy="2363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97CFE6-3082-4447-8BEA-66E8AEB42962}"/>
              </a:ext>
            </a:extLst>
          </p:cNvPr>
          <p:cNvSpPr txBox="1"/>
          <p:nvPr/>
        </p:nvSpPr>
        <p:spPr>
          <a:xfrm>
            <a:off x="3674209" y="4063707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zh-CN" altLang="en-US" dirty="0"/>
              <a:t>产生了</a:t>
            </a:r>
            <a:r>
              <a:rPr lang="en-US" altLang="zh-CN" dirty="0"/>
              <a:t>T</a:t>
            </a: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覆盖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E123AC-FA9C-4283-B152-420225DD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55" y="1678330"/>
            <a:ext cx="1889183" cy="2035806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9E11AB1-A321-4C0D-9180-E08260BBF7E6}"/>
              </a:ext>
            </a:extLst>
          </p:cNvPr>
          <p:cNvSpPr/>
          <p:nvPr/>
        </p:nvSpPr>
        <p:spPr>
          <a:xfrm>
            <a:off x="1460734" y="2123772"/>
            <a:ext cx="1208651" cy="1144923"/>
          </a:xfrm>
          <a:custGeom>
            <a:avLst/>
            <a:gdLst>
              <a:gd name="connsiteX0" fmla="*/ 107716 w 1208651"/>
              <a:gd name="connsiteY0" fmla="*/ 276651 h 1144923"/>
              <a:gd name="connsiteX1" fmla="*/ 50566 w 1208651"/>
              <a:gd name="connsiteY1" fmla="*/ 57576 h 1144923"/>
              <a:gd name="connsiteX2" fmla="*/ 358541 w 1208651"/>
              <a:gd name="connsiteY2" fmla="*/ 38526 h 1144923"/>
              <a:gd name="connsiteX3" fmla="*/ 888766 w 1208651"/>
              <a:gd name="connsiteY3" fmla="*/ 16301 h 1144923"/>
              <a:gd name="connsiteX4" fmla="*/ 923691 w 1208651"/>
              <a:gd name="connsiteY4" fmla="*/ 305226 h 1144923"/>
              <a:gd name="connsiteX5" fmla="*/ 1196741 w 1208651"/>
              <a:gd name="connsiteY5" fmla="*/ 336976 h 1144923"/>
              <a:gd name="connsiteX6" fmla="*/ 1133241 w 1208651"/>
              <a:gd name="connsiteY6" fmla="*/ 584626 h 1144923"/>
              <a:gd name="connsiteX7" fmla="*/ 895116 w 1208651"/>
              <a:gd name="connsiteY7" fmla="*/ 559226 h 1144923"/>
              <a:gd name="connsiteX8" fmla="*/ 891941 w 1208651"/>
              <a:gd name="connsiteY8" fmla="*/ 695751 h 1144923"/>
              <a:gd name="connsiteX9" fmla="*/ 882416 w 1208651"/>
              <a:gd name="connsiteY9" fmla="*/ 822751 h 1144923"/>
              <a:gd name="connsiteX10" fmla="*/ 901466 w 1208651"/>
              <a:gd name="connsiteY10" fmla="*/ 879901 h 1144923"/>
              <a:gd name="connsiteX11" fmla="*/ 1171341 w 1208651"/>
              <a:gd name="connsiteY11" fmla="*/ 848151 h 1144923"/>
              <a:gd name="connsiteX12" fmla="*/ 1171341 w 1208651"/>
              <a:gd name="connsiteY12" fmla="*/ 1121201 h 1144923"/>
              <a:gd name="connsiteX13" fmla="*/ 910991 w 1208651"/>
              <a:gd name="connsiteY13" fmla="*/ 1130726 h 1144923"/>
              <a:gd name="connsiteX14" fmla="*/ 66441 w 1208651"/>
              <a:gd name="connsiteY14" fmla="*/ 1121201 h 1144923"/>
              <a:gd name="connsiteX15" fmla="*/ 88666 w 1208651"/>
              <a:gd name="connsiteY15" fmla="*/ 851326 h 1144923"/>
              <a:gd name="connsiteX16" fmla="*/ 364891 w 1208651"/>
              <a:gd name="connsiteY16" fmla="*/ 854501 h 1144923"/>
              <a:gd name="connsiteX17" fmla="*/ 361716 w 1208651"/>
              <a:gd name="connsiteY17" fmla="*/ 575101 h 1144923"/>
              <a:gd name="connsiteX18" fmla="*/ 98191 w 1208651"/>
              <a:gd name="connsiteY18" fmla="*/ 587801 h 1144923"/>
              <a:gd name="connsiteX19" fmla="*/ 72791 w 1208651"/>
              <a:gd name="connsiteY19" fmla="*/ 356026 h 1144923"/>
              <a:gd name="connsiteX20" fmla="*/ 107716 w 1208651"/>
              <a:gd name="connsiteY20" fmla="*/ 276651 h 114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8651" h="1144923">
                <a:moveTo>
                  <a:pt x="107716" y="276651"/>
                </a:moveTo>
                <a:cubicBezTo>
                  <a:pt x="104012" y="226909"/>
                  <a:pt x="8762" y="97264"/>
                  <a:pt x="50566" y="57576"/>
                </a:cubicBezTo>
                <a:cubicBezTo>
                  <a:pt x="92370" y="17888"/>
                  <a:pt x="358541" y="38526"/>
                  <a:pt x="358541" y="38526"/>
                </a:cubicBezTo>
                <a:cubicBezTo>
                  <a:pt x="498241" y="31647"/>
                  <a:pt x="794574" y="-28149"/>
                  <a:pt x="888766" y="16301"/>
                </a:cubicBezTo>
                <a:cubicBezTo>
                  <a:pt x="982958" y="60751"/>
                  <a:pt x="872362" y="251780"/>
                  <a:pt x="923691" y="305226"/>
                </a:cubicBezTo>
                <a:cubicBezTo>
                  <a:pt x="975020" y="358672"/>
                  <a:pt x="1161816" y="290409"/>
                  <a:pt x="1196741" y="336976"/>
                </a:cubicBezTo>
                <a:cubicBezTo>
                  <a:pt x="1231666" y="383543"/>
                  <a:pt x="1183512" y="547584"/>
                  <a:pt x="1133241" y="584626"/>
                </a:cubicBezTo>
                <a:cubicBezTo>
                  <a:pt x="1082970" y="621668"/>
                  <a:pt x="935333" y="540705"/>
                  <a:pt x="895116" y="559226"/>
                </a:cubicBezTo>
                <a:cubicBezTo>
                  <a:pt x="854899" y="577747"/>
                  <a:pt x="894058" y="651830"/>
                  <a:pt x="891941" y="695751"/>
                </a:cubicBezTo>
                <a:cubicBezTo>
                  <a:pt x="889824" y="739672"/>
                  <a:pt x="880829" y="792059"/>
                  <a:pt x="882416" y="822751"/>
                </a:cubicBezTo>
                <a:cubicBezTo>
                  <a:pt x="884004" y="853443"/>
                  <a:pt x="853312" y="875668"/>
                  <a:pt x="901466" y="879901"/>
                </a:cubicBezTo>
                <a:cubicBezTo>
                  <a:pt x="949620" y="884134"/>
                  <a:pt x="1126362" y="807934"/>
                  <a:pt x="1171341" y="848151"/>
                </a:cubicBezTo>
                <a:cubicBezTo>
                  <a:pt x="1216320" y="888368"/>
                  <a:pt x="1214733" y="1074105"/>
                  <a:pt x="1171341" y="1121201"/>
                </a:cubicBezTo>
                <a:cubicBezTo>
                  <a:pt x="1127949" y="1168297"/>
                  <a:pt x="1095141" y="1130726"/>
                  <a:pt x="910991" y="1130726"/>
                </a:cubicBezTo>
                <a:cubicBezTo>
                  <a:pt x="726841" y="1130726"/>
                  <a:pt x="203495" y="1167768"/>
                  <a:pt x="66441" y="1121201"/>
                </a:cubicBezTo>
                <a:cubicBezTo>
                  <a:pt x="-70613" y="1074634"/>
                  <a:pt x="38924" y="895776"/>
                  <a:pt x="88666" y="851326"/>
                </a:cubicBezTo>
                <a:cubicBezTo>
                  <a:pt x="138408" y="806876"/>
                  <a:pt x="319383" y="900538"/>
                  <a:pt x="364891" y="854501"/>
                </a:cubicBezTo>
                <a:cubicBezTo>
                  <a:pt x="410399" y="808464"/>
                  <a:pt x="406166" y="619551"/>
                  <a:pt x="361716" y="575101"/>
                </a:cubicBezTo>
                <a:cubicBezTo>
                  <a:pt x="317266" y="530651"/>
                  <a:pt x="146345" y="624313"/>
                  <a:pt x="98191" y="587801"/>
                </a:cubicBezTo>
                <a:cubicBezTo>
                  <a:pt x="50037" y="551289"/>
                  <a:pt x="72262" y="411059"/>
                  <a:pt x="72791" y="356026"/>
                </a:cubicBezTo>
                <a:cubicBezTo>
                  <a:pt x="73320" y="300993"/>
                  <a:pt x="111420" y="326393"/>
                  <a:pt x="107716" y="27665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AE6F82-7481-4343-912E-53F2CDA8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539" y="1312080"/>
            <a:ext cx="2764107" cy="2768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47B194-B3CD-4783-BBDE-A4D820293805}"/>
              </a:ext>
            </a:extLst>
          </p:cNvPr>
          <p:cNvSpPr txBox="1"/>
          <p:nvPr/>
        </p:nvSpPr>
        <p:spPr>
          <a:xfrm>
            <a:off x="8907355" y="4063707"/>
            <a:ext cx="31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修正后输出结果：</a:t>
            </a:r>
          </a:p>
          <a:p>
            <a:r>
              <a:rPr lang="zh-CN" altLang="en-US" dirty="0"/>
              <a:t>避免了路径覆盖问题，没有提供服务的结点就不显示了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F39F7A-B099-490D-81A3-A23E4A63EADE}"/>
              </a:ext>
            </a:extLst>
          </p:cNvPr>
          <p:cNvGrpSpPr/>
          <p:nvPr/>
        </p:nvGrpSpPr>
        <p:grpSpPr>
          <a:xfrm>
            <a:off x="2448364" y="5031505"/>
            <a:ext cx="8712929" cy="1807166"/>
            <a:chOff x="3388164" y="4988967"/>
            <a:chExt cx="8712929" cy="1807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B63850-68EF-4CEF-83A4-10B58ADF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46865" y="4988967"/>
              <a:ext cx="2539347" cy="180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1FFCD-5DEA-4316-82F1-8924D711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8164" y="4996133"/>
              <a:ext cx="2842317" cy="180000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9692D6E-6CDC-4D55-B158-A529D78657C3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 flipV="1">
              <a:off x="6230481" y="5888967"/>
              <a:ext cx="1316384" cy="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EA9D1F-3E4B-4387-99B4-7CE9E6559A33}"/>
                </a:ext>
              </a:extLst>
            </p:cNvPr>
            <p:cNvSpPr txBox="1"/>
            <p:nvPr/>
          </p:nvSpPr>
          <p:spPr>
            <a:xfrm>
              <a:off x="10198592" y="5722835"/>
              <a:ext cx="1902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递归回溯时要对</a:t>
              </a:r>
              <a:r>
                <a:rPr lang="en-US" altLang="zh-CN" dirty="0"/>
                <a:t>UNKOWN</a:t>
              </a:r>
              <a:r>
                <a:rPr lang="zh-CN" altLang="en-US" dirty="0"/>
                <a:t>结点直接返回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A6BC12-3519-47D8-B570-D6D306B2802F}"/>
                </a:ext>
              </a:extLst>
            </p:cNvPr>
            <p:cNvSpPr txBox="1"/>
            <p:nvPr/>
          </p:nvSpPr>
          <p:spPr>
            <a:xfrm>
              <a:off x="6271645" y="5517705"/>
              <a:ext cx="131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代码修正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1C09E9-ECAA-4E32-96AC-5D433EF726A3}"/>
              </a:ext>
            </a:extLst>
          </p:cNvPr>
          <p:cNvSpPr txBox="1"/>
          <p:nvPr/>
        </p:nvSpPr>
        <p:spPr>
          <a:xfrm>
            <a:off x="6215421" y="4063707"/>
            <a:ext cx="239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的结果合理，但是输出的</a:t>
            </a:r>
            <a:r>
              <a:rPr lang="en-US" altLang="zh-CN" dirty="0"/>
              <a:t>C</a:t>
            </a:r>
            <a:r>
              <a:rPr lang="zh-CN" altLang="en-US" dirty="0"/>
              <a:t>中被覆盖了</a:t>
            </a:r>
          </a:p>
        </p:txBody>
      </p:sp>
    </p:spTree>
    <p:extLst>
      <p:ext uri="{BB962C8B-B14F-4D97-AF65-F5344CB8AC3E}">
        <p14:creationId xmlns:p14="http://schemas.microsoft.com/office/powerpoint/2010/main" val="358266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4431-8CB7-4262-86F5-9087B59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D4576-FAC8-430E-91B5-FAA55BC5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69" y="1040489"/>
            <a:ext cx="2992095" cy="288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8D1401-70D7-476D-9C1D-8E90189FE3B6}"/>
              </a:ext>
            </a:extLst>
          </p:cNvPr>
          <p:cNvSpPr txBox="1"/>
          <p:nvPr/>
        </p:nvSpPr>
        <p:spPr>
          <a:xfrm>
            <a:off x="5665149" y="0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绘图函数更新：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）体现</a:t>
            </a:r>
            <a:r>
              <a:rPr lang="en-US" altLang="zh-CN" dirty="0"/>
              <a:t>C</a:t>
            </a:r>
            <a:r>
              <a:rPr lang="zh-CN" altLang="en-US" dirty="0"/>
              <a:t>的消息格式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）消息可以跨</a:t>
            </a:r>
            <a:r>
              <a:rPr lang="en-US" altLang="zh-CN" dirty="0"/>
              <a:t>C</a:t>
            </a:r>
            <a:r>
              <a:rPr lang="zh-CN" altLang="en-US" dirty="0"/>
              <a:t>，因此，相邻同向的箭头合并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0FDB99-C383-4E86-89A7-346CC58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19248" r="18422" b="27318"/>
          <a:stretch/>
        </p:blipFill>
        <p:spPr>
          <a:xfrm rot="16200000">
            <a:off x="4754414" y="897300"/>
            <a:ext cx="2593621" cy="288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D5FB03-406E-4303-B4B8-2B5988F8544E}"/>
              </a:ext>
            </a:extLst>
          </p:cNvPr>
          <p:cNvSpPr txBox="1"/>
          <p:nvPr/>
        </p:nvSpPr>
        <p:spPr>
          <a:xfrm>
            <a:off x="-79374" y="5015547"/>
            <a:ext cx="403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这已经不能基于现在邻居结构和邻居图传播了。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b="1" dirty="0"/>
              <a:t>单元所在行、列的其他单元都可以算作是邻居，此时要考虑已经用过的结点作为邻居</a:t>
            </a:r>
            <a:r>
              <a:rPr lang="zh-CN" altLang="en-US" dirty="0"/>
              <a:t>。这里的调整比较大，先忽略这种情况。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6FFE89-D774-4FF8-9C23-22942B6C50CB}"/>
              </a:ext>
            </a:extLst>
          </p:cNvPr>
          <p:cNvSpPr txBox="1"/>
          <p:nvPr/>
        </p:nvSpPr>
        <p:spPr>
          <a:xfrm>
            <a:off x="3311392" y="1838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1BFEEE-CA94-47BF-9A16-8AE1824C3242}"/>
              </a:ext>
            </a:extLst>
          </p:cNvPr>
          <p:cNvSpPr txBox="1"/>
          <p:nvPr/>
        </p:nvSpPr>
        <p:spPr>
          <a:xfrm>
            <a:off x="7874889" y="1732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E80FAF-918F-459C-B64A-BE49FE9A6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668" y="3974962"/>
            <a:ext cx="2992095" cy="288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84CC10-7E77-49C9-8252-23AE4B83CE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2915" r="17030" b="24063"/>
          <a:stretch/>
        </p:blipFill>
        <p:spPr>
          <a:xfrm rot="16200000">
            <a:off x="4612503" y="3860323"/>
            <a:ext cx="28675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6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50C4F-1745-45BF-B961-63E05AEB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消息的穿透情况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44BCC8DD-31E6-4995-A1AD-5ACE280E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0" y="1690688"/>
            <a:ext cx="4171824" cy="4171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AB6D83-5B86-4A19-B032-39CB1867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34" y="2305172"/>
            <a:ext cx="6942857" cy="9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6C1131-6AF6-4F4D-9D25-7F580C5A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845" y="4514622"/>
            <a:ext cx="6856255" cy="7095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0A370E-114C-4AE4-946A-8A0CEF04E9AF}"/>
              </a:ext>
            </a:extLst>
          </p:cNvPr>
          <p:cNvSpPr txBox="1"/>
          <p:nvPr/>
        </p:nvSpPr>
        <p:spPr>
          <a:xfrm>
            <a:off x="4964921" y="39006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尝试直接输出提交：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8C347A-CDA6-4127-B97F-5C3427DFE0FF}"/>
              </a:ext>
            </a:extLst>
          </p:cNvPr>
          <p:cNvSpPr txBox="1"/>
          <p:nvPr/>
        </p:nvSpPr>
        <p:spPr>
          <a:xfrm>
            <a:off x="5328271" y="5445149"/>
            <a:ext cx="546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这里是合法的，消息穿透是可行的，但是不符合之前路径构建的基本假设，暂时不考虑。</a:t>
            </a:r>
          </a:p>
        </p:txBody>
      </p:sp>
    </p:spTree>
    <p:extLst>
      <p:ext uri="{BB962C8B-B14F-4D97-AF65-F5344CB8AC3E}">
        <p14:creationId xmlns:p14="http://schemas.microsoft.com/office/powerpoint/2010/main" val="367767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消息转播格式转换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73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A167DC4-FE22-432F-96DA-DFE0B43CC755}"/>
              </a:ext>
            </a:extLst>
          </p:cNvPr>
          <p:cNvGrpSpPr/>
          <p:nvPr/>
        </p:nvGrpSpPr>
        <p:grpSpPr>
          <a:xfrm>
            <a:off x="352390" y="1582857"/>
            <a:ext cx="5521386" cy="4320000"/>
            <a:chOff x="352390" y="1582857"/>
            <a:chExt cx="5521386" cy="432000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12CA006-00B5-485B-B086-CE3230BB044E}"/>
                </a:ext>
              </a:extLst>
            </p:cNvPr>
            <p:cNvGrpSpPr/>
            <p:nvPr/>
          </p:nvGrpSpPr>
          <p:grpSpPr>
            <a:xfrm>
              <a:off x="4793776" y="1690688"/>
              <a:ext cx="1080000" cy="4212169"/>
              <a:chOff x="4793776" y="1690688"/>
              <a:chExt cx="1080000" cy="4212169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F71DD76-668D-454C-B04C-489DA733D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776" y="1690688"/>
                <a:ext cx="1080000" cy="2464469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BF42F47-71B7-4AF5-B1D6-3CE31E9C7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3776" y="4229618"/>
                <a:ext cx="1080000" cy="167323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E40A91-ADEA-4FF4-934B-7151BFBBE297}"/>
                  </a:ext>
                </a:extLst>
              </p:cNvPr>
              <p:cNvSpPr/>
              <p:nvPr/>
            </p:nvSpPr>
            <p:spPr>
              <a:xfrm>
                <a:off x="4793776" y="3261782"/>
                <a:ext cx="891482" cy="4376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E8274E4-A0C5-474F-8E3C-CB2C521D1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390" y="1582857"/>
              <a:ext cx="4313445" cy="43200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F686C60-7710-4A2B-9A0B-FB492CF65CD7}"/>
              </a:ext>
            </a:extLst>
          </p:cNvPr>
          <p:cNvGrpSpPr/>
          <p:nvPr/>
        </p:nvGrpSpPr>
        <p:grpSpPr>
          <a:xfrm>
            <a:off x="6474172" y="1582857"/>
            <a:ext cx="5521387" cy="4320000"/>
            <a:chOff x="6474172" y="1582857"/>
            <a:chExt cx="5521387" cy="43200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F38AE03-0994-425A-9A79-48D456020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4172" y="1582857"/>
              <a:ext cx="4313445" cy="43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1D4ED82-A750-435C-A54F-38CBD192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15559" y="1690688"/>
              <a:ext cx="1080000" cy="233814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D7A846-FB51-4111-868C-F5AB1582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15559" y="4229618"/>
              <a:ext cx="1080000" cy="165176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96BB403-5517-4E78-B7D7-295028954FA8}"/>
                </a:ext>
              </a:extLst>
            </p:cNvPr>
            <p:cNvSpPr/>
            <p:nvPr/>
          </p:nvSpPr>
          <p:spPr>
            <a:xfrm>
              <a:off x="10954467" y="3171823"/>
              <a:ext cx="891482" cy="4376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878FBCE-85E8-4C40-ADA4-1AD4D4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CFBDC-12BE-482A-B9F1-EAC6AE545656}"/>
              </a:ext>
            </a:extLst>
          </p:cNvPr>
          <p:cNvSpPr txBox="1"/>
          <p:nvPr/>
        </p:nvSpPr>
        <p:spPr>
          <a:xfrm>
            <a:off x="6641023" y="5792689"/>
            <a:ext cx="431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现在策略：每个</a:t>
            </a:r>
            <a:r>
              <a:rPr lang="en-US" altLang="zh-CN" dirty="0"/>
              <a:t>Transmitter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54C7A5-EEEC-45F9-AEEF-4447EC99EB92}"/>
              </a:ext>
            </a:extLst>
          </p:cNvPr>
          <p:cNvSpPr txBox="1"/>
          <p:nvPr/>
        </p:nvSpPr>
        <p:spPr>
          <a:xfrm>
            <a:off x="6800298" y="304058"/>
            <a:ext cx="4313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可视化调整：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）空地处的箭头连接起来。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）箭头上添加了消息格式。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39AD6F-8313-4970-B148-7B80ECB4BB4F}"/>
              </a:ext>
            </a:extLst>
          </p:cNvPr>
          <p:cNvSpPr txBox="1"/>
          <p:nvPr/>
        </p:nvSpPr>
        <p:spPr>
          <a:xfrm>
            <a:off x="694395" y="5846544"/>
            <a:ext cx="43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原本策略：在靠近</a:t>
            </a:r>
            <a:r>
              <a:rPr lang="en-US" altLang="zh-CN" dirty="0"/>
              <a:t>Consumer</a:t>
            </a:r>
            <a:r>
              <a:rPr lang="zh-CN" altLang="en-US" dirty="0"/>
              <a:t>的最后一个</a:t>
            </a:r>
            <a:r>
              <a:rPr lang="en-US" altLang="zh-CN" dirty="0"/>
              <a:t>Transmitter</a:t>
            </a:r>
            <a:r>
              <a:rPr lang="zh-CN" altLang="en-US" dirty="0"/>
              <a:t>转换成对应格式。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A46241-E2BC-4613-BC19-E97BDD89CCCD}"/>
              </a:ext>
            </a:extLst>
          </p:cNvPr>
          <p:cNvSpPr txBox="1"/>
          <p:nvPr/>
        </p:nvSpPr>
        <p:spPr>
          <a:xfrm>
            <a:off x="5992994" y="624653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进行了</a:t>
            </a:r>
            <a:r>
              <a:rPr lang="en-US" altLang="zh-CN" dirty="0"/>
              <a:t>5</a:t>
            </a:r>
            <a:r>
              <a:rPr lang="zh-CN" altLang="en-US" dirty="0"/>
              <a:t>次格式转换，修改后进行了</a:t>
            </a:r>
            <a:r>
              <a:rPr lang="en-US" altLang="zh-CN" dirty="0"/>
              <a:t>2</a:t>
            </a:r>
            <a:r>
              <a:rPr lang="zh-CN" altLang="en-US" dirty="0"/>
              <a:t>次格式转换。</a:t>
            </a:r>
            <a:endParaRPr lang="en-US" altLang="zh-CN" dirty="0"/>
          </a:p>
          <a:p>
            <a:r>
              <a:rPr lang="zh-CN" altLang="en-US" dirty="0"/>
              <a:t>这张地图路径确定，只关注消息格式的转换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6D9F95-ACBC-4686-8B5F-831DC8D53BD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239517" y="3699433"/>
            <a:ext cx="3391379" cy="254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708320-EE87-472A-99F4-100954A4020C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flipH="1">
            <a:off x="8630896" y="3390649"/>
            <a:ext cx="2323571" cy="285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55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D84A-FF80-422C-9B93-61471A04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排错：</a:t>
            </a:r>
            <a:r>
              <a:rPr lang="en-US" altLang="zh-CN" dirty="0"/>
              <a:t>Provider</a:t>
            </a:r>
            <a:r>
              <a:rPr lang="zh-CN" altLang="en-US" dirty="0"/>
              <a:t>格式转换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FADD8F-A6A1-41BC-9B5E-2F6B6687662B}"/>
              </a:ext>
            </a:extLst>
          </p:cNvPr>
          <p:cNvGrpSpPr/>
          <p:nvPr/>
        </p:nvGrpSpPr>
        <p:grpSpPr>
          <a:xfrm>
            <a:off x="6929969" y="379548"/>
            <a:ext cx="4663861" cy="942194"/>
            <a:chOff x="3786719" y="219290"/>
            <a:chExt cx="6494089" cy="13119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76097F-C165-445F-A743-75717654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6719" y="219290"/>
              <a:ext cx="6494089" cy="131193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7F86A7-DC58-4984-B1F7-12B9A4AC7F81}"/>
                </a:ext>
              </a:extLst>
            </p:cNvPr>
            <p:cNvSpPr/>
            <p:nvPr/>
          </p:nvSpPr>
          <p:spPr>
            <a:xfrm>
              <a:off x="3821182" y="585803"/>
              <a:ext cx="5989863" cy="248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2AAE97-1399-48A1-9159-1D63EDB65B1C}"/>
                </a:ext>
              </a:extLst>
            </p:cNvPr>
            <p:cNvSpPr/>
            <p:nvPr/>
          </p:nvSpPr>
          <p:spPr>
            <a:xfrm>
              <a:off x="3821182" y="1165314"/>
              <a:ext cx="5989863" cy="248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0AC965-435A-4CC5-BB1B-867AF9CB8579}"/>
              </a:ext>
            </a:extLst>
          </p:cNvPr>
          <p:cNvGrpSpPr/>
          <p:nvPr/>
        </p:nvGrpSpPr>
        <p:grpSpPr>
          <a:xfrm>
            <a:off x="9925977" y="477625"/>
            <a:ext cx="4108817" cy="844117"/>
            <a:chOff x="9644044" y="603845"/>
            <a:chExt cx="2224927" cy="84411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FC1477-BC8A-449D-BC83-64D221A32C1C}"/>
                </a:ext>
              </a:extLst>
            </p:cNvPr>
            <p:cNvSpPr txBox="1"/>
            <p:nvPr/>
          </p:nvSpPr>
          <p:spPr>
            <a:xfrm>
              <a:off x="9997355" y="603845"/>
              <a:ext cx="1201256" cy="28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加了格式转换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7929C9-F40B-43FB-8244-35C5268F06B2}"/>
                </a:ext>
              </a:extLst>
            </p:cNvPr>
            <p:cNvSpPr txBox="1"/>
            <p:nvPr/>
          </p:nvSpPr>
          <p:spPr>
            <a:xfrm>
              <a:off x="9997355" y="1165314"/>
              <a:ext cx="1201256" cy="28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不加格式转换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9E96536-C8A1-4591-ADC2-133FF4BB1B71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0597982" y="886493"/>
              <a:ext cx="0" cy="27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9CA7F52-89F0-482D-BC7E-40A2B5C4D8CD}"/>
                </a:ext>
              </a:extLst>
            </p:cNvPr>
            <p:cNvSpPr txBox="1"/>
            <p:nvPr/>
          </p:nvSpPr>
          <p:spPr>
            <a:xfrm>
              <a:off x="9644044" y="884580"/>
              <a:ext cx="222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改进后效果反而不好了，而且差距极大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FB48DE56-B5AC-4394-B5D8-5407A44F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996" y="1608921"/>
            <a:ext cx="2156723" cy="21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73A72E-207C-4081-A9BD-4494788D2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305" y="1634106"/>
            <a:ext cx="2156723" cy="216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C464FD5-295B-4FF0-8751-776C3AEA5F72}"/>
              </a:ext>
            </a:extLst>
          </p:cNvPr>
          <p:cNvSpPr txBox="1"/>
          <p:nvPr/>
        </p:nvSpPr>
        <p:spPr>
          <a:xfrm>
            <a:off x="7288445" y="2254732"/>
            <a:ext cx="466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Provider</a:t>
            </a:r>
            <a:r>
              <a:rPr lang="zh-CN" altLang="en-US" dirty="0"/>
              <a:t>格式问题：文档要求</a:t>
            </a:r>
            <a:r>
              <a:rPr lang="en-US" altLang="zh-CN" dirty="0"/>
              <a:t>P</a:t>
            </a:r>
            <a:r>
              <a:rPr lang="zh-CN" altLang="en-US" dirty="0"/>
              <a:t>只能输出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可以直达的</a:t>
            </a:r>
            <a:r>
              <a:rPr lang="en-US" altLang="zh-CN" b="1" dirty="0"/>
              <a:t>C</a:t>
            </a:r>
            <a:r>
              <a:rPr lang="zh-CN" altLang="en-US" b="1" dirty="0"/>
              <a:t>格式无法转换。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F98683-ED2D-47BE-9D27-7973DCBE1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305" y="4066200"/>
            <a:ext cx="2156723" cy="21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E73DC9E-016B-47D2-BFE4-E463CAFBC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996" y="4066200"/>
            <a:ext cx="2156723" cy="216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CAD3461-E032-4EF7-BC32-641C5BD2991D}"/>
              </a:ext>
            </a:extLst>
          </p:cNvPr>
          <p:cNvSpPr txBox="1"/>
          <p:nvPr/>
        </p:nvSpPr>
        <p:spPr>
          <a:xfrm>
            <a:off x="995595" y="2319589"/>
            <a:ext cx="9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6A32E-2E6F-4BD8-AD52-D88E74FEE25E}"/>
              </a:ext>
            </a:extLst>
          </p:cNvPr>
          <p:cNvSpPr txBox="1"/>
          <p:nvPr/>
        </p:nvSpPr>
        <p:spPr>
          <a:xfrm>
            <a:off x="976545" y="4415089"/>
            <a:ext cx="9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DE29DC-5DCF-4EE6-BDD4-3944723E2162}"/>
              </a:ext>
            </a:extLst>
          </p:cNvPr>
          <p:cNvSpPr/>
          <p:nvPr/>
        </p:nvSpPr>
        <p:spPr>
          <a:xfrm>
            <a:off x="9319260" y="2272678"/>
            <a:ext cx="2087880" cy="35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60241-AAD1-4A71-B244-F2705091BCE2}"/>
              </a:ext>
            </a:extLst>
          </p:cNvPr>
          <p:cNvSpPr txBox="1"/>
          <p:nvPr/>
        </p:nvSpPr>
        <p:spPr>
          <a:xfrm>
            <a:off x="10170863" y="2688921"/>
            <a:ext cx="1967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直接取消限制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6C4677-ED70-4AD9-B204-159830A67A70}"/>
              </a:ext>
            </a:extLst>
          </p:cNvPr>
          <p:cNvGrpSpPr/>
          <p:nvPr/>
        </p:nvGrpSpPr>
        <p:grpSpPr>
          <a:xfrm>
            <a:off x="7460375" y="3335252"/>
            <a:ext cx="4320000" cy="1950657"/>
            <a:chOff x="7184273" y="3226224"/>
            <a:chExt cx="4320000" cy="1950657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45D2D29-7B53-486D-8EFE-D2AED4D7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273" y="3927294"/>
              <a:ext cx="4320000" cy="124958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354797F-9475-4721-9688-6E7A86921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84273" y="3226224"/>
              <a:ext cx="4320000" cy="66424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5C0B006-6535-42BE-9EE2-EEA307A792CC}"/>
              </a:ext>
            </a:extLst>
          </p:cNvPr>
          <p:cNvSpPr/>
          <p:nvPr/>
        </p:nvSpPr>
        <p:spPr>
          <a:xfrm>
            <a:off x="7460375" y="3308430"/>
            <a:ext cx="4373486" cy="2048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C7740A2-05A8-4B2D-A93A-43855B00A535}"/>
              </a:ext>
            </a:extLst>
          </p:cNvPr>
          <p:cNvSpPr txBox="1"/>
          <p:nvPr/>
        </p:nvSpPr>
        <p:spPr>
          <a:xfrm>
            <a:off x="9493664" y="4784421"/>
            <a:ext cx="228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题目中描述的不清楚，只能硬尝试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1EFFFF-168D-418F-AA3C-D9B0F85CE649}"/>
              </a:ext>
            </a:extLst>
          </p:cNvPr>
          <p:cNvSpPr txBox="1"/>
          <p:nvPr/>
        </p:nvSpPr>
        <p:spPr>
          <a:xfrm>
            <a:off x="6972809" y="5657671"/>
            <a:ext cx="516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允许格式转换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）算入转换代价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）不算入转换代价</a:t>
            </a:r>
            <a:endParaRPr lang="en-US" altLang="zh-CN" dirty="0"/>
          </a:p>
          <a:p>
            <a:r>
              <a:rPr lang="en-US" altLang="zh-CN" strike="sngStrike" dirty="0"/>
              <a:t>2. </a:t>
            </a:r>
            <a:r>
              <a:rPr lang="zh-CN" altLang="en-US" strike="sngStrike" dirty="0"/>
              <a:t>不允许消息转换：需要绕远用</a:t>
            </a:r>
            <a:r>
              <a:rPr lang="en-US" altLang="zh-CN" strike="sngStrike" dirty="0"/>
              <a:t>Transmitter</a:t>
            </a:r>
            <a:r>
              <a:rPr lang="zh-CN" altLang="en-US" strike="sngStrike" dirty="0"/>
              <a:t>转换。</a:t>
            </a:r>
            <a:endParaRPr lang="en-US" altLang="zh-CN" strike="sngStrike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B727A6F-EE52-4C0A-9DDE-3A79903B6C1D}"/>
              </a:ext>
            </a:extLst>
          </p:cNvPr>
          <p:cNvGrpSpPr/>
          <p:nvPr/>
        </p:nvGrpSpPr>
        <p:grpSpPr>
          <a:xfrm>
            <a:off x="9790357" y="5477479"/>
            <a:ext cx="2932205" cy="1015396"/>
            <a:chOff x="11980385" y="4610879"/>
            <a:chExt cx="4363399" cy="1511006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080F6DC-1F46-4AE2-A5FB-D11F08D7C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980385" y="4610879"/>
              <a:ext cx="4301741" cy="1511006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0350CE9-8B93-4440-8F3C-9839D20B5F07}"/>
                </a:ext>
              </a:extLst>
            </p:cNvPr>
            <p:cNvSpPr/>
            <p:nvPr/>
          </p:nvSpPr>
          <p:spPr>
            <a:xfrm>
              <a:off x="11980385" y="5921486"/>
              <a:ext cx="4301741" cy="178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79CE904-A334-475E-B901-9DFCAF7C5364}"/>
                </a:ext>
              </a:extLst>
            </p:cNvPr>
            <p:cNvSpPr/>
            <p:nvPr/>
          </p:nvSpPr>
          <p:spPr>
            <a:xfrm>
              <a:off x="12042043" y="4968046"/>
              <a:ext cx="4301741" cy="178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CB455C2-0633-403F-9FB3-4F716702ABA7}"/>
              </a:ext>
            </a:extLst>
          </p:cNvPr>
          <p:cNvSpPr txBox="1"/>
          <p:nvPr/>
        </p:nvSpPr>
        <p:spPr>
          <a:xfrm>
            <a:off x="12494473" y="603400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这里仅靠数量的尝试还是不行。</a:t>
            </a:r>
          </a:p>
        </p:txBody>
      </p:sp>
    </p:spTree>
    <p:extLst>
      <p:ext uri="{BB962C8B-B14F-4D97-AF65-F5344CB8AC3E}">
        <p14:creationId xmlns:p14="http://schemas.microsoft.com/office/powerpoint/2010/main" val="2436416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E7CB-CF6D-4EE9-9B41-50DB500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考虑消息格式转换代价的思路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FE29C-E1D5-44E8-A4A9-1A390697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895"/>
            <a:ext cx="5219048" cy="35238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3C4FB4-D0B8-4AE9-9FF7-08E8BF276569}"/>
              </a:ext>
            </a:extLst>
          </p:cNvPr>
          <p:cNvSpPr/>
          <p:nvPr/>
        </p:nvSpPr>
        <p:spPr>
          <a:xfrm>
            <a:off x="838200" y="4527630"/>
            <a:ext cx="504825" cy="58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324661-863C-4987-83C3-48D08F9B1A41}"/>
              </a:ext>
            </a:extLst>
          </p:cNvPr>
          <p:cNvSpPr txBox="1"/>
          <p:nvPr/>
        </p:nvSpPr>
        <p:spPr>
          <a:xfrm>
            <a:off x="1479927" y="4527630"/>
            <a:ext cx="2215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消息格式转换矩阵不是对称的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40B9E2-9748-42A2-B5BE-E62E9056D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58" y="1566288"/>
            <a:ext cx="2156721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CD0763-189E-4C91-9E3E-E957256A6D3B}"/>
              </a:ext>
            </a:extLst>
          </p:cNvPr>
          <p:cNvSpPr txBox="1"/>
          <p:nvPr/>
        </p:nvSpPr>
        <p:spPr>
          <a:xfrm>
            <a:off x="725085" y="5335685"/>
            <a:ext cx="46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单单考虑消息格式的数量，还需要考虑权重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1B4B361-B86B-4BBE-8B3F-D1482607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49797"/>
              </p:ext>
            </p:extLst>
          </p:nvPr>
        </p:nvGraphicFramePr>
        <p:xfrm>
          <a:off x="10025862" y="955145"/>
          <a:ext cx="1492248" cy="14710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7416">
                  <a:extLst>
                    <a:ext uri="{9D8B030D-6E8A-4147-A177-3AD203B41FA5}">
                      <a16:colId xmlns:a16="http://schemas.microsoft.com/office/drawing/2014/main" val="2242231324"/>
                    </a:ext>
                  </a:extLst>
                </a:gridCol>
                <a:gridCol w="497416">
                  <a:extLst>
                    <a:ext uri="{9D8B030D-6E8A-4147-A177-3AD203B41FA5}">
                      <a16:colId xmlns:a16="http://schemas.microsoft.com/office/drawing/2014/main" val="90940596"/>
                    </a:ext>
                  </a:extLst>
                </a:gridCol>
                <a:gridCol w="497416">
                  <a:extLst>
                    <a:ext uri="{9D8B030D-6E8A-4147-A177-3AD203B41FA5}">
                      <a16:colId xmlns:a16="http://schemas.microsoft.com/office/drawing/2014/main" val="3567397676"/>
                    </a:ext>
                  </a:extLst>
                </a:gridCol>
              </a:tblGrid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82320"/>
                  </a:ext>
                </a:extLst>
              </a:tr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26909"/>
                  </a:ext>
                </a:extLst>
              </a:tr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7893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5C3AB2A-D8F3-4E35-B1B0-EC36631DFFFC}"/>
              </a:ext>
            </a:extLst>
          </p:cNvPr>
          <p:cNvSpPr txBox="1"/>
          <p:nvPr/>
        </p:nvSpPr>
        <p:spPr>
          <a:xfrm>
            <a:off x="0" y="5925998"/>
            <a:ext cx="7231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思路：从消息树从下往上每个</a:t>
            </a:r>
            <a:r>
              <a:rPr lang="en-US" altLang="zh-CN" dirty="0"/>
              <a:t>Transmitter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）记录输出端的消息格式字典个数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）确定输入格式：尝试各种输入格式选择当前结点代价最小的一种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D77170-D7B7-4BF8-A06A-85F1A4995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50" y="4093961"/>
            <a:ext cx="2156721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CD93A2-0117-419A-9FE7-58D741C57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773" y="4249199"/>
            <a:ext cx="951502" cy="2002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48F8B4-F7E2-45B0-B78D-C4055591E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774" y="1676447"/>
            <a:ext cx="913858" cy="20029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4E65C27-C93E-4D2D-804A-DF12521DDDFA}"/>
              </a:ext>
            </a:extLst>
          </p:cNvPr>
          <p:cNvSpPr txBox="1"/>
          <p:nvPr/>
        </p:nvSpPr>
        <p:spPr>
          <a:xfrm>
            <a:off x="10025862" y="2484935"/>
            <a:ext cx="153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1-&gt;2</a:t>
            </a:r>
            <a:r>
              <a:rPr lang="zh-CN" altLang="en-US" dirty="0"/>
              <a:t>的格式转换代价要大得多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4C870-7FF6-4295-AC0D-6C0AF0DD5AAB}"/>
              </a:ext>
            </a:extLst>
          </p:cNvPr>
          <p:cNvGrpSpPr/>
          <p:nvPr/>
        </p:nvGrpSpPr>
        <p:grpSpPr>
          <a:xfrm>
            <a:off x="10025862" y="5114704"/>
            <a:ext cx="7770667" cy="1072690"/>
            <a:chOff x="10025862" y="5114704"/>
            <a:chExt cx="7770667" cy="10726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680ACC-822A-47A0-9AEA-FFDE6FAF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25862" y="5114704"/>
              <a:ext cx="7770667" cy="107269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673B1C-7E70-4DC8-AFAD-3F9ACD0E3A58}"/>
                </a:ext>
              </a:extLst>
            </p:cNvPr>
            <p:cNvSpPr/>
            <p:nvPr/>
          </p:nvSpPr>
          <p:spPr>
            <a:xfrm>
              <a:off x="10134098" y="5520350"/>
              <a:ext cx="7262361" cy="3089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8EC4FFD-CC78-41F0-839B-0F3A1CF31CED}"/>
              </a:ext>
            </a:extLst>
          </p:cNvPr>
          <p:cNvSpPr txBox="1"/>
          <p:nvPr/>
        </p:nvSpPr>
        <p:spPr>
          <a:xfrm>
            <a:off x="10447020" y="4791538"/>
            <a:ext cx="6545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提升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3K</a:t>
            </a:r>
            <a:r>
              <a:rPr lang="zh-CN" altLang="en-US" dirty="0">
                <a:solidFill>
                  <a:srgbClr val="FF0000"/>
                </a:solidFill>
              </a:rPr>
              <a:t>分，作用不大，但是跟最初最简单的消息格式相比没啥提升。</a:t>
            </a:r>
          </a:p>
        </p:txBody>
      </p:sp>
    </p:spTree>
    <p:extLst>
      <p:ext uri="{BB962C8B-B14F-4D97-AF65-F5344CB8AC3E}">
        <p14:creationId xmlns:p14="http://schemas.microsoft.com/office/powerpoint/2010/main" val="364054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路径优化</a:t>
            </a:r>
            <a:r>
              <a:rPr lang="en-US" altLang="zh-CN" dirty="0"/>
              <a:t>:MPH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138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5955-DD3B-43D6-A426-2A7277A2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MPH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BF326-3B22-442C-B984-836C3BB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MPH,</a:t>
            </a:r>
            <a:r>
              <a:rPr lang="zh-CN" altLang="en-US" dirty="0"/>
              <a:t> 最小组播树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手动计算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0BD19F-B427-41E2-A2FB-68DD80A9A7BB}"/>
              </a:ext>
            </a:extLst>
          </p:cNvPr>
          <p:cNvSpPr txBox="1"/>
          <p:nvPr/>
        </p:nvSpPr>
        <p:spPr>
          <a:xfrm>
            <a:off x="4130040" y="1825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https://www.cnblogs.com/nnmaitian/p/7768929.html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5263A5-7707-4010-B552-4BF3C214A833}"/>
              </a:ext>
            </a:extLst>
          </p:cNvPr>
          <p:cNvSpPr txBox="1"/>
          <p:nvPr/>
        </p:nvSpPr>
        <p:spPr>
          <a:xfrm>
            <a:off x="4130039" y="2194957"/>
            <a:ext cx="10287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https://baike.baidu.com/item/%E6%96%AF%E5%9D%A6%E7%BA%B3%E6%A0%91/12796694?fr=ge_ala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4A8382-AE3C-412D-9239-19443B29F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17075" y="2012192"/>
            <a:ext cx="4128659" cy="5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F6CF2-0FD6-4091-923E-22306793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手动创建地图对比测试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03D97-76FB-4645-A7E9-A1B9B9E8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实现思路：原本</a:t>
            </a:r>
            <a:r>
              <a:rPr lang="en-US" altLang="zh-CN" dirty="0" err="1"/>
              <a:t>dijkstra</a:t>
            </a:r>
            <a:r>
              <a:rPr lang="en-US" altLang="zh-CN" dirty="0"/>
              <a:t>+</a:t>
            </a:r>
            <a:r>
              <a:rPr lang="zh-CN" altLang="en-US" dirty="0"/>
              <a:t>合并</a:t>
            </a:r>
            <a:r>
              <a:rPr lang="en-US" altLang="zh-CN" dirty="0"/>
              <a:t>=&gt;MPH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对比：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A25248-914F-4DD6-B4DD-DDBC4979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58" y="3296963"/>
            <a:ext cx="2875631" cy="28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CD1758-5E12-4CEC-8217-8537194ED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767" y="3296963"/>
            <a:ext cx="287562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</TotalTime>
  <Words>4874</Words>
  <Application>Microsoft Office PowerPoint</Application>
  <PresentationFormat>宽屏</PresentationFormat>
  <Paragraphs>818</Paragraphs>
  <Slides>49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  <vt:lpstr>最短路径VS最短路径+转弯代价</vt:lpstr>
      <vt:lpstr>对比添加转弯代价前后</vt:lpstr>
      <vt:lpstr>发现问题，T覆盖了C</vt:lpstr>
      <vt:lpstr>微信群里的地图格式</vt:lpstr>
      <vt:lpstr>简化问题</vt:lpstr>
      <vt:lpstr>消息的穿透情况</vt:lpstr>
      <vt:lpstr>消息转播格式转换</vt:lpstr>
      <vt:lpstr>对比</vt:lpstr>
      <vt:lpstr>排错：Provider格式转换</vt:lpstr>
      <vt:lpstr>考虑消息格式转换代价的思路</vt:lpstr>
      <vt:lpstr>路径优化:MPH算法</vt:lpstr>
      <vt:lpstr>MPH算法</vt:lpstr>
      <vt:lpstr>手动创建地图对比测试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528</cp:revision>
  <dcterms:created xsi:type="dcterms:W3CDTF">2023-12-02T01:59:00Z</dcterms:created>
  <dcterms:modified xsi:type="dcterms:W3CDTF">2024-01-09T13:34:34Z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