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  <p:sldId id="301" r:id="rId40"/>
    <p:sldId id="302" r:id="rId41"/>
    <p:sldId id="303" r:id="rId42"/>
    <p:sldId id="305" r:id="rId43"/>
    <p:sldId id="300" r:id="rId44"/>
    <p:sldId id="304" r:id="rId45"/>
    <p:sldId id="306" r:id="rId46"/>
    <p:sldId id="307" r:id="rId47"/>
    <p:sldId id="309" r:id="rId48"/>
    <p:sldId id="310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104" autoAdjust="0"/>
  </p:normalViewPr>
  <p:slideViewPr>
    <p:cSldViewPr snapToGrid="0">
      <p:cViewPr varScale="1">
        <p:scale>
          <a:sx n="139" d="100"/>
          <a:sy n="139" d="100"/>
        </p:scale>
        <p:origin x="6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main15_other_map1.txt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main15_other_map1_visualization_test.ipynb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main15_other_map2.txt</a:t>
            </a:r>
            <a:r>
              <a:rPr lang="zh-CN" altLang="en-US" dirty="0"/>
              <a:t>，</a:t>
            </a:r>
            <a:r>
              <a:rPr lang="en-US" altLang="zh-CN" dirty="0"/>
              <a:t>main15_other_map3.txt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main15_other_map2_visualization_test.ipynb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test_24_01_05_cout.cpp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7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可视化调整代码：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24_01_05</a:t>
            </a:r>
            <a:r>
              <a:rPr lang="zh-CN" altLang="en-US" dirty="0"/>
              <a:t>消息格式转换</a:t>
            </a:r>
            <a:r>
              <a:rPr lang="en-US" altLang="zh-CN" dirty="0"/>
              <a:t>/main16_map_visualization1</a:t>
            </a:r>
            <a:r>
              <a:rPr lang="zh-CN" altLang="en-US" dirty="0"/>
              <a:t>基于之前的可视化修改，对于连续的空地有问题。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main16_map_visualization2</a:t>
            </a:r>
            <a:r>
              <a:rPr lang="zh-CN" altLang="en-US" dirty="0"/>
              <a:t>，直接根据最后的结果输出进行修改。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旧方法，添加评分函数：</a:t>
            </a:r>
            <a:r>
              <a:rPr lang="en-US" altLang="zh-CN" dirty="0"/>
              <a:t>main15_other_map_new.py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新方法：</a:t>
            </a:r>
            <a:r>
              <a:rPr lang="en-US" altLang="zh-CN" dirty="0"/>
              <a:t>main16_format_transform.py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地图：</a:t>
            </a:r>
            <a:r>
              <a:rPr lang="en-US" altLang="zh-CN" dirty="0"/>
              <a:t>main16_format_transform.txt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新方法测试：</a:t>
            </a:r>
            <a:r>
              <a:rPr lang="en-US" altLang="zh-CN" dirty="0"/>
              <a:t>main16_format_transform_visualization_test.ipynb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1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新地图：</a:t>
            </a:r>
            <a:r>
              <a:rPr lang="en-US" altLang="zh-CN" dirty="0"/>
              <a:t>main18_format_transform_weight.txt</a:t>
            </a:r>
          </a:p>
          <a:p>
            <a:r>
              <a:rPr lang="zh-CN" altLang="en-US" dirty="0"/>
              <a:t>新方法</a:t>
            </a:r>
            <a:endParaRPr lang="en-US" altLang="zh-CN"/>
          </a:p>
          <a:p>
            <a:r>
              <a:rPr lang="zh-CN" altLang="en-US"/>
              <a:t>新</a:t>
            </a:r>
            <a:r>
              <a:rPr lang="zh-CN" altLang="en-US" dirty="0"/>
              <a:t>方法测试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9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32366"/>
              </p:ext>
            </p:extLst>
          </p:nvPr>
        </p:nvGraphicFramePr>
        <p:xfrm>
          <a:off x="6982420" y="4549949"/>
          <a:ext cx="2276145" cy="57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2420" y="4549949"/>
                        <a:ext cx="2276145" cy="57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5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2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93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发现问题，</a:t>
            </a:r>
            <a:r>
              <a:rPr lang="en-US" altLang="zh-CN" dirty="0"/>
              <a:t>T</a:t>
            </a:r>
            <a:r>
              <a:rPr lang="zh-CN" altLang="en-US" dirty="0"/>
              <a:t>覆盖了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88C6-9E79-4196-9234-9B42C758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微信群里的地图格式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C5BC2-1569-4F90-B595-9AE525B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5" y="1594616"/>
            <a:ext cx="2203235" cy="22032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6CBA6-5ABB-4DCB-97C2-5E06A43C7A18}"/>
              </a:ext>
            </a:extLst>
          </p:cNvPr>
          <p:cNvSpPr txBox="1"/>
          <p:nvPr/>
        </p:nvSpPr>
        <p:spPr>
          <a:xfrm>
            <a:off x="887837" y="406370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位置（红圈）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位置（黄圈）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07200-D97B-4E24-A249-EB0249EC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40" y="1514578"/>
            <a:ext cx="2359725" cy="236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7CFE6-3082-4447-8BEA-66E8AEB42962}"/>
              </a:ext>
            </a:extLst>
          </p:cNvPr>
          <p:cNvSpPr txBox="1"/>
          <p:nvPr/>
        </p:nvSpPr>
        <p:spPr>
          <a:xfrm>
            <a:off x="3674209" y="406370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产生了</a:t>
            </a:r>
            <a:r>
              <a:rPr lang="en-US" altLang="zh-CN" dirty="0"/>
              <a:t>T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覆盖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123AC-FA9C-4283-B152-420225D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55" y="1678330"/>
            <a:ext cx="1889183" cy="2035806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9E11AB1-A321-4C0D-9180-E08260BBF7E6}"/>
              </a:ext>
            </a:extLst>
          </p:cNvPr>
          <p:cNvSpPr/>
          <p:nvPr/>
        </p:nvSpPr>
        <p:spPr>
          <a:xfrm>
            <a:off x="1460734" y="2123772"/>
            <a:ext cx="1208651" cy="1144923"/>
          </a:xfrm>
          <a:custGeom>
            <a:avLst/>
            <a:gdLst>
              <a:gd name="connsiteX0" fmla="*/ 107716 w 1208651"/>
              <a:gd name="connsiteY0" fmla="*/ 276651 h 1144923"/>
              <a:gd name="connsiteX1" fmla="*/ 50566 w 1208651"/>
              <a:gd name="connsiteY1" fmla="*/ 57576 h 1144923"/>
              <a:gd name="connsiteX2" fmla="*/ 358541 w 1208651"/>
              <a:gd name="connsiteY2" fmla="*/ 38526 h 1144923"/>
              <a:gd name="connsiteX3" fmla="*/ 888766 w 1208651"/>
              <a:gd name="connsiteY3" fmla="*/ 16301 h 1144923"/>
              <a:gd name="connsiteX4" fmla="*/ 923691 w 1208651"/>
              <a:gd name="connsiteY4" fmla="*/ 305226 h 1144923"/>
              <a:gd name="connsiteX5" fmla="*/ 1196741 w 1208651"/>
              <a:gd name="connsiteY5" fmla="*/ 336976 h 1144923"/>
              <a:gd name="connsiteX6" fmla="*/ 1133241 w 1208651"/>
              <a:gd name="connsiteY6" fmla="*/ 584626 h 1144923"/>
              <a:gd name="connsiteX7" fmla="*/ 895116 w 1208651"/>
              <a:gd name="connsiteY7" fmla="*/ 559226 h 1144923"/>
              <a:gd name="connsiteX8" fmla="*/ 891941 w 1208651"/>
              <a:gd name="connsiteY8" fmla="*/ 695751 h 1144923"/>
              <a:gd name="connsiteX9" fmla="*/ 882416 w 1208651"/>
              <a:gd name="connsiteY9" fmla="*/ 822751 h 1144923"/>
              <a:gd name="connsiteX10" fmla="*/ 901466 w 1208651"/>
              <a:gd name="connsiteY10" fmla="*/ 879901 h 1144923"/>
              <a:gd name="connsiteX11" fmla="*/ 1171341 w 1208651"/>
              <a:gd name="connsiteY11" fmla="*/ 848151 h 1144923"/>
              <a:gd name="connsiteX12" fmla="*/ 1171341 w 1208651"/>
              <a:gd name="connsiteY12" fmla="*/ 1121201 h 1144923"/>
              <a:gd name="connsiteX13" fmla="*/ 910991 w 1208651"/>
              <a:gd name="connsiteY13" fmla="*/ 1130726 h 1144923"/>
              <a:gd name="connsiteX14" fmla="*/ 66441 w 1208651"/>
              <a:gd name="connsiteY14" fmla="*/ 1121201 h 1144923"/>
              <a:gd name="connsiteX15" fmla="*/ 88666 w 1208651"/>
              <a:gd name="connsiteY15" fmla="*/ 851326 h 1144923"/>
              <a:gd name="connsiteX16" fmla="*/ 364891 w 1208651"/>
              <a:gd name="connsiteY16" fmla="*/ 854501 h 1144923"/>
              <a:gd name="connsiteX17" fmla="*/ 361716 w 1208651"/>
              <a:gd name="connsiteY17" fmla="*/ 575101 h 1144923"/>
              <a:gd name="connsiteX18" fmla="*/ 98191 w 1208651"/>
              <a:gd name="connsiteY18" fmla="*/ 587801 h 1144923"/>
              <a:gd name="connsiteX19" fmla="*/ 72791 w 1208651"/>
              <a:gd name="connsiteY19" fmla="*/ 356026 h 1144923"/>
              <a:gd name="connsiteX20" fmla="*/ 107716 w 1208651"/>
              <a:gd name="connsiteY20" fmla="*/ 276651 h 114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651" h="1144923">
                <a:moveTo>
                  <a:pt x="107716" y="276651"/>
                </a:moveTo>
                <a:cubicBezTo>
                  <a:pt x="104012" y="226909"/>
                  <a:pt x="8762" y="97264"/>
                  <a:pt x="50566" y="57576"/>
                </a:cubicBezTo>
                <a:cubicBezTo>
                  <a:pt x="92370" y="17888"/>
                  <a:pt x="358541" y="38526"/>
                  <a:pt x="358541" y="38526"/>
                </a:cubicBezTo>
                <a:cubicBezTo>
                  <a:pt x="498241" y="31647"/>
                  <a:pt x="794574" y="-28149"/>
                  <a:pt x="888766" y="16301"/>
                </a:cubicBezTo>
                <a:cubicBezTo>
                  <a:pt x="982958" y="60751"/>
                  <a:pt x="872362" y="251780"/>
                  <a:pt x="923691" y="305226"/>
                </a:cubicBezTo>
                <a:cubicBezTo>
                  <a:pt x="975020" y="358672"/>
                  <a:pt x="1161816" y="290409"/>
                  <a:pt x="1196741" y="336976"/>
                </a:cubicBezTo>
                <a:cubicBezTo>
                  <a:pt x="1231666" y="383543"/>
                  <a:pt x="1183512" y="547584"/>
                  <a:pt x="1133241" y="584626"/>
                </a:cubicBezTo>
                <a:cubicBezTo>
                  <a:pt x="1082970" y="621668"/>
                  <a:pt x="935333" y="540705"/>
                  <a:pt x="895116" y="559226"/>
                </a:cubicBezTo>
                <a:cubicBezTo>
                  <a:pt x="854899" y="577747"/>
                  <a:pt x="894058" y="651830"/>
                  <a:pt x="891941" y="695751"/>
                </a:cubicBezTo>
                <a:cubicBezTo>
                  <a:pt x="889824" y="739672"/>
                  <a:pt x="880829" y="792059"/>
                  <a:pt x="882416" y="822751"/>
                </a:cubicBezTo>
                <a:cubicBezTo>
                  <a:pt x="884004" y="853443"/>
                  <a:pt x="853312" y="875668"/>
                  <a:pt x="901466" y="879901"/>
                </a:cubicBezTo>
                <a:cubicBezTo>
                  <a:pt x="949620" y="884134"/>
                  <a:pt x="1126362" y="807934"/>
                  <a:pt x="1171341" y="848151"/>
                </a:cubicBezTo>
                <a:cubicBezTo>
                  <a:pt x="1216320" y="888368"/>
                  <a:pt x="1214733" y="1074105"/>
                  <a:pt x="1171341" y="1121201"/>
                </a:cubicBezTo>
                <a:cubicBezTo>
                  <a:pt x="1127949" y="1168297"/>
                  <a:pt x="1095141" y="1130726"/>
                  <a:pt x="910991" y="1130726"/>
                </a:cubicBezTo>
                <a:cubicBezTo>
                  <a:pt x="726841" y="1130726"/>
                  <a:pt x="203495" y="1167768"/>
                  <a:pt x="66441" y="1121201"/>
                </a:cubicBezTo>
                <a:cubicBezTo>
                  <a:pt x="-70613" y="1074634"/>
                  <a:pt x="38924" y="895776"/>
                  <a:pt x="88666" y="851326"/>
                </a:cubicBezTo>
                <a:cubicBezTo>
                  <a:pt x="138408" y="806876"/>
                  <a:pt x="319383" y="900538"/>
                  <a:pt x="364891" y="854501"/>
                </a:cubicBezTo>
                <a:cubicBezTo>
                  <a:pt x="410399" y="808464"/>
                  <a:pt x="406166" y="619551"/>
                  <a:pt x="361716" y="575101"/>
                </a:cubicBezTo>
                <a:cubicBezTo>
                  <a:pt x="317266" y="530651"/>
                  <a:pt x="146345" y="624313"/>
                  <a:pt x="98191" y="587801"/>
                </a:cubicBezTo>
                <a:cubicBezTo>
                  <a:pt x="50037" y="551289"/>
                  <a:pt x="72262" y="411059"/>
                  <a:pt x="72791" y="356026"/>
                </a:cubicBezTo>
                <a:cubicBezTo>
                  <a:pt x="73320" y="300993"/>
                  <a:pt x="111420" y="326393"/>
                  <a:pt x="107716" y="27665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AE6F82-7481-4343-912E-53F2CDA8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539" y="1312080"/>
            <a:ext cx="2764107" cy="2768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47B194-B3CD-4783-BBDE-A4D820293805}"/>
              </a:ext>
            </a:extLst>
          </p:cNvPr>
          <p:cNvSpPr txBox="1"/>
          <p:nvPr/>
        </p:nvSpPr>
        <p:spPr>
          <a:xfrm>
            <a:off x="8907355" y="4063707"/>
            <a:ext cx="31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修正后输出结果：</a:t>
            </a:r>
          </a:p>
          <a:p>
            <a:r>
              <a:rPr lang="zh-CN" altLang="en-US" dirty="0"/>
              <a:t>避免了路径覆盖问题，没有提供服务的结点就不显示了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F39F7A-B099-490D-81A3-A23E4A63EADE}"/>
              </a:ext>
            </a:extLst>
          </p:cNvPr>
          <p:cNvGrpSpPr/>
          <p:nvPr/>
        </p:nvGrpSpPr>
        <p:grpSpPr>
          <a:xfrm>
            <a:off x="2448364" y="5031505"/>
            <a:ext cx="8712929" cy="1807166"/>
            <a:chOff x="3388164" y="4988967"/>
            <a:chExt cx="8712929" cy="1807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B63850-68EF-4CEF-83A4-10B58ADF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6865" y="4988967"/>
              <a:ext cx="2539347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1FFCD-5DEA-4316-82F1-8924D711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8164" y="4996133"/>
              <a:ext cx="2842317" cy="180000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9692D6E-6CDC-4D55-B158-A529D78657C3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 flipV="1">
              <a:off x="6230481" y="5888967"/>
              <a:ext cx="1316384" cy="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EA9D1F-3E4B-4387-99B4-7CE9E6559A33}"/>
                </a:ext>
              </a:extLst>
            </p:cNvPr>
            <p:cNvSpPr txBox="1"/>
            <p:nvPr/>
          </p:nvSpPr>
          <p:spPr>
            <a:xfrm>
              <a:off x="10198592" y="5722835"/>
              <a:ext cx="1902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递归回溯时要对</a:t>
              </a:r>
              <a:r>
                <a:rPr lang="en-US" altLang="zh-CN" dirty="0"/>
                <a:t>UNKOWN</a:t>
              </a:r>
              <a:r>
                <a:rPr lang="zh-CN" altLang="en-US" dirty="0"/>
                <a:t>结点直接返回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A6BC12-3519-47D8-B570-D6D306B2802F}"/>
                </a:ext>
              </a:extLst>
            </p:cNvPr>
            <p:cNvSpPr txBox="1"/>
            <p:nvPr/>
          </p:nvSpPr>
          <p:spPr>
            <a:xfrm>
              <a:off x="6271645" y="5517705"/>
              <a:ext cx="131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代码修正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C09E9-ECAA-4E32-96AC-5D433EF726A3}"/>
              </a:ext>
            </a:extLst>
          </p:cNvPr>
          <p:cNvSpPr txBox="1"/>
          <p:nvPr/>
        </p:nvSpPr>
        <p:spPr>
          <a:xfrm>
            <a:off x="6215421" y="4063707"/>
            <a:ext cx="239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的结果合理，但是输出的</a:t>
            </a:r>
            <a:r>
              <a:rPr lang="en-US" altLang="zh-CN" dirty="0"/>
              <a:t>C</a:t>
            </a:r>
            <a:r>
              <a:rPr lang="zh-CN" altLang="en-US" dirty="0"/>
              <a:t>中被覆盖了</a:t>
            </a:r>
          </a:p>
        </p:txBody>
      </p:sp>
    </p:spTree>
    <p:extLst>
      <p:ext uri="{BB962C8B-B14F-4D97-AF65-F5344CB8AC3E}">
        <p14:creationId xmlns:p14="http://schemas.microsoft.com/office/powerpoint/2010/main" val="35826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4431-8CB7-4262-86F5-9087B59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D4576-FAC8-430E-91B5-FAA55BC5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69" y="1040489"/>
            <a:ext cx="2992095" cy="288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8D1401-70D7-476D-9C1D-8E90189FE3B6}"/>
              </a:ext>
            </a:extLst>
          </p:cNvPr>
          <p:cNvSpPr txBox="1"/>
          <p:nvPr/>
        </p:nvSpPr>
        <p:spPr>
          <a:xfrm>
            <a:off x="5665149" y="0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绘图函数更新：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）体现</a:t>
            </a:r>
            <a:r>
              <a:rPr lang="en-US" altLang="zh-CN" dirty="0"/>
              <a:t>C</a:t>
            </a:r>
            <a:r>
              <a:rPr lang="zh-CN" altLang="en-US" dirty="0"/>
              <a:t>的消息格式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）消息可以跨</a:t>
            </a:r>
            <a:r>
              <a:rPr lang="en-US" altLang="zh-CN" dirty="0"/>
              <a:t>C</a:t>
            </a:r>
            <a:r>
              <a:rPr lang="zh-CN" altLang="en-US" dirty="0"/>
              <a:t>，因此，相邻同向的箭头合并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0FDB99-C383-4E86-89A7-346CC58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19248" r="18422" b="27318"/>
          <a:stretch/>
        </p:blipFill>
        <p:spPr>
          <a:xfrm rot="16200000">
            <a:off x="4754414" y="897300"/>
            <a:ext cx="2593621" cy="288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D5FB03-406E-4303-B4B8-2B5988F8544E}"/>
              </a:ext>
            </a:extLst>
          </p:cNvPr>
          <p:cNvSpPr txBox="1"/>
          <p:nvPr/>
        </p:nvSpPr>
        <p:spPr>
          <a:xfrm>
            <a:off x="-79374" y="5015547"/>
            <a:ext cx="403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这已经不能基于现在邻居结构和邻居图传播了。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b="1" dirty="0"/>
              <a:t>单元所在行、列的其他单元都可以算作是邻居，此时要考虑已经用过的结点作为邻居</a:t>
            </a:r>
            <a:r>
              <a:rPr lang="zh-CN" altLang="en-US" dirty="0"/>
              <a:t>。这里的调整比较大，先忽略这种情况。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6FFE89-D774-4FF8-9C23-22942B6C50CB}"/>
              </a:ext>
            </a:extLst>
          </p:cNvPr>
          <p:cNvSpPr txBox="1"/>
          <p:nvPr/>
        </p:nvSpPr>
        <p:spPr>
          <a:xfrm>
            <a:off x="3311392" y="183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1BFEEE-CA94-47BF-9A16-8AE1824C3242}"/>
              </a:ext>
            </a:extLst>
          </p:cNvPr>
          <p:cNvSpPr txBox="1"/>
          <p:nvPr/>
        </p:nvSpPr>
        <p:spPr>
          <a:xfrm>
            <a:off x="7874889" y="1732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E80FAF-918F-459C-B64A-BE49FE9A6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668" y="3974962"/>
            <a:ext cx="2992095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84CC10-7E77-49C9-8252-23AE4B83CE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2915" r="17030" b="24063"/>
          <a:stretch/>
        </p:blipFill>
        <p:spPr>
          <a:xfrm rot="16200000">
            <a:off x="4612503" y="3860323"/>
            <a:ext cx="28675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0C4F-1745-45BF-B961-63E05AE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消息的穿透情况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44BCC8DD-31E6-4995-A1AD-5ACE280E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0" y="1690688"/>
            <a:ext cx="4171824" cy="4171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AB6D83-5B86-4A19-B032-39CB1867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34" y="2305172"/>
            <a:ext cx="6942857" cy="9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6C1131-6AF6-4F4D-9D25-7F580C5A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45" y="4514622"/>
            <a:ext cx="6856255" cy="7095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0A370E-114C-4AE4-946A-8A0CEF04E9AF}"/>
              </a:ext>
            </a:extLst>
          </p:cNvPr>
          <p:cNvSpPr txBox="1"/>
          <p:nvPr/>
        </p:nvSpPr>
        <p:spPr>
          <a:xfrm>
            <a:off x="4964921" y="39006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尝试直接输出提交：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8C347A-CDA6-4127-B97F-5C3427DFE0FF}"/>
              </a:ext>
            </a:extLst>
          </p:cNvPr>
          <p:cNvSpPr txBox="1"/>
          <p:nvPr/>
        </p:nvSpPr>
        <p:spPr>
          <a:xfrm>
            <a:off x="5328271" y="5445149"/>
            <a:ext cx="54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这里是合法的，消息穿透是可行的，但是不符合之前路径构建的基本假设，暂时不考虑。</a:t>
            </a:r>
          </a:p>
        </p:txBody>
      </p:sp>
    </p:spTree>
    <p:extLst>
      <p:ext uri="{BB962C8B-B14F-4D97-AF65-F5344CB8AC3E}">
        <p14:creationId xmlns:p14="http://schemas.microsoft.com/office/powerpoint/2010/main" val="36776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消息转播格式转换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7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A167DC4-FE22-432F-96DA-DFE0B43CC755}"/>
              </a:ext>
            </a:extLst>
          </p:cNvPr>
          <p:cNvGrpSpPr/>
          <p:nvPr/>
        </p:nvGrpSpPr>
        <p:grpSpPr>
          <a:xfrm>
            <a:off x="352390" y="1582857"/>
            <a:ext cx="5521386" cy="4320000"/>
            <a:chOff x="352390" y="1582857"/>
            <a:chExt cx="5521386" cy="43200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2CA006-00B5-485B-B086-CE3230BB044E}"/>
                </a:ext>
              </a:extLst>
            </p:cNvPr>
            <p:cNvGrpSpPr/>
            <p:nvPr/>
          </p:nvGrpSpPr>
          <p:grpSpPr>
            <a:xfrm>
              <a:off x="4793776" y="1690688"/>
              <a:ext cx="1080000" cy="4212169"/>
              <a:chOff x="4793776" y="1690688"/>
              <a:chExt cx="1080000" cy="4212169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F71DD76-668D-454C-B04C-489DA733D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776" y="1690688"/>
                <a:ext cx="1080000" cy="2464469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BF42F47-71B7-4AF5-B1D6-3CE31E9C7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3776" y="4229618"/>
                <a:ext cx="1080000" cy="167323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E40A91-ADEA-4FF4-934B-7151BFBBE297}"/>
                  </a:ext>
                </a:extLst>
              </p:cNvPr>
              <p:cNvSpPr/>
              <p:nvPr/>
            </p:nvSpPr>
            <p:spPr>
              <a:xfrm>
                <a:off x="4793776" y="3261782"/>
                <a:ext cx="891482" cy="437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E8274E4-A0C5-474F-8E3C-CB2C521D1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90" y="1582857"/>
              <a:ext cx="4313445" cy="43200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F686C60-7710-4A2B-9A0B-FB492CF65CD7}"/>
              </a:ext>
            </a:extLst>
          </p:cNvPr>
          <p:cNvGrpSpPr/>
          <p:nvPr/>
        </p:nvGrpSpPr>
        <p:grpSpPr>
          <a:xfrm>
            <a:off x="6474172" y="1582857"/>
            <a:ext cx="5521387" cy="4320000"/>
            <a:chOff x="6474172" y="1582857"/>
            <a:chExt cx="5521387" cy="43200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F38AE03-0994-425A-9A79-48D456020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4172" y="1582857"/>
              <a:ext cx="4313445" cy="43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1D4ED82-A750-435C-A54F-38CBD192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15559" y="1690688"/>
              <a:ext cx="1080000" cy="233814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D7A846-FB51-4111-868C-F5AB1582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15559" y="4229618"/>
              <a:ext cx="1080000" cy="165176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96BB403-5517-4E78-B7D7-295028954FA8}"/>
                </a:ext>
              </a:extLst>
            </p:cNvPr>
            <p:cNvSpPr/>
            <p:nvPr/>
          </p:nvSpPr>
          <p:spPr>
            <a:xfrm>
              <a:off x="10954467" y="3171823"/>
              <a:ext cx="891482" cy="4376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878FBCE-85E8-4C40-ADA4-1AD4D4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CFBDC-12BE-482A-B9F1-EAC6AE545656}"/>
              </a:ext>
            </a:extLst>
          </p:cNvPr>
          <p:cNvSpPr txBox="1"/>
          <p:nvPr/>
        </p:nvSpPr>
        <p:spPr>
          <a:xfrm>
            <a:off x="6641023" y="5792689"/>
            <a:ext cx="43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现在策略：每个</a:t>
            </a:r>
            <a:r>
              <a:rPr lang="en-US" altLang="zh-CN" dirty="0"/>
              <a:t>Transmitter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54C7A5-EEEC-45F9-AEEF-4447EC99EB92}"/>
              </a:ext>
            </a:extLst>
          </p:cNvPr>
          <p:cNvSpPr txBox="1"/>
          <p:nvPr/>
        </p:nvSpPr>
        <p:spPr>
          <a:xfrm>
            <a:off x="6800298" y="304058"/>
            <a:ext cx="431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可视化调整：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）空地处的箭头连接起来。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）箭头上添加了消息格式。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9AD6F-8313-4970-B148-7B80ECB4BB4F}"/>
              </a:ext>
            </a:extLst>
          </p:cNvPr>
          <p:cNvSpPr txBox="1"/>
          <p:nvPr/>
        </p:nvSpPr>
        <p:spPr>
          <a:xfrm>
            <a:off x="694395" y="5846544"/>
            <a:ext cx="43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原本策略：在靠近</a:t>
            </a:r>
            <a:r>
              <a:rPr lang="en-US" altLang="zh-CN" dirty="0"/>
              <a:t>Consumer</a:t>
            </a:r>
            <a:r>
              <a:rPr lang="zh-CN" altLang="en-US" dirty="0"/>
              <a:t>的最后一个</a:t>
            </a:r>
            <a:r>
              <a:rPr lang="en-US" altLang="zh-CN" dirty="0"/>
              <a:t>Transmitter</a:t>
            </a:r>
            <a:r>
              <a:rPr lang="zh-CN" altLang="en-US" dirty="0"/>
              <a:t>转换成对应格式。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A46241-E2BC-4613-BC19-E97BDD89CCCD}"/>
              </a:ext>
            </a:extLst>
          </p:cNvPr>
          <p:cNvSpPr txBox="1"/>
          <p:nvPr/>
        </p:nvSpPr>
        <p:spPr>
          <a:xfrm>
            <a:off x="5992994" y="624653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进行了</a:t>
            </a:r>
            <a:r>
              <a:rPr lang="en-US" altLang="zh-CN" dirty="0"/>
              <a:t>5</a:t>
            </a:r>
            <a:r>
              <a:rPr lang="zh-CN" altLang="en-US" dirty="0"/>
              <a:t>次格式转换，修改后进行了</a:t>
            </a:r>
            <a:r>
              <a:rPr lang="en-US" altLang="zh-CN" dirty="0"/>
              <a:t>2</a:t>
            </a:r>
            <a:r>
              <a:rPr lang="zh-CN" altLang="en-US" dirty="0"/>
              <a:t>次格式转换。</a:t>
            </a:r>
            <a:endParaRPr lang="en-US" altLang="zh-CN" dirty="0"/>
          </a:p>
          <a:p>
            <a:r>
              <a:rPr lang="zh-CN" altLang="en-US" dirty="0"/>
              <a:t>这张地图路径确定，只关注消息格式的转换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6D9F95-ACBC-4686-8B5F-831DC8D53BD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239517" y="3699433"/>
            <a:ext cx="3391379" cy="25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708320-EE87-472A-99F4-100954A4020C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flipH="1">
            <a:off x="8630896" y="3390649"/>
            <a:ext cx="2323571" cy="285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55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D84A-FF80-422C-9B93-61471A04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排错：</a:t>
            </a:r>
            <a:r>
              <a:rPr lang="en-US" altLang="zh-CN" dirty="0"/>
              <a:t>Provider</a:t>
            </a:r>
            <a:r>
              <a:rPr lang="zh-CN" altLang="en-US" dirty="0"/>
              <a:t>格式转换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FADD8F-A6A1-41BC-9B5E-2F6B6687662B}"/>
              </a:ext>
            </a:extLst>
          </p:cNvPr>
          <p:cNvGrpSpPr/>
          <p:nvPr/>
        </p:nvGrpSpPr>
        <p:grpSpPr>
          <a:xfrm>
            <a:off x="6929969" y="379548"/>
            <a:ext cx="4663861" cy="942194"/>
            <a:chOff x="3786719" y="219290"/>
            <a:chExt cx="6494089" cy="13119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76097F-C165-445F-A743-75717654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6719" y="219290"/>
              <a:ext cx="6494089" cy="131193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7F86A7-DC58-4984-B1F7-12B9A4AC7F81}"/>
                </a:ext>
              </a:extLst>
            </p:cNvPr>
            <p:cNvSpPr/>
            <p:nvPr/>
          </p:nvSpPr>
          <p:spPr>
            <a:xfrm>
              <a:off x="3821182" y="585803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2AAE97-1399-48A1-9159-1D63EDB65B1C}"/>
                </a:ext>
              </a:extLst>
            </p:cNvPr>
            <p:cNvSpPr/>
            <p:nvPr/>
          </p:nvSpPr>
          <p:spPr>
            <a:xfrm>
              <a:off x="3821182" y="1165314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0AC965-435A-4CC5-BB1B-867AF9CB8579}"/>
              </a:ext>
            </a:extLst>
          </p:cNvPr>
          <p:cNvGrpSpPr/>
          <p:nvPr/>
        </p:nvGrpSpPr>
        <p:grpSpPr>
          <a:xfrm>
            <a:off x="9925977" y="477625"/>
            <a:ext cx="4108817" cy="844117"/>
            <a:chOff x="9644044" y="603845"/>
            <a:chExt cx="2224927" cy="84411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FC1477-BC8A-449D-BC83-64D221A32C1C}"/>
                </a:ext>
              </a:extLst>
            </p:cNvPr>
            <p:cNvSpPr txBox="1"/>
            <p:nvPr/>
          </p:nvSpPr>
          <p:spPr>
            <a:xfrm>
              <a:off x="9997355" y="603845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加了格式转换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7929C9-F40B-43FB-8244-35C5268F06B2}"/>
                </a:ext>
              </a:extLst>
            </p:cNvPr>
            <p:cNvSpPr txBox="1"/>
            <p:nvPr/>
          </p:nvSpPr>
          <p:spPr>
            <a:xfrm>
              <a:off x="9997355" y="1165314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不加格式转换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9E96536-C8A1-4591-ADC2-133FF4BB1B71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0597982" y="886493"/>
              <a:ext cx="0" cy="27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CA7F52-89F0-482D-BC7E-40A2B5C4D8CD}"/>
                </a:ext>
              </a:extLst>
            </p:cNvPr>
            <p:cNvSpPr txBox="1"/>
            <p:nvPr/>
          </p:nvSpPr>
          <p:spPr>
            <a:xfrm>
              <a:off x="9644044" y="884580"/>
              <a:ext cx="222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改进后效果反而不好了，而且差距极大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FB48DE56-B5AC-4394-B5D8-5407A44F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96" y="1608921"/>
            <a:ext cx="2156723" cy="21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73A72E-207C-4081-A9BD-4494788D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305" y="1634106"/>
            <a:ext cx="2156723" cy="216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C464FD5-295B-4FF0-8751-776C3AEA5F72}"/>
              </a:ext>
            </a:extLst>
          </p:cNvPr>
          <p:cNvSpPr txBox="1"/>
          <p:nvPr/>
        </p:nvSpPr>
        <p:spPr>
          <a:xfrm>
            <a:off x="7288445" y="2254732"/>
            <a:ext cx="466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Provider</a:t>
            </a:r>
            <a:r>
              <a:rPr lang="zh-CN" altLang="en-US" dirty="0"/>
              <a:t>格式问题：文档要求</a:t>
            </a:r>
            <a:r>
              <a:rPr lang="en-US" altLang="zh-CN" dirty="0"/>
              <a:t>P</a:t>
            </a:r>
            <a:r>
              <a:rPr lang="zh-CN" altLang="en-US" dirty="0"/>
              <a:t>只能输出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可以直达的</a:t>
            </a:r>
            <a:r>
              <a:rPr lang="en-US" altLang="zh-CN" b="1" dirty="0"/>
              <a:t>C</a:t>
            </a:r>
            <a:r>
              <a:rPr lang="zh-CN" altLang="en-US" b="1" dirty="0"/>
              <a:t>格式无法转换。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F98683-ED2D-47BE-9D27-7973DCBE1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305" y="4066200"/>
            <a:ext cx="2156723" cy="21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E73DC9E-016B-47D2-BFE4-E463CAFBC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996" y="4066200"/>
            <a:ext cx="2156723" cy="216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CAD3461-E032-4EF7-BC32-641C5BD2991D}"/>
              </a:ext>
            </a:extLst>
          </p:cNvPr>
          <p:cNvSpPr txBox="1"/>
          <p:nvPr/>
        </p:nvSpPr>
        <p:spPr>
          <a:xfrm>
            <a:off x="995595" y="23195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6A32E-2E6F-4BD8-AD52-D88E74FEE25E}"/>
              </a:ext>
            </a:extLst>
          </p:cNvPr>
          <p:cNvSpPr txBox="1"/>
          <p:nvPr/>
        </p:nvSpPr>
        <p:spPr>
          <a:xfrm>
            <a:off x="976545" y="44150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DE29DC-5DCF-4EE6-BDD4-3944723E2162}"/>
              </a:ext>
            </a:extLst>
          </p:cNvPr>
          <p:cNvSpPr/>
          <p:nvPr/>
        </p:nvSpPr>
        <p:spPr>
          <a:xfrm>
            <a:off x="9319260" y="2272678"/>
            <a:ext cx="2087880" cy="35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60241-AAD1-4A71-B244-F2705091BCE2}"/>
              </a:ext>
            </a:extLst>
          </p:cNvPr>
          <p:cNvSpPr txBox="1"/>
          <p:nvPr/>
        </p:nvSpPr>
        <p:spPr>
          <a:xfrm>
            <a:off x="10170863" y="2688921"/>
            <a:ext cx="1967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直接取消限制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6C4677-ED70-4AD9-B204-159830A67A70}"/>
              </a:ext>
            </a:extLst>
          </p:cNvPr>
          <p:cNvGrpSpPr/>
          <p:nvPr/>
        </p:nvGrpSpPr>
        <p:grpSpPr>
          <a:xfrm>
            <a:off x="7460375" y="3335252"/>
            <a:ext cx="4320000" cy="1950657"/>
            <a:chOff x="7184273" y="3226224"/>
            <a:chExt cx="4320000" cy="195065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45D2D29-7B53-486D-8EFE-D2AED4D7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4273" y="3927294"/>
              <a:ext cx="4320000" cy="124958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354797F-9475-4721-9688-6E7A8692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273" y="3226224"/>
              <a:ext cx="4320000" cy="66424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5C0B006-6535-42BE-9EE2-EEA307A792CC}"/>
              </a:ext>
            </a:extLst>
          </p:cNvPr>
          <p:cNvSpPr/>
          <p:nvPr/>
        </p:nvSpPr>
        <p:spPr>
          <a:xfrm>
            <a:off x="7460375" y="3308430"/>
            <a:ext cx="4373486" cy="2048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7740A2-05A8-4B2D-A93A-43855B00A535}"/>
              </a:ext>
            </a:extLst>
          </p:cNvPr>
          <p:cNvSpPr txBox="1"/>
          <p:nvPr/>
        </p:nvSpPr>
        <p:spPr>
          <a:xfrm>
            <a:off x="9493664" y="4784421"/>
            <a:ext cx="228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题目中描述的不清楚，只能硬尝试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1EFFFF-168D-418F-AA3C-D9B0F85CE649}"/>
              </a:ext>
            </a:extLst>
          </p:cNvPr>
          <p:cNvSpPr txBox="1"/>
          <p:nvPr/>
        </p:nvSpPr>
        <p:spPr>
          <a:xfrm>
            <a:off x="6972809" y="5657671"/>
            <a:ext cx="516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允许格式转换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）算入转换代价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）不算入转换代价</a:t>
            </a:r>
            <a:endParaRPr lang="en-US" altLang="zh-CN" dirty="0"/>
          </a:p>
          <a:p>
            <a:r>
              <a:rPr lang="en-US" altLang="zh-CN" strike="sngStrike" dirty="0"/>
              <a:t>2. </a:t>
            </a:r>
            <a:r>
              <a:rPr lang="zh-CN" altLang="en-US" strike="sngStrike" dirty="0"/>
              <a:t>不允许消息转换：需要绕远用</a:t>
            </a:r>
            <a:r>
              <a:rPr lang="en-US" altLang="zh-CN" strike="sngStrike" dirty="0"/>
              <a:t>Transmitter</a:t>
            </a:r>
            <a:r>
              <a:rPr lang="zh-CN" altLang="en-US" strike="sngStrike" dirty="0"/>
              <a:t>转换。</a:t>
            </a:r>
            <a:endParaRPr lang="en-US" altLang="zh-CN" strike="sngStrike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727A6F-EE52-4C0A-9DDE-3A79903B6C1D}"/>
              </a:ext>
            </a:extLst>
          </p:cNvPr>
          <p:cNvGrpSpPr/>
          <p:nvPr/>
        </p:nvGrpSpPr>
        <p:grpSpPr>
          <a:xfrm>
            <a:off x="9790357" y="5477479"/>
            <a:ext cx="2932205" cy="1015396"/>
            <a:chOff x="11980385" y="4610879"/>
            <a:chExt cx="4363399" cy="1511006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080F6DC-1F46-4AE2-A5FB-D11F08D7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980385" y="4610879"/>
              <a:ext cx="4301741" cy="1511006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0350CE9-8B93-4440-8F3C-9839D20B5F07}"/>
                </a:ext>
              </a:extLst>
            </p:cNvPr>
            <p:cNvSpPr/>
            <p:nvPr/>
          </p:nvSpPr>
          <p:spPr>
            <a:xfrm>
              <a:off x="11980385" y="592148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9CE904-A334-475E-B901-9DFCAF7C5364}"/>
                </a:ext>
              </a:extLst>
            </p:cNvPr>
            <p:cNvSpPr/>
            <p:nvPr/>
          </p:nvSpPr>
          <p:spPr>
            <a:xfrm>
              <a:off x="12042043" y="496804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CB455C2-0633-403F-9FB3-4F716702ABA7}"/>
              </a:ext>
            </a:extLst>
          </p:cNvPr>
          <p:cNvSpPr txBox="1"/>
          <p:nvPr/>
        </p:nvSpPr>
        <p:spPr>
          <a:xfrm>
            <a:off x="12494473" y="60340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这里仅靠数量的尝试还是不行。</a:t>
            </a:r>
          </a:p>
        </p:txBody>
      </p:sp>
    </p:spTree>
    <p:extLst>
      <p:ext uri="{BB962C8B-B14F-4D97-AF65-F5344CB8AC3E}">
        <p14:creationId xmlns:p14="http://schemas.microsoft.com/office/powerpoint/2010/main" val="2436416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E7CB-CF6D-4EE9-9B41-50DB500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考虑消息格式转换代价的思路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FE29C-E1D5-44E8-A4A9-1A390697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895"/>
            <a:ext cx="5219048" cy="35238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3C4FB4-D0B8-4AE9-9FF7-08E8BF276569}"/>
              </a:ext>
            </a:extLst>
          </p:cNvPr>
          <p:cNvSpPr/>
          <p:nvPr/>
        </p:nvSpPr>
        <p:spPr>
          <a:xfrm>
            <a:off x="838200" y="4527630"/>
            <a:ext cx="504825" cy="58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324661-863C-4987-83C3-48D08F9B1A41}"/>
              </a:ext>
            </a:extLst>
          </p:cNvPr>
          <p:cNvSpPr txBox="1"/>
          <p:nvPr/>
        </p:nvSpPr>
        <p:spPr>
          <a:xfrm>
            <a:off x="1479927" y="4527630"/>
            <a:ext cx="2215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消息格式转换矩阵不是对称的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40B9E2-9748-42A2-B5BE-E62E9056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58" y="1566288"/>
            <a:ext cx="2156721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CD0763-189E-4C91-9E3E-E957256A6D3B}"/>
              </a:ext>
            </a:extLst>
          </p:cNvPr>
          <p:cNvSpPr txBox="1"/>
          <p:nvPr/>
        </p:nvSpPr>
        <p:spPr>
          <a:xfrm>
            <a:off x="725085" y="5335685"/>
            <a:ext cx="46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单单考虑消息格式的数量，还需要考虑权重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1B4B361-B86B-4BBE-8B3F-D1482607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49797"/>
              </p:ext>
            </p:extLst>
          </p:nvPr>
        </p:nvGraphicFramePr>
        <p:xfrm>
          <a:off x="10025862" y="955145"/>
          <a:ext cx="1492248" cy="14710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7416">
                  <a:extLst>
                    <a:ext uri="{9D8B030D-6E8A-4147-A177-3AD203B41FA5}">
                      <a16:colId xmlns:a16="http://schemas.microsoft.com/office/drawing/2014/main" val="2242231324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90940596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3567397676"/>
                    </a:ext>
                  </a:extLst>
                </a:gridCol>
              </a:tblGrid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82320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26909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7893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5C3AB2A-D8F3-4E35-B1B0-EC36631DFFFC}"/>
              </a:ext>
            </a:extLst>
          </p:cNvPr>
          <p:cNvSpPr txBox="1"/>
          <p:nvPr/>
        </p:nvSpPr>
        <p:spPr>
          <a:xfrm>
            <a:off x="0" y="5925998"/>
            <a:ext cx="7231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思路：从消息树从下往上每个</a:t>
            </a:r>
            <a:r>
              <a:rPr lang="en-US" altLang="zh-CN" dirty="0"/>
              <a:t>Transmitter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）记录输出端的消息格式字典个数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）确定输入格式：尝试各种输入格式选择当前结点代价最小的一种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D77170-D7B7-4BF8-A06A-85F1A4995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50" y="4093961"/>
            <a:ext cx="2156721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CD93A2-0117-419A-9FE7-58D741C57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773" y="4249199"/>
            <a:ext cx="951502" cy="2002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48F8B4-F7E2-45B0-B78D-C4055591E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774" y="1676447"/>
            <a:ext cx="913858" cy="20029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E65C27-C93E-4D2D-804A-DF12521DDDFA}"/>
              </a:ext>
            </a:extLst>
          </p:cNvPr>
          <p:cNvSpPr txBox="1"/>
          <p:nvPr/>
        </p:nvSpPr>
        <p:spPr>
          <a:xfrm>
            <a:off x="10025862" y="2484935"/>
            <a:ext cx="153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1-&gt;2</a:t>
            </a:r>
            <a:r>
              <a:rPr lang="zh-CN" altLang="en-US" dirty="0"/>
              <a:t>的格式转换代价要大得多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4C870-7FF6-4295-AC0D-6C0AF0DD5AAB}"/>
              </a:ext>
            </a:extLst>
          </p:cNvPr>
          <p:cNvGrpSpPr/>
          <p:nvPr/>
        </p:nvGrpSpPr>
        <p:grpSpPr>
          <a:xfrm>
            <a:off x="10025862" y="5114704"/>
            <a:ext cx="7770667" cy="1072690"/>
            <a:chOff x="10025862" y="5114704"/>
            <a:chExt cx="7770667" cy="10726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680ACC-822A-47A0-9AEA-FFDE6FAF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25862" y="5114704"/>
              <a:ext cx="7770667" cy="107269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673B1C-7E70-4DC8-AFAD-3F9ACD0E3A58}"/>
                </a:ext>
              </a:extLst>
            </p:cNvPr>
            <p:cNvSpPr/>
            <p:nvPr/>
          </p:nvSpPr>
          <p:spPr>
            <a:xfrm>
              <a:off x="10134098" y="5520350"/>
              <a:ext cx="7262361" cy="3089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8EC4FFD-CC78-41F0-839B-0F3A1CF31CED}"/>
              </a:ext>
            </a:extLst>
          </p:cNvPr>
          <p:cNvSpPr txBox="1"/>
          <p:nvPr/>
        </p:nvSpPr>
        <p:spPr>
          <a:xfrm>
            <a:off x="10447020" y="4791538"/>
            <a:ext cx="654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提升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3K</a:t>
            </a:r>
            <a:r>
              <a:rPr lang="zh-CN" altLang="en-US" dirty="0">
                <a:solidFill>
                  <a:srgbClr val="FF0000"/>
                </a:solidFill>
              </a:rPr>
              <a:t>分，作用不大，但是跟最初最简单的消息格式相比没啥提升。</a:t>
            </a:r>
          </a:p>
        </p:txBody>
      </p:sp>
    </p:spTree>
    <p:extLst>
      <p:ext uri="{BB962C8B-B14F-4D97-AF65-F5344CB8AC3E}">
        <p14:creationId xmlns:p14="http://schemas.microsoft.com/office/powerpoint/2010/main" val="364054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路径优化</a:t>
            </a:r>
            <a:r>
              <a:rPr lang="en-US" altLang="zh-CN" dirty="0"/>
              <a:t>:MPH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138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5955-DD3B-43D6-A426-2A7277A2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MPH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BF326-3B22-442C-B984-836C3BB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MPH,</a:t>
            </a:r>
            <a:r>
              <a:rPr lang="zh-CN" altLang="en-US" dirty="0"/>
              <a:t> 最小组播树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手动计算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0BD19F-B427-41E2-A2FB-68DD80A9A7BB}"/>
              </a:ext>
            </a:extLst>
          </p:cNvPr>
          <p:cNvSpPr txBox="1"/>
          <p:nvPr/>
        </p:nvSpPr>
        <p:spPr>
          <a:xfrm>
            <a:off x="4130040" y="1825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https://www.cnblogs.com/nnmaitian/p/7768929.html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5263A5-7707-4010-B552-4BF3C214A833}"/>
              </a:ext>
            </a:extLst>
          </p:cNvPr>
          <p:cNvSpPr txBox="1"/>
          <p:nvPr/>
        </p:nvSpPr>
        <p:spPr>
          <a:xfrm>
            <a:off x="4130039" y="2194957"/>
            <a:ext cx="1028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https://baike.baidu.com/item/%E6%96%AF%E5%9D%A6%E7%BA%B3%E6%A0%91/12796694?fr=ge_ala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4A8382-AE3C-412D-9239-19443B29F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17075" y="2012192"/>
            <a:ext cx="4128659" cy="5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4812</Words>
  <Application>Microsoft Office PowerPoint</Application>
  <PresentationFormat>宽屏</PresentationFormat>
  <Paragraphs>811</Paragraphs>
  <Slides>48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  <vt:lpstr>发现问题，T覆盖了C</vt:lpstr>
      <vt:lpstr>微信群里的地图格式</vt:lpstr>
      <vt:lpstr>简化问题</vt:lpstr>
      <vt:lpstr>消息的穿透情况</vt:lpstr>
      <vt:lpstr>消息转播格式转换</vt:lpstr>
      <vt:lpstr>对比</vt:lpstr>
      <vt:lpstr>排错：Provider格式转换</vt:lpstr>
      <vt:lpstr>考虑消息格式转换代价的思路</vt:lpstr>
      <vt:lpstr>路径优化:MPH算法</vt:lpstr>
      <vt:lpstr>MPH算法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520</cp:revision>
  <dcterms:created xsi:type="dcterms:W3CDTF">2023-12-02T01:59:00Z</dcterms:created>
  <dcterms:modified xsi:type="dcterms:W3CDTF">2024-01-08T13:48:54Z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