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60" r:id="rId5"/>
    <p:sldId id="259" r:id="rId6"/>
    <p:sldId id="262" r:id="rId7"/>
    <p:sldId id="265" r:id="rId8"/>
    <p:sldId id="264" r:id="rId9"/>
    <p:sldId id="268" r:id="rId10"/>
    <p:sldId id="263" r:id="rId11"/>
    <p:sldId id="270" r:id="rId12"/>
    <p:sldId id="267" r:id="rId13"/>
    <p:sldId id="266" r:id="rId14"/>
    <p:sldId id="269" r:id="rId15"/>
    <p:sldId id="272" r:id="rId16"/>
    <p:sldId id="271" r:id="rId17"/>
    <p:sldId id="277" r:id="rId18"/>
    <p:sldId id="273" r:id="rId19"/>
    <p:sldId id="274" r:id="rId20"/>
    <p:sldId id="278" r:id="rId21"/>
    <p:sldId id="279" r:id="rId22"/>
    <p:sldId id="281" r:id="rId23"/>
    <p:sldId id="282" r:id="rId24"/>
    <p:sldId id="283" r:id="rId25"/>
    <p:sldId id="280" r:id="rId26"/>
    <p:sldId id="275" r:id="rId27"/>
    <p:sldId id="284" r:id="rId28"/>
    <p:sldId id="285" r:id="rId29"/>
    <p:sldId id="287" r:id="rId30"/>
    <p:sldId id="286" r:id="rId31"/>
    <p:sldId id="289" r:id="rId32"/>
    <p:sldId id="290" r:id="rId33"/>
    <p:sldId id="288" r:id="rId34"/>
    <p:sldId id="291" r:id="rId35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 autoAdjust="0"/>
    <p:restoredTop sz="86600" autoAdjust="0"/>
  </p:normalViewPr>
  <p:slideViewPr>
    <p:cSldViewPr snapToGrid="0">
      <p:cViewPr>
        <p:scale>
          <a:sx n="75" d="100"/>
          <a:sy n="75" d="100"/>
        </p:scale>
        <p:origin x="3000" y="1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1DCD4-BB14-438E-8CE0-FC12E2A73F1B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9329F-0271-46D7-A5B8-63D7D7F00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39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918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358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代码版本</a:t>
            </a:r>
            <a:r>
              <a:rPr lang="en-US" altLang="zh-CN" dirty="0"/>
              <a:t>:23_12_17</a:t>
            </a:r>
            <a:r>
              <a:rPr lang="zh-CN" altLang="en-US" dirty="0"/>
              <a:t>初始想法</a:t>
            </a:r>
            <a:r>
              <a:rPr lang="en-US" altLang="zh-CN" dirty="0"/>
              <a:t>\main.cpp</a:t>
            </a:r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660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代码版本</a:t>
            </a:r>
            <a:r>
              <a:rPr lang="en-US" altLang="zh-CN" dirty="0"/>
              <a:t>:</a:t>
            </a:r>
            <a:r>
              <a:rPr lang="zh-CN" altLang="en-US" dirty="0"/>
              <a:t>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55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638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Python: 23_12_22</a:t>
            </a:r>
            <a:r>
              <a:rPr lang="zh-CN" altLang="en-US" dirty="0"/>
              <a:t>路径优化</a:t>
            </a:r>
            <a:r>
              <a:rPr lang="en-US" altLang="zh-CN" dirty="0"/>
              <a:t>/main8_map_BFS.py</a:t>
            </a:r>
          </a:p>
          <a:p>
            <a:r>
              <a:rPr lang="en-US" altLang="zh-CN" dirty="0"/>
              <a:t>Notebook: 23_12_22</a:t>
            </a:r>
            <a:r>
              <a:rPr lang="zh-CN" altLang="en-US" dirty="0"/>
              <a:t>路径优化</a:t>
            </a:r>
            <a:r>
              <a:rPr lang="en-US" altLang="zh-CN" dirty="0"/>
              <a:t>/main8_map_BFS_visualization_test.ipynb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C++: 23_12_22</a:t>
            </a:r>
            <a:r>
              <a:rPr lang="zh-CN" altLang="en-US" dirty="0"/>
              <a:t>路径优化</a:t>
            </a:r>
            <a:r>
              <a:rPr lang="en-US" altLang="zh-CN" dirty="0"/>
              <a:t>/main8_map_BFS.cpp -&gt; 23_12_22</a:t>
            </a:r>
            <a:r>
              <a:rPr lang="zh-CN" altLang="en-US" dirty="0"/>
              <a:t>路径优化</a:t>
            </a:r>
            <a:r>
              <a:rPr lang="en-US" altLang="zh-CN" dirty="0"/>
              <a:t>/main9_map_BFS.cpp </a:t>
            </a:r>
            <a:r>
              <a:rPr lang="zh-CN" altLang="en-US" dirty="0"/>
              <a:t>第二个测试样例通过了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294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 : 23_12_29Dijkstra+A</a:t>
            </a:r>
            <a:r>
              <a:rPr lang="zh-CN" altLang="en-US" dirty="0"/>
              <a:t>星</a:t>
            </a:r>
            <a:r>
              <a:rPr lang="en-US" altLang="zh-CN" dirty="0"/>
              <a:t>/main10_map_dijkstra.py</a:t>
            </a:r>
          </a:p>
          <a:p>
            <a:r>
              <a:rPr lang="en-US" altLang="zh-CN" dirty="0"/>
              <a:t>Notebook : main10_map_dijkstra_visualization_test.ipynb</a:t>
            </a:r>
          </a:p>
          <a:p>
            <a:r>
              <a:rPr lang="en-US" altLang="zh-CN" dirty="0"/>
              <a:t>C++:</a:t>
            </a:r>
            <a:r>
              <a:rPr lang="zh-CN" altLang="en-US" dirty="0"/>
              <a:t> </a:t>
            </a:r>
            <a:r>
              <a:rPr lang="en-US" altLang="zh-CN" dirty="0"/>
              <a:t>main10_map_dijkstra.cpp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161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BCAA-DE24-4869-907B-21FA432ED4EA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blobgames.com/pathfinding/a-star/introduction.html" TargetMode="External"/><Relationship Id="rId2" Type="http://schemas.openxmlformats.org/officeDocument/2006/relationships/hyperlink" Target="https://www.bilibili.com/video/BV1bv411y79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0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29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4.bin"/><Relationship Id="rId5" Type="http://schemas.openxmlformats.org/officeDocument/2006/relationships/image" Target="../media/image2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7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38.png"/><Relationship Id="rId10" Type="http://schemas.openxmlformats.org/officeDocument/2006/relationships/image" Target="../media/image50.png"/><Relationship Id="rId4" Type="http://schemas.openxmlformats.org/officeDocument/2006/relationships/image" Target="../media/image45.png"/><Relationship Id="rId9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21" Type="http://schemas.openxmlformats.org/officeDocument/2006/relationships/tags" Target="../tags/tag24.xml"/><Relationship Id="rId34" Type="http://schemas.openxmlformats.org/officeDocument/2006/relationships/tags" Target="../tags/tag37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tags" Target="../tags/tag36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tags" Target="../tags/tag32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tags" Target="../tags/tag35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tags" Target="../tags/tag39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tags" Target="../tags/tag34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tags" Target="../tags/tag38.xml"/><Relationship Id="rId8" Type="http://schemas.openxmlformats.org/officeDocument/2006/relationships/tags" Target="../tags/tag11.xml"/><Relationship Id="rId3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输入输出理解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45722-3070-490F-AAD7-73F3451F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endParaRPr lang="zh-CN" altLang="en-US" dirty="0"/>
          </a:p>
        </p:txBody>
      </p: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E5674642-0445-45E7-9764-6A0BBB80BBE9}"/>
              </a:ext>
            </a:extLst>
          </p:cNvPr>
          <p:cNvGrpSpPr/>
          <p:nvPr/>
        </p:nvGrpSpPr>
        <p:grpSpPr>
          <a:xfrm>
            <a:off x="-172196" y="351581"/>
            <a:ext cx="5663023" cy="5489302"/>
            <a:chOff x="144039" y="1147427"/>
            <a:chExt cx="5663023" cy="5489302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57BA1ACE-8560-4408-BF1C-EAE8FA86E54F}"/>
                </a:ext>
              </a:extLst>
            </p:cNvPr>
            <p:cNvGrpSpPr/>
            <p:nvPr/>
          </p:nvGrpSpPr>
          <p:grpSpPr>
            <a:xfrm>
              <a:off x="1235062" y="2064729"/>
              <a:ext cx="4572000" cy="4572000"/>
              <a:chOff x="2383200" y="1296000"/>
              <a:chExt cx="4572000" cy="4572000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C4649FB-CC6F-4313-ACCB-1589BA5FDF8E}"/>
                  </a:ext>
                </a:extLst>
              </p:cNvPr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390B0555-C3AE-414B-AE15-BBD3346FBDA8}"/>
                  </a:ext>
                </a:extLst>
              </p:cNvPr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09FF7D52-54D9-4660-A683-B1C2EDC7E9E6}"/>
                  </a:ext>
                </a:extLst>
              </p:cNvPr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F981782-2A3A-4D1C-B6A9-B1E6D4031E2A}"/>
                  </a:ext>
                </a:extLst>
              </p:cNvPr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A2AF47FD-1243-486B-AC1B-928775E0CCB7}"/>
                  </a:ext>
                </a:extLst>
              </p:cNvPr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8BD42FD8-A4C5-414E-BD50-34276783C2EC}"/>
                  </a:ext>
                </a:extLst>
              </p:cNvPr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00421A3-FBC7-4D8F-949C-D38B0685232D}"/>
                  </a:ext>
                </a:extLst>
              </p:cNvPr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320A43D-AB50-4109-AA44-3E5FC17B6AE9}"/>
                  </a:ext>
                </a:extLst>
              </p:cNvPr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5FAB2F4-0F5D-4692-BDBE-650ECC2A4E65}"/>
                  </a:ext>
                </a:extLst>
              </p:cNvPr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CBE32C50-0BD6-405A-B8F8-D3220ED820BC}"/>
                  </a:ext>
                </a:extLst>
              </p:cNvPr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38451365-E195-482A-9B46-B5740EC7BAA8}"/>
                  </a:ext>
                </a:extLst>
              </p:cNvPr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A14C1684-3DDC-4CE3-BEA9-2C6560BD12DC}"/>
                  </a:ext>
                </a:extLst>
              </p:cNvPr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F9F62AA9-F047-4881-A778-AC76DC9EC79B}"/>
                  </a:ext>
                </a:extLst>
              </p:cNvPr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301C1BF9-66F0-4FFD-90F8-CECBE92CF102}"/>
                  </a:ext>
                </a:extLst>
              </p:cNvPr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0E0325E7-1366-411C-B5BF-4CA23EC8BA80}"/>
                  </a:ext>
                </a:extLst>
              </p:cNvPr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F4C4D57E-3239-48EE-93D5-6043E1940515}"/>
                  </a:ext>
                </a:extLst>
              </p:cNvPr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11976014-844C-4439-81FF-D8F7B594B13E}"/>
                  </a:ext>
                </a:extLst>
              </p:cNvPr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66C50E26-92E0-4B49-943B-23574B5392C3}"/>
                  </a:ext>
                </a:extLst>
              </p:cNvPr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82FE9A4B-2506-4451-8CEE-8502F9E5D55F}"/>
                  </a:ext>
                </a:extLst>
              </p:cNvPr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4E0AA383-9ADA-4037-B5A2-E01DF296EBA5}"/>
                  </a:ext>
                </a:extLst>
              </p:cNvPr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5A35DFC7-7C4D-4141-BBAE-10DAFAB5D6BA}"/>
                  </a:ext>
                </a:extLst>
              </p:cNvPr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023BDCB3-756E-450B-BC2E-4C247D098FC9}"/>
                  </a:ext>
                </a:extLst>
              </p:cNvPr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F8770F78-7FDC-4D40-AA12-7BBC05B4B371}"/>
                  </a:ext>
                </a:extLst>
              </p:cNvPr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9A239B30-DC23-4929-9738-6A4227D9C8FD}"/>
                  </a:ext>
                </a:extLst>
              </p:cNvPr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146619BF-F7F5-47F3-83FA-7B62CA88D23F}"/>
                  </a:ext>
                </a:extLst>
              </p:cNvPr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32C6E38D-3EA7-4021-A6E9-37C1E3FBEB4A}"/>
                  </a:ext>
                </a:extLst>
              </p:cNvPr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29ECA905-4B0B-411D-A4AC-4A0C6D5774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43738" y="3582000"/>
                <a:ext cx="1413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F7F9D340-27E4-4ED5-9E17-8CF9F86674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96987" y="3573817"/>
                <a:ext cx="23606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C514BAC4-01F9-4CA6-8310-6D51FE91852D}"/>
                  </a:ext>
                </a:extLst>
              </p:cNvPr>
              <p:cNvCxnSpPr/>
              <p:nvPr/>
            </p:nvCxnSpPr>
            <p:spPr>
              <a:xfrm flipV="1">
                <a:off x="2855963" y="191385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42283C59-4A59-4A65-B63C-1622C85F0B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4800" y="3836401"/>
                <a:ext cx="0" cy="4763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F13C4DE-0CDD-47A5-8F75-659A744938AF}"/>
                </a:ext>
              </a:extLst>
            </p:cNvPr>
            <p:cNvSpPr txBox="1"/>
            <p:nvPr/>
          </p:nvSpPr>
          <p:spPr>
            <a:xfrm>
              <a:off x="4397415" y="372416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5D3D678-30D0-411E-BE23-633D1F0D5016}"/>
                </a:ext>
              </a:extLst>
            </p:cNvPr>
            <p:cNvSpPr txBox="1"/>
            <p:nvPr/>
          </p:nvSpPr>
          <p:spPr>
            <a:xfrm>
              <a:off x="3973317" y="40253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16EACA0-1724-4BF0-81E9-3D966921FC6B}"/>
                </a:ext>
              </a:extLst>
            </p:cNvPr>
            <p:cNvSpPr txBox="1"/>
            <p:nvPr/>
          </p:nvSpPr>
          <p:spPr>
            <a:xfrm>
              <a:off x="1423815" y="353949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6FD0E9F-81D7-4FC0-B24C-495824904C53}"/>
                </a:ext>
              </a:extLst>
            </p:cNvPr>
            <p:cNvSpPr txBox="1"/>
            <p:nvPr/>
          </p:nvSpPr>
          <p:spPr>
            <a:xfrm>
              <a:off x="628224" y="232089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19F76D6-06E3-4589-9C67-B5F3AA955E6A}"/>
                </a:ext>
              </a:extLst>
            </p:cNvPr>
            <p:cNvSpPr txBox="1"/>
            <p:nvPr/>
          </p:nvSpPr>
          <p:spPr>
            <a:xfrm>
              <a:off x="628224" y="323938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DA1A50F-BFBD-44BB-9D1E-D72DC90D9F3A}"/>
                </a:ext>
              </a:extLst>
            </p:cNvPr>
            <p:cNvSpPr txBox="1"/>
            <p:nvPr/>
          </p:nvSpPr>
          <p:spPr>
            <a:xfrm>
              <a:off x="628224" y="415788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BC976E1-2785-48EF-86BE-E33F10DB6DD5}"/>
                </a:ext>
              </a:extLst>
            </p:cNvPr>
            <p:cNvSpPr txBox="1"/>
            <p:nvPr/>
          </p:nvSpPr>
          <p:spPr>
            <a:xfrm>
              <a:off x="628224" y="507637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8C50D43-6839-43E4-A6FB-B5CED72761DD}"/>
                </a:ext>
              </a:extLst>
            </p:cNvPr>
            <p:cNvSpPr txBox="1"/>
            <p:nvPr/>
          </p:nvSpPr>
          <p:spPr>
            <a:xfrm>
              <a:off x="628224" y="599486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BC52330-64A5-4A59-9824-8028387F229E}"/>
                </a:ext>
              </a:extLst>
            </p:cNvPr>
            <p:cNvSpPr txBox="1"/>
            <p:nvPr/>
          </p:nvSpPr>
          <p:spPr>
            <a:xfrm>
              <a:off x="1551968" y="152117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4F518FB-B50C-48AF-BAA5-427E5EAD95CD}"/>
                </a:ext>
              </a:extLst>
            </p:cNvPr>
            <p:cNvSpPr txBox="1"/>
            <p:nvPr/>
          </p:nvSpPr>
          <p:spPr>
            <a:xfrm>
              <a:off x="2449274" y="152117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6B43CB1-570F-4742-94C0-109D8BFEDDD6}"/>
                </a:ext>
              </a:extLst>
            </p:cNvPr>
            <p:cNvSpPr txBox="1"/>
            <p:nvPr/>
          </p:nvSpPr>
          <p:spPr>
            <a:xfrm>
              <a:off x="3346580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8677889-F7EF-40C9-A555-1E18196E566B}"/>
                </a:ext>
              </a:extLst>
            </p:cNvPr>
            <p:cNvSpPr txBox="1"/>
            <p:nvPr/>
          </p:nvSpPr>
          <p:spPr>
            <a:xfrm>
              <a:off x="4243886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B8665F7-92D0-4E46-9F2D-04BF276E2843}"/>
                </a:ext>
              </a:extLst>
            </p:cNvPr>
            <p:cNvSpPr txBox="1"/>
            <p:nvPr/>
          </p:nvSpPr>
          <p:spPr>
            <a:xfrm>
              <a:off x="5141191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FA80AF3A-C1E0-4237-B039-A6FFD92B3067}"/>
                </a:ext>
              </a:extLst>
            </p:cNvPr>
            <p:cNvCxnSpPr/>
            <p:nvPr/>
          </p:nvCxnSpPr>
          <p:spPr>
            <a:xfrm>
              <a:off x="448483" y="1519396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F286469E-56B5-4BB4-A56B-62922392BA6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7765" y="874219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397274A-8C01-467A-9FBD-8E83BE77A38E}"/>
                </a:ext>
              </a:extLst>
            </p:cNvPr>
            <p:cNvSpPr txBox="1"/>
            <p:nvPr/>
          </p:nvSpPr>
          <p:spPr>
            <a:xfrm>
              <a:off x="144039" y="257369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44C7F6F-81E6-4E8F-8ED4-CE5EE0C26F6D}"/>
                </a:ext>
              </a:extLst>
            </p:cNvPr>
            <p:cNvSpPr txBox="1"/>
            <p:nvPr/>
          </p:nvSpPr>
          <p:spPr>
            <a:xfrm>
              <a:off x="1652218" y="1147427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8A79687-D945-4963-9B12-12E87F1A95E2}"/>
                </a:ext>
              </a:extLst>
            </p:cNvPr>
            <p:cNvSpPr txBox="1"/>
            <p:nvPr/>
          </p:nvSpPr>
          <p:spPr>
            <a:xfrm>
              <a:off x="3712223" y="40253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50E31934-885A-4938-B102-D77AF7CCEB69}"/>
                </a:ext>
              </a:extLst>
            </p:cNvPr>
            <p:cNvSpPr txBox="1"/>
            <p:nvPr/>
          </p:nvSpPr>
          <p:spPr>
            <a:xfrm>
              <a:off x="2615886" y="451104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AF57CB81-A9BB-40D6-A569-2D8064509B8B}"/>
              </a:ext>
            </a:extLst>
          </p:cNvPr>
          <p:cNvSpPr txBox="1"/>
          <p:nvPr/>
        </p:nvSpPr>
        <p:spPr>
          <a:xfrm>
            <a:off x="-15253" y="5440566"/>
            <a:ext cx="23342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2 3 3 0 1 0 0 2 0 1 3 0</a:t>
            </a:r>
          </a:p>
          <a:p>
            <a:r>
              <a:rPr lang="en-US" altLang="zh-CN" dirty="0"/>
              <a:t>2 0 1 1 1 0</a:t>
            </a:r>
          </a:p>
          <a:p>
            <a:r>
              <a:rPr lang="en-US" altLang="zh-CN" dirty="0"/>
              <a:t>2 1 1 1 2 0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FD2BD4A-D190-4CA6-98CA-1A3320991388}"/>
              </a:ext>
            </a:extLst>
          </p:cNvPr>
          <p:cNvGrpSpPr/>
          <p:nvPr/>
        </p:nvGrpSpPr>
        <p:grpSpPr>
          <a:xfrm>
            <a:off x="6341470" y="324185"/>
            <a:ext cx="5663023" cy="5489302"/>
            <a:chOff x="7582040" y="954578"/>
            <a:chExt cx="5663023" cy="5489302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2244A7FD-015E-4D17-B60B-A18C9720AAEE}"/>
                </a:ext>
              </a:extLst>
            </p:cNvPr>
            <p:cNvGrpSpPr/>
            <p:nvPr/>
          </p:nvGrpSpPr>
          <p:grpSpPr>
            <a:xfrm>
              <a:off x="8673063" y="1871880"/>
              <a:ext cx="4572000" cy="4572000"/>
              <a:chOff x="2383200" y="1296000"/>
              <a:chExt cx="4572000" cy="4572000"/>
            </a:xfrm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99BF15FF-CBF7-4EF9-B8A1-F79A53C3AC0A}"/>
                  </a:ext>
                </a:extLst>
              </p:cNvPr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BB48DC29-2081-4263-9F77-72A6D6DBC9D3}"/>
                  </a:ext>
                </a:extLst>
              </p:cNvPr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BBA20CBA-17E9-4931-944C-4B3B1BCDC181}"/>
                  </a:ext>
                </a:extLst>
              </p:cNvPr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D9E83F7D-9B66-4BF5-B77A-64C38A8D9464}"/>
                  </a:ext>
                </a:extLst>
              </p:cNvPr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A838B7AB-2C0D-49FC-BF98-4A931053711F}"/>
                  </a:ext>
                </a:extLst>
              </p:cNvPr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F8201EE7-DAEE-40C4-9648-E52B25D5E274}"/>
                  </a:ext>
                </a:extLst>
              </p:cNvPr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8DBF42D-7DA6-4CBD-969D-EE8F28749F09}"/>
                  </a:ext>
                </a:extLst>
              </p:cNvPr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C5F54489-2358-4F07-8956-32E32D88F7C6}"/>
                  </a:ext>
                </a:extLst>
              </p:cNvPr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72C47F61-0691-446A-B1CE-B30E07BAD46B}"/>
                  </a:ext>
                </a:extLst>
              </p:cNvPr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FC3C0AAD-C235-4696-9F86-BF338BE403EE}"/>
                  </a:ext>
                </a:extLst>
              </p:cNvPr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E16D62FA-96B1-4547-8CD9-305C91E12022}"/>
                  </a:ext>
                </a:extLst>
              </p:cNvPr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153C965B-6F45-4AC5-9893-186EA516394B}"/>
                  </a:ext>
                </a:extLst>
              </p:cNvPr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DDA07EF0-BBDB-47FE-A06A-D9B83151C8DB}"/>
                  </a:ext>
                </a:extLst>
              </p:cNvPr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413E030-47DA-4A8B-AACF-88808677BE35}"/>
                  </a:ext>
                </a:extLst>
              </p:cNvPr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E7DEB456-BEE2-405B-BC40-300E37A47ACE}"/>
                  </a:ext>
                </a:extLst>
              </p:cNvPr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853B7E5-26FB-4B17-9AA1-7D1A6CE281AB}"/>
                  </a:ext>
                </a:extLst>
              </p:cNvPr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57F94053-37D1-4B0E-AE04-566A5A75A476}"/>
                  </a:ext>
                </a:extLst>
              </p:cNvPr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6F6D45B-F0A2-4370-9ABB-60C754AA5E33}"/>
                  </a:ext>
                </a:extLst>
              </p:cNvPr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A51EDD88-7FA2-4864-8566-E2C1E883F8B3}"/>
                  </a:ext>
                </a:extLst>
              </p:cNvPr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DAAAFB1B-339E-43F2-BD7F-2CE74E706B25}"/>
                  </a:ext>
                </a:extLst>
              </p:cNvPr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BC692840-D341-479A-BE4C-C6C2CD63F9FC}"/>
                  </a:ext>
                </a:extLst>
              </p:cNvPr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B74D7AC8-8835-45B6-AA71-096F56D9CBD8}"/>
                  </a:ext>
                </a:extLst>
              </p:cNvPr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B7CE0AE7-ED59-4AAE-95A1-FB21570514BF}"/>
                  </a:ext>
                </a:extLst>
              </p:cNvPr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5E73B00C-29BC-4808-861A-FA81DA1B2AE4}"/>
                  </a:ext>
                </a:extLst>
              </p:cNvPr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4DDDF50E-C907-4158-988C-06735EAEE99A}"/>
                  </a:ext>
                </a:extLst>
              </p:cNvPr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8" name="直接箭头连接符 87">
                <a:extLst>
                  <a:ext uri="{FF2B5EF4-FFF2-40B4-BE49-F238E27FC236}">
                    <a16:creationId xmlns:a16="http://schemas.microsoft.com/office/drawing/2014/main" id="{60F52AD2-161E-4DA0-B6C0-D8B81B1B35B4}"/>
                  </a:ext>
                </a:extLst>
              </p:cNvPr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>
                <a:extLst>
                  <a:ext uri="{FF2B5EF4-FFF2-40B4-BE49-F238E27FC236}">
                    <a16:creationId xmlns:a16="http://schemas.microsoft.com/office/drawing/2014/main" id="{F54CF556-683A-43EF-A023-187E2B422A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43738" y="3582000"/>
                <a:ext cx="1413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>
                <a:extLst>
                  <a:ext uri="{FF2B5EF4-FFF2-40B4-BE49-F238E27FC236}">
                    <a16:creationId xmlns:a16="http://schemas.microsoft.com/office/drawing/2014/main" id="{93DC4DAE-B54D-4707-9005-72F25C695E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96988" y="3573817"/>
                <a:ext cx="40484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>
                <a:extLst>
                  <a:ext uri="{FF2B5EF4-FFF2-40B4-BE49-F238E27FC236}">
                    <a16:creationId xmlns:a16="http://schemas.microsoft.com/office/drawing/2014/main" id="{99C60418-CE86-466D-B5ED-F7754DE7AC48}"/>
                  </a:ext>
                </a:extLst>
              </p:cNvPr>
              <p:cNvCxnSpPr/>
              <p:nvPr/>
            </p:nvCxnSpPr>
            <p:spPr>
              <a:xfrm flipV="1">
                <a:off x="2855963" y="191385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>
                <a:extLst>
                  <a:ext uri="{FF2B5EF4-FFF2-40B4-BE49-F238E27FC236}">
                    <a16:creationId xmlns:a16="http://schemas.microsoft.com/office/drawing/2014/main" id="{2FA10F82-5DF9-405A-983F-69CA48E63B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4800" y="3836401"/>
                <a:ext cx="0" cy="4763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69417E4D-29E7-44CD-9372-20BF503D4522}"/>
                </a:ext>
              </a:extLst>
            </p:cNvPr>
            <p:cNvSpPr txBox="1"/>
            <p:nvPr/>
          </p:nvSpPr>
          <p:spPr>
            <a:xfrm>
              <a:off x="11835416" y="353131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5C880946-0F48-4BAA-909B-D6E3BBD99731}"/>
                </a:ext>
              </a:extLst>
            </p:cNvPr>
            <p:cNvSpPr txBox="1"/>
            <p:nvPr/>
          </p:nvSpPr>
          <p:spPr>
            <a:xfrm>
              <a:off x="9477332" y="379936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C4703CAC-39DA-47DA-9B11-948BCAC110B6}"/>
                </a:ext>
              </a:extLst>
            </p:cNvPr>
            <p:cNvSpPr txBox="1"/>
            <p:nvPr/>
          </p:nvSpPr>
          <p:spPr>
            <a:xfrm>
              <a:off x="8861816" y="334664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2EFBA63C-88DB-47F3-8D69-655E4ED99D05}"/>
                </a:ext>
              </a:extLst>
            </p:cNvPr>
            <p:cNvSpPr txBox="1"/>
            <p:nvPr/>
          </p:nvSpPr>
          <p:spPr>
            <a:xfrm>
              <a:off x="8066225" y="212804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5938C180-E9E5-4CA8-BD02-3A64365F13A3}"/>
                </a:ext>
              </a:extLst>
            </p:cNvPr>
            <p:cNvSpPr txBox="1"/>
            <p:nvPr/>
          </p:nvSpPr>
          <p:spPr>
            <a:xfrm>
              <a:off x="8066225" y="304654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596B2667-84BA-41F9-9502-CD196F6B237B}"/>
                </a:ext>
              </a:extLst>
            </p:cNvPr>
            <p:cNvSpPr txBox="1"/>
            <p:nvPr/>
          </p:nvSpPr>
          <p:spPr>
            <a:xfrm>
              <a:off x="8066225" y="396503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D43A1B4D-B7EE-4BF7-9336-7A7FBD767A34}"/>
                </a:ext>
              </a:extLst>
            </p:cNvPr>
            <p:cNvSpPr txBox="1"/>
            <p:nvPr/>
          </p:nvSpPr>
          <p:spPr>
            <a:xfrm>
              <a:off x="8066225" y="488352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FCC9E469-AD81-4DEA-A44C-0FE61BD0AE6E}"/>
                </a:ext>
              </a:extLst>
            </p:cNvPr>
            <p:cNvSpPr txBox="1"/>
            <p:nvPr/>
          </p:nvSpPr>
          <p:spPr>
            <a:xfrm>
              <a:off x="8066225" y="580201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F61DB180-246D-4621-9E89-1CB1206DF66B}"/>
                </a:ext>
              </a:extLst>
            </p:cNvPr>
            <p:cNvSpPr txBox="1"/>
            <p:nvPr/>
          </p:nvSpPr>
          <p:spPr>
            <a:xfrm>
              <a:off x="8989969" y="13283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957E7D54-543B-4A43-B7D7-05D02318C676}"/>
                </a:ext>
              </a:extLst>
            </p:cNvPr>
            <p:cNvSpPr txBox="1"/>
            <p:nvPr/>
          </p:nvSpPr>
          <p:spPr>
            <a:xfrm>
              <a:off x="9887275" y="13283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BFC38A86-22A7-46AF-928A-C525C7D2167C}"/>
                </a:ext>
              </a:extLst>
            </p:cNvPr>
            <p:cNvSpPr txBox="1"/>
            <p:nvPr/>
          </p:nvSpPr>
          <p:spPr>
            <a:xfrm>
              <a:off x="10784581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3176643B-F3D1-4F67-A598-1A394469703E}"/>
                </a:ext>
              </a:extLst>
            </p:cNvPr>
            <p:cNvSpPr txBox="1"/>
            <p:nvPr/>
          </p:nvSpPr>
          <p:spPr>
            <a:xfrm>
              <a:off x="11681887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0BDC040E-6076-442A-9A94-AA263959746B}"/>
                </a:ext>
              </a:extLst>
            </p:cNvPr>
            <p:cNvSpPr txBox="1"/>
            <p:nvPr/>
          </p:nvSpPr>
          <p:spPr>
            <a:xfrm>
              <a:off x="12579192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EF8DCD04-C6F8-42EB-B7D7-177069188A8F}"/>
                </a:ext>
              </a:extLst>
            </p:cNvPr>
            <p:cNvCxnSpPr/>
            <p:nvPr/>
          </p:nvCxnSpPr>
          <p:spPr>
            <a:xfrm>
              <a:off x="7886484" y="1326547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6B02EA54-F4AB-43CB-8711-645048A63AF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535766" y="681370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E06BE441-522E-46C5-8276-BD571B03C316}"/>
                </a:ext>
              </a:extLst>
            </p:cNvPr>
            <p:cNvSpPr txBox="1"/>
            <p:nvPr/>
          </p:nvSpPr>
          <p:spPr>
            <a:xfrm>
              <a:off x="7582040" y="2380847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96718E96-01D7-49F1-8769-1FF0EEADEDD4}"/>
                </a:ext>
              </a:extLst>
            </p:cNvPr>
            <p:cNvSpPr txBox="1"/>
            <p:nvPr/>
          </p:nvSpPr>
          <p:spPr>
            <a:xfrm>
              <a:off x="9090219" y="954578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C0322673-6E6F-4092-BB84-5D729E60076A}"/>
                </a:ext>
              </a:extLst>
            </p:cNvPr>
            <p:cNvSpPr txBox="1"/>
            <p:nvPr/>
          </p:nvSpPr>
          <p:spPr>
            <a:xfrm>
              <a:off x="11378217" y="38172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2BF7ADB2-ECDC-4F75-BE63-8BE82DC2D111}"/>
                </a:ext>
              </a:extLst>
            </p:cNvPr>
            <p:cNvSpPr txBox="1"/>
            <p:nvPr/>
          </p:nvSpPr>
          <p:spPr>
            <a:xfrm>
              <a:off x="10053887" y="43181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FAA5608E-E040-4727-9820-4D09D733E1E2}"/>
              </a:ext>
            </a:extLst>
          </p:cNvPr>
          <p:cNvGrpSpPr/>
          <p:nvPr/>
        </p:nvGrpSpPr>
        <p:grpSpPr>
          <a:xfrm>
            <a:off x="2286286" y="5784954"/>
            <a:ext cx="3451206" cy="1124834"/>
            <a:chOff x="5990872" y="3571056"/>
            <a:chExt cx="3451206" cy="1124834"/>
          </a:xfrm>
        </p:grpSpPr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32A11A17-09E5-4B1D-BFC7-CC4862BED8A6}"/>
                </a:ext>
              </a:extLst>
            </p:cNvPr>
            <p:cNvSpPr txBox="1"/>
            <p:nvPr/>
          </p:nvSpPr>
          <p:spPr>
            <a:xfrm>
              <a:off x="5990872" y="3571056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P.target_vector</a:t>
              </a:r>
              <a:r>
                <a:rPr lang="en-US" altLang="zh-CN" dirty="0"/>
                <a:t> = [(0,1,0), (0,2,0)]</a:t>
              </a:r>
              <a:endParaRPr lang="zh-CN" altLang="en-US" dirty="0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65147D83-C71B-4580-B73E-D219BABC12E8}"/>
                </a:ext>
              </a:extLst>
            </p:cNvPr>
            <p:cNvSpPr txBox="1"/>
            <p:nvPr/>
          </p:nvSpPr>
          <p:spPr>
            <a:xfrm>
              <a:off x="5990872" y="3948807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T1.target_vector = [(1,1,0)]</a:t>
              </a:r>
              <a:endParaRPr lang="zh-CN" altLang="en-US" dirty="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F6D43557-06FF-46D8-A0DE-ED68289033C9}"/>
                </a:ext>
              </a:extLst>
            </p:cNvPr>
            <p:cNvSpPr txBox="1"/>
            <p:nvPr/>
          </p:nvSpPr>
          <p:spPr>
            <a:xfrm>
              <a:off x="5990872" y="4326558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T2.target_vector = [(1,2,0)]</a:t>
              </a:r>
              <a:endParaRPr lang="zh-CN" altLang="en-US" dirty="0"/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2229A8D3-CCB5-4891-B8CD-0EF307F0B373}"/>
              </a:ext>
            </a:extLst>
          </p:cNvPr>
          <p:cNvGrpSpPr/>
          <p:nvPr/>
        </p:nvGrpSpPr>
        <p:grpSpPr>
          <a:xfrm>
            <a:off x="7807081" y="5837061"/>
            <a:ext cx="3451206" cy="1124834"/>
            <a:chOff x="5990872" y="3571056"/>
            <a:chExt cx="3451206" cy="1124834"/>
          </a:xfrm>
        </p:grpSpPr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271A55C6-77AE-4FBC-85A8-6F0BDDC10AA7}"/>
                </a:ext>
              </a:extLst>
            </p:cNvPr>
            <p:cNvSpPr txBox="1"/>
            <p:nvPr/>
          </p:nvSpPr>
          <p:spPr>
            <a:xfrm>
              <a:off x="5990872" y="3571056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P.target_vector</a:t>
              </a:r>
              <a:r>
                <a:rPr lang="en-US" altLang="zh-CN" dirty="0"/>
                <a:t> = [ (0,2,0)]</a:t>
              </a:r>
              <a:endParaRPr lang="zh-CN" altLang="en-US" dirty="0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A3EBA801-2EF9-4DA3-9CFE-7A14703BDA5C}"/>
                </a:ext>
              </a:extLst>
            </p:cNvPr>
            <p:cNvSpPr txBox="1"/>
            <p:nvPr/>
          </p:nvSpPr>
          <p:spPr>
            <a:xfrm>
              <a:off x="5990872" y="3948807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T1.target_vector = [(1,1,0)]</a:t>
              </a:r>
              <a:endParaRPr lang="zh-CN" altLang="en-US" dirty="0"/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9E2AC2AB-B1FC-4CDE-8763-8C53F9A1BCA3}"/>
                </a:ext>
              </a:extLst>
            </p:cNvPr>
            <p:cNvSpPr txBox="1"/>
            <p:nvPr/>
          </p:nvSpPr>
          <p:spPr>
            <a:xfrm>
              <a:off x="5990872" y="4326558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T2.target_vector = [(0,1,0), (1,2,0)]</a:t>
              </a:r>
              <a:endParaRPr lang="zh-CN" altLang="en-US" dirty="0"/>
            </a:p>
          </p:txBody>
        </p:sp>
      </p:grpSp>
      <p:sp>
        <p:nvSpPr>
          <p:cNvPr id="122" name="文本框 121">
            <a:extLst>
              <a:ext uri="{FF2B5EF4-FFF2-40B4-BE49-F238E27FC236}">
                <a16:creationId xmlns:a16="http://schemas.microsoft.com/office/drawing/2014/main" id="{E78348E9-D149-42B5-9A0D-F40F51178923}"/>
              </a:ext>
            </a:extLst>
          </p:cNvPr>
          <p:cNvSpPr txBox="1"/>
          <p:nvPr/>
        </p:nvSpPr>
        <p:spPr>
          <a:xfrm>
            <a:off x="5963816" y="5813487"/>
            <a:ext cx="1303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路径合并</a:t>
            </a:r>
          </a:p>
        </p:txBody>
      </p:sp>
      <p:sp>
        <p:nvSpPr>
          <p:cNvPr id="124" name="箭头: 右 123">
            <a:extLst>
              <a:ext uri="{FF2B5EF4-FFF2-40B4-BE49-F238E27FC236}">
                <a16:creationId xmlns:a16="http://schemas.microsoft.com/office/drawing/2014/main" id="{D1A55DD6-72FD-449B-A3E5-0A1CEAAA57AF}"/>
              </a:ext>
            </a:extLst>
          </p:cNvPr>
          <p:cNvSpPr/>
          <p:nvPr/>
        </p:nvSpPr>
        <p:spPr>
          <a:xfrm>
            <a:off x="6096000" y="6101829"/>
            <a:ext cx="1155696" cy="414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8CF89805-BA88-4D84-8ECB-226706BFE5EE}"/>
              </a:ext>
            </a:extLst>
          </p:cNvPr>
          <p:cNvSpPr txBox="1"/>
          <p:nvPr/>
        </p:nvSpPr>
        <p:spPr>
          <a:xfrm>
            <a:off x="12731344" y="5784954"/>
            <a:ext cx="17812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2 3 2 0 2 0 1 3 0</a:t>
            </a:r>
          </a:p>
          <a:p>
            <a:r>
              <a:rPr lang="en-US" altLang="zh-CN" dirty="0"/>
              <a:t>2 0 1 1 1 0</a:t>
            </a:r>
          </a:p>
          <a:p>
            <a:r>
              <a:rPr lang="en-US" altLang="zh-CN" dirty="0"/>
              <a:t>2 1 2 0 1 0 1 2 0</a:t>
            </a:r>
            <a:endParaRPr lang="zh-CN" altLang="en-US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ADAC7221-C11F-49F1-A05A-FA7885F5F6AF}"/>
              </a:ext>
            </a:extLst>
          </p:cNvPr>
          <p:cNvSpPr/>
          <p:nvPr/>
        </p:nvSpPr>
        <p:spPr>
          <a:xfrm>
            <a:off x="2056297" y="5818355"/>
            <a:ext cx="9397221" cy="1450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CC26BC35-1BEE-4C27-9279-8A11145EADC0}"/>
              </a:ext>
            </a:extLst>
          </p:cNvPr>
          <p:cNvSpPr txBox="1"/>
          <p:nvPr/>
        </p:nvSpPr>
        <p:spPr>
          <a:xfrm>
            <a:off x="5296401" y="6924662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T2</a:t>
            </a:r>
            <a:r>
              <a:rPr lang="zh-CN" altLang="en-US" dirty="0"/>
              <a:t>出现时往</a:t>
            </a:r>
            <a:r>
              <a:rPr lang="en-US" altLang="zh-CN" dirty="0"/>
              <a:t>T1</a:t>
            </a:r>
            <a:r>
              <a:rPr lang="zh-CN" altLang="en-US" dirty="0"/>
              <a:t>的路径上合并</a:t>
            </a: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47F5326-7362-428F-9BDD-4E659C9FF9FB}"/>
              </a:ext>
            </a:extLst>
          </p:cNvPr>
          <p:cNvSpPr/>
          <p:nvPr/>
        </p:nvSpPr>
        <p:spPr>
          <a:xfrm>
            <a:off x="2016916" y="54187"/>
            <a:ext cx="1820680" cy="67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main3_yx.cpp</a:t>
            </a: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5295883F-760A-454D-A770-D523E121BDA4}"/>
              </a:ext>
            </a:extLst>
          </p:cNvPr>
          <p:cNvSpPr/>
          <p:nvPr/>
        </p:nvSpPr>
        <p:spPr>
          <a:xfrm>
            <a:off x="8154787" y="17634"/>
            <a:ext cx="3758343" cy="67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main4_yx_trajectory_merge.cpp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A9E56C54-78DE-4F9C-8B96-971FC96202C1}"/>
              </a:ext>
            </a:extLst>
          </p:cNvPr>
          <p:cNvSpPr txBox="1"/>
          <p:nvPr/>
        </p:nvSpPr>
        <p:spPr>
          <a:xfrm>
            <a:off x="12192000" y="536247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对所有的</a:t>
            </a:r>
            <a:r>
              <a:rPr lang="en-US" altLang="zh-CN" dirty="0" err="1"/>
              <a:t>Cusomer</a:t>
            </a:r>
            <a:r>
              <a:rPr lang="zh-CN" altLang="en-US" dirty="0"/>
              <a:t>按照从</a:t>
            </a:r>
          </a:p>
        </p:txBody>
      </p:sp>
      <p:pic>
        <p:nvPicPr>
          <p:cNvPr id="134" name="图片 133">
            <a:extLst>
              <a:ext uri="{FF2B5EF4-FFF2-40B4-BE49-F238E27FC236}">
                <a16:creationId xmlns:a16="http://schemas.microsoft.com/office/drawing/2014/main" id="{4A367507-BCB6-43CD-A03E-C2AA6F332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420" y="-581078"/>
            <a:ext cx="6397839" cy="579717"/>
          </a:xfrm>
          <a:prstGeom prst="rect">
            <a:avLst/>
          </a:prstGeom>
        </p:spPr>
      </p:pic>
      <p:pic>
        <p:nvPicPr>
          <p:cNvPr id="135" name="图片 134">
            <a:extLst>
              <a:ext uri="{FF2B5EF4-FFF2-40B4-BE49-F238E27FC236}">
                <a16:creationId xmlns:a16="http://schemas.microsoft.com/office/drawing/2014/main" id="{D8271458-9358-437B-9178-565FFDB78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0534" y="-364771"/>
            <a:ext cx="7414746" cy="32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59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B3C76-B478-496E-A672-B8E3DCF6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现有缺陷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A8F869-0D95-4883-B31F-E6B5AE50C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这种策略假设了</a:t>
            </a:r>
            <a:r>
              <a:rPr lang="en-US" altLang="zh-CN" dirty="0"/>
              <a:t>Provider</a:t>
            </a:r>
            <a:r>
              <a:rPr lang="zh-CN" altLang="en-US" dirty="0"/>
              <a:t>所在</a:t>
            </a:r>
            <a:r>
              <a:rPr lang="en-US" altLang="zh-CN" dirty="0"/>
              <a:t>x</a:t>
            </a:r>
            <a:r>
              <a:rPr lang="zh-CN" altLang="en-US" dirty="0"/>
              <a:t>（先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）或</a:t>
            </a:r>
            <a:r>
              <a:rPr lang="en-US" altLang="zh-CN" dirty="0"/>
              <a:t>y</a:t>
            </a:r>
            <a:r>
              <a:rPr lang="zh-CN" altLang="en-US" dirty="0"/>
              <a:t>（先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）不能有</a:t>
            </a:r>
            <a:r>
              <a:rPr lang="en-US" altLang="zh-CN" dirty="0"/>
              <a:t>Customer</a:t>
            </a:r>
            <a:r>
              <a:rPr lang="zh-CN" altLang="en-US" dirty="0"/>
              <a:t>阻断数据传播，例如</a:t>
            </a:r>
            <a:r>
              <a:rPr lang="en-US" altLang="zh-CN" dirty="0"/>
              <a:t>P8</a:t>
            </a:r>
            <a:r>
              <a:rPr lang="zh-CN" altLang="en-US" dirty="0"/>
              <a:t>中的现象。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只在</a:t>
            </a:r>
            <a:r>
              <a:rPr lang="en-US" altLang="zh-CN" dirty="0"/>
              <a:t>Provider</a:t>
            </a:r>
            <a:r>
              <a:rPr lang="zh-CN" altLang="en-US" dirty="0"/>
              <a:t>所在</a:t>
            </a:r>
            <a:r>
              <a:rPr lang="en-US" altLang="zh-CN" dirty="0"/>
              <a:t>x</a:t>
            </a:r>
            <a:r>
              <a:rPr lang="zh-CN" altLang="en-US" dirty="0"/>
              <a:t>（先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）或</a:t>
            </a:r>
            <a:r>
              <a:rPr lang="en-US" altLang="zh-CN" dirty="0"/>
              <a:t>y</a:t>
            </a:r>
            <a:r>
              <a:rPr lang="zh-CN" altLang="en-US" dirty="0"/>
              <a:t>（先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）放置</a:t>
            </a:r>
            <a:r>
              <a:rPr lang="en-US" altLang="zh-CN" dirty="0"/>
              <a:t>Transmitter</a:t>
            </a:r>
            <a:r>
              <a:rPr lang="zh-CN" altLang="en-US" dirty="0"/>
              <a:t>无法在</a:t>
            </a:r>
            <a:r>
              <a:rPr lang="en-US" altLang="zh-CN" dirty="0"/>
              <a:t>y</a:t>
            </a:r>
            <a:r>
              <a:rPr lang="zh-CN" altLang="en-US" dirty="0"/>
              <a:t>或</a:t>
            </a:r>
            <a:r>
              <a:rPr lang="en-US" altLang="zh-CN" dirty="0"/>
              <a:t>x</a:t>
            </a:r>
            <a:r>
              <a:rPr lang="zh-CN" altLang="en-US" dirty="0"/>
              <a:t>上同方向传播两个数据。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现有框架下合并轨迹都麻烦，优化一下框架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D77155-BBCF-481C-9FC5-71EBDD2055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47721" y="3336696"/>
            <a:ext cx="2607907" cy="34758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6639455-A17C-4AC3-BC3E-EE579079D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588" y="267175"/>
            <a:ext cx="5393362" cy="8733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3DD18E0-D900-4828-BC98-0A5F81ABA706}"/>
              </a:ext>
            </a:extLst>
          </p:cNvPr>
          <p:cNvSpPr txBox="1"/>
          <p:nvPr/>
        </p:nvSpPr>
        <p:spPr>
          <a:xfrm>
            <a:off x="8929688" y="416435"/>
            <a:ext cx="5700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至少有</a:t>
            </a:r>
            <a:r>
              <a:rPr lang="en-US" altLang="zh-CN" dirty="0"/>
              <a:t>1/3</a:t>
            </a:r>
            <a:r>
              <a:rPr lang="zh-CN" altLang="en-US" dirty="0"/>
              <a:t>的得分（大约</a:t>
            </a:r>
            <a:r>
              <a:rPr lang="en-US" altLang="zh-CN" dirty="0"/>
              <a:t>6600W</a:t>
            </a:r>
            <a:r>
              <a:rPr lang="zh-CN" altLang="en-US" dirty="0"/>
              <a:t>）是不计算成本，只计算</a:t>
            </a:r>
            <a:r>
              <a:rPr lang="en-US" altLang="zh-CN" dirty="0"/>
              <a:t>Customer</a:t>
            </a:r>
            <a:r>
              <a:rPr lang="zh-CN" altLang="en-US" dirty="0"/>
              <a:t>数量拿的。</a:t>
            </a:r>
            <a:endParaRPr lang="en-US" altLang="zh-CN" dirty="0"/>
          </a:p>
          <a:p>
            <a:r>
              <a:rPr lang="zh-CN" altLang="en-US" dirty="0"/>
              <a:t>因此我们目前（</a:t>
            </a:r>
            <a:r>
              <a:rPr lang="en-US" altLang="zh-CN" dirty="0"/>
              <a:t>6W</a:t>
            </a:r>
            <a:r>
              <a:rPr lang="zh-CN" altLang="en-US" dirty="0"/>
              <a:t>是远远不够的）</a:t>
            </a:r>
          </a:p>
        </p:txBody>
      </p:sp>
    </p:spTree>
    <p:extLst>
      <p:ext uri="{BB962C8B-B14F-4D97-AF65-F5344CB8AC3E}">
        <p14:creationId xmlns:p14="http://schemas.microsoft.com/office/powerpoint/2010/main" val="1425576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Dijkstra</a:t>
            </a:r>
            <a:r>
              <a:rPr lang="zh-CN" altLang="en-US" dirty="0"/>
              <a:t>最短路径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12.18~12.21</a:t>
            </a:r>
            <a:r>
              <a:rPr lang="zh-CN" altLang="en-US" dirty="0"/>
              <a:t>构图与</a:t>
            </a:r>
            <a:r>
              <a:rPr lang="en-US" altLang="zh-CN" dirty="0"/>
              <a:t>Dijkstra</a:t>
            </a:r>
            <a:r>
              <a:rPr lang="zh-CN" altLang="en-US" dirty="0"/>
              <a:t>最短路径</a:t>
            </a:r>
          </a:p>
        </p:txBody>
      </p:sp>
    </p:spTree>
    <p:extLst>
      <p:ext uri="{BB962C8B-B14F-4D97-AF65-F5344CB8AC3E}">
        <p14:creationId xmlns:p14="http://schemas.microsoft.com/office/powerpoint/2010/main" val="2910676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图片 288">
            <a:extLst>
              <a:ext uri="{FF2B5EF4-FFF2-40B4-BE49-F238E27FC236}">
                <a16:creationId xmlns:a16="http://schemas.microsoft.com/office/drawing/2014/main" id="{66C23012-61A1-488E-B9B6-4CCCAEA915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29" y="947210"/>
            <a:ext cx="5606261" cy="4299190"/>
          </a:xfrm>
          <a:prstGeom prst="rect">
            <a:avLst/>
          </a:prstGeom>
        </p:spPr>
      </p:pic>
      <p:grpSp>
        <p:nvGrpSpPr>
          <p:cNvPr id="367" name="组合 366">
            <a:extLst>
              <a:ext uri="{FF2B5EF4-FFF2-40B4-BE49-F238E27FC236}">
                <a16:creationId xmlns:a16="http://schemas.microsoft.com/office/drawing/2014/main" id="{569007D2-53DA-4390-A6AF-14EEDE41C67F}"/>
              </a:ext>
            </a:extLst>
          </p:cNvPr>
          <p:cNvGrpSpPr/>
          <p:nvPr/>
        </p:nvGrpSpPr>
        <p:grpSpPr>
          <a:xfrm>
            <a:off x="1277385" y="1903464"/>
            <a:ext cx="3183232" cy="3272551"/>
            <a:chOff x="530254" y="2371638"/>
            <a:chExt cx="3183232" cy="3272551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BEE059E7-58C2-4D20-9399-10DFCCDC4F1B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>
              <a:off x="945823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558B1DED-481E-4DF8-83D3-0318EC6AD20D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1637739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F684B011-9B74-46A3-986F-EBB4AA4651FB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2329655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F7586D8D-5F41-4208-8B39-ED2F4E55060C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3021571" y="2568923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C08C0B66-0F1E-4992-A466-601E124FF2B3}"/>
                </a:ext>
              </a:extLst>
            </p:cNvPr>
            <p:cNvCxnSpPr>
              <a:stCxn id="41" idx="6"/>
              <a:endCxn id="42" idx="2"/>
            </p:cNvCxnSpPr>
            <p:nvPr/>
          </p:nvCxnSpPr>
          <p:spPr>
            <a:xfrm>
              <a:off x="945823" y="328841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ADC2A972-9115-4083-8E37-FAC4E23F4E3C}"/>
                </a:ext>
              </a:extLst>
            </p:cNvPr>
            <p:cNvCxnSpPr>
              <a:stCxn id="42" idx="6"/>
              <a:endCxn id="43" idx="2"/>
            </p:cNvCxnSpPr>
            <p:nvPr/>
          </p:nvCxnSpPr>
          <p:spPr>
            <a:xfrm>
              <a:off x="1637739" y="328841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65F2BA74-CE9D-4719-8044-715019321FE1}"/>
                </a:ext>
              </a:extLst>
            </p:cNvPr>
            <p:cNvCxnSpPr>
              <a:stCxn id="43" idx="6"/>
              <a:endCxn id="44" idx="2"/>
            </p:cNvCxnSpPr>
            <p:nvPr/>
          </p:nvCxnSpPr>
          <p:spPr>
            <a:xfrm>
              <a:off x="2329655" y="328841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50D95EE5-87C0-4B60-898F-96EE8CE78F50}"/>
                </a:ext>
              </a:extLst>
            </p:cNvPr>
            <p:cNvCxnSpPr>
              <a:stCxn id="44" idx="6"/>
              <a:endCxn id="45" idx="2"/>
            </p:cNvCxnSpPr>
            <p:nvPr/>
          </p:nvCxnSpPr>
          <p:spPr>
            <a:xfrm>
              <a:off x="3021571" y="3288418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9E3FC379-3D89-43B3-B116-563E7BD38EF5}"/>
                </a:ext>
              </a:extLst>
            </p:cNvPr>
            <p:cNvCxnSpPr>
              <a:stCxn id="89" idx="6"/>
              <a:endCxn id="90" idx="2"/>
            </p:cNvCxnSpPr>
            <p:nvPr/>
          </p:nvCxnSpPr>
          <p:spPr>
            <a:xfrm>
              <a:off x="945823" y="400791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4B65C82B-3003-42EA-A34B-1A00B2CF4998}"/>
                </a:ext>
              </a:extLst>
            </p:cNvPr>
            <p:cNvCxnSpPr>
              <a:stCxn id="90" idx="6"/>
              <a:endCxn id="91" idx="2"/>
            </p:cNvCxnSpPr>
            <p:nvPr/>
          </p:nvCxnSpPr>
          <p:spPr>
            <a:xfrm>
              <a:off x="1637739" y="4007913"/>
              <a:ext cx="297346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13D9273E-4357-4FFF-B8F3-C95247614897}"/>
                </a:ext>
              </a:extLst>
            </p:cNvPr>
            <p:cNvCxnSpPr>
              <a:stCxn id="91" idx="6"/>
              <a:endCxn id="92" idx="2"/>
            </p:cNvCxnSpPr>
            <p:nvPr/>
          </p:nvCxnSpPr>
          <p:spPr>
            <a:xfrm>
              <a:off x="2329655" y="4007913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BA493B74-60F3-4A33-B302-A8082689F987}"/>
                </a:ext>
              </a:extLst>
            </p:cNvPr>
            <p:cNvCxnSpPr>
              <a:stCxn id="92" idx="6"/>
              <a:endCxn id="93" idx="2"/>
            </p:cNvCxnSpPr>
            <p:nvPr/>
          </p:nvCxnSpPr>
          <p:spPr>
            <a:xfrm>
              <a:off x="3021571" y="4007913"/>
              <a:ext cx="297345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4FD8407D-7AC0-4AEA-ABDA-636F0A9400D8}"/>
                </a:ext>
              </a:extLst>
            </p:cNvPr>
            <p:cNvCxnSpPr>
              <a:stCxn id="98" idx="6"/>
              <a:endCxn id="99" idx="2"/>
            </p:cNvCxnSpPr>
            <p:nvPr/>
          </p:nvCxnSpPr>
          <p:spPr>
            <a:xfrm>
              <a:off x="945823" y="472740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EFB1BBC8-4898-4464-942C-615CD2B23815}"/>
                </a:ext>
              </a:extLst>
            </p:cNvPr>
            <p:cNvCxnSpPr>
              <a:stCxn id="99" idx="6"/>
              <a:endCxn id="100" idx="2"/>
            </p:cNvCxnSpPr>
            <p:nvPr/>
          </p:nvCxnSpPr>
          <p:spPr>
            <a:xfrm>
              <a:off x="1637739" y="472740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02654B5F-21B5-42EA-BEA4-5A404263322D}"/>
                </a:ext>
              </a:extLst>
            </p:cNvPr>
            <p:cNvCxnSpPr>
              <a:stCxn id="100" idx="6"/>
              <a:endCxn id="101" idx="2"/>
            </p:cNvCxnSpPr>
            <p:nvPr/>
          </p:nvCxnSpPr>
          <p:spPr>
            <a:xfrm>
              <a:off x="2329655" y="472740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C3CC075C-2D2E-4BF0-9971-F38AE858C2B7}"/>
                </a:ext>
              </a:extLst>
            </p:cNvPr>
            <p:cNvCxnSpPr>
              <a:stCxn id="101" idx="6"/>
              <a:endCxn id="102" idx="2"/>
            </p:cNvCxnSpPr>
            <p:nvPr/>
          </p:nvCxnSpPr>
          <p:spPr>
            <a:xfrm>
              <a:off x="3021571" y="4727408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CB345F08-CFAE-4F07-96C5-85BAE47F6FBE}"/>
                </a:ext>
              </a:extLst>
            </p:cNvPr>
            <p:cNvCxnSpPr>
              <a:stCxn id="123" idx="6"/>
              <a:endCxn id="124" idx="2"/>
            </p:cNvCxnSpPr>
            <p:nvPr/>
          </p:nvCxnSpPr>
          <p:spPr>
            <a:xfrm>
              <a:off x="945823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D1330397-D713-4FBD-8190-6FBC59DDB0CE}"/>
                </a:ext>
              </a:extLst>
            </p:cNvPr>
            <p:cNvCxnSpPr>
              <a:stCxn id="124" idx="6"/>
              <a:endCxn id="125" idx="2"/>
            </p:cNvCxnSpPr>
            <p:nvPr/>
          </p:nvCxnSpPr>
          <p:spPr>
            <a:xfrm>
              <a:off x="1637739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A16E8E0C-6B5B-4EF9-B427-D4144755377A}"/>
                </a:ext>
              </a:extLst>
            </p:cNvPr>
            <p:cNvCxnSpPr>
              <a:stCxn id="125" idx="6"/>
              <a:endCxn id="126" idx="2"/>
            </p:cNvCxnSpPr>
            <p:nvPr/>
          </p:nvCxnSpPr>
          <p:spPr>
            <a:xfrm>
              <a:off x="2329655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1DCB8F56-BD5A-4D3E-8A79-1353AF78B732}"/>
                </a:ext>
              </a:extLst>
            </p:cNvPr>
            <p:cNvCxnSpPr>
              <a:stCxn id="126" idx="6"/>
              <a:endCxn id="127" idx="2"/>
            </p:cNvCxnSpPr>
            <p:nvPr/>
          </p:nvCxnSpPr>
          <p:spPr>
            <a:xfrm>
              <a:off x="3021571" y="5446904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2" name="组合 191">
              <a:extLst>
                <a:ext uri="{FF2B5EF4-FFF2-40B4-BE49-F238E27FC236}">
                  <a16:creationId xmlns:a16="http://schemas.microsoft.com/office/drawing/2014/main" id="{B1C34F89-41E2-4912-8E2A-1D992D09A167}"/>
                </a:ext>
              </a:extLst>
            </p:cNvPr>
            <p:cNvGrpSpPr/>
            <p:nvPr/>
          </p:nvGrpSpPr>
          <p:grpSpPr>
            <a:xfrm>
              <a:off x="3318916" y="2371638"/>
              <a:ext cx="394570" cy="3272551"/>
              <a:chOff x="4349349" y="1818766"/>
              <a:chExt cx="394570" cy="3272551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9E846BB0-522E-4136-AB22-59C6E0CEF58D}"/>
                  </a:ext>
                </a:extLst>
              </p:cNvPr>
              <p:cNvSpPr/>
              <p:nvPr/>
            </p:nvSpPr>
            <p:spPr>
              <a:xfrm>
                <a:off x="4349349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B1298831-5C72-446E-A666-41D19731E587}"/>
                  </a:ext>
                </a:extLst>
              </p:cNvPr>
              <p:cNvSpPr/>
              <p:nvPr/>
            </p:nvSpPr>
            <p:spPr>
              <a:xfrm>
                <a:off x="4349349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429699DE-A19E-4F0C-8C21-BD01CADC2D28}"/>
                  </a:ext>
                </a:extLst>
              </p:cNvPr>
              <p:cNvCxnSpPr>
                <a:stCxn id="8" idx="4"/>
                <a:endCxn id="45" idx="0"/>
              </p:cNvCxnSpPr>
              <p:nvPr/>
            </p:nvCxnSpPr>
            <p:spPr>
              <a:xfrm>
                <a:off x="4546634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6E31EAA7-7D32-4095-82E3-0964967F7497}"/>
                  </a:ext>
                </a:extLst>
              </p:cNvPr>
              <p:cNvSpPr/>
              <p:nvPr/>
            </p:nvSpPr>
            <p:spPr>
              <a:xfrm>
                <a:off x="4349349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5416DC35-FDBE-457F-90C7-AE80D1623F13}"/>
                  </a:ext>
                </a:extLst>
              </p:cNvPr>
              <p:cNvSpPr/>
              <p:nvPr/>
            </p:nvSpPr>
            <p:spPr>
              <a:xfrm>
                <a:off x="4349349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1" name="直接连接符 110">
                <a:extLst>
                  <a:ext uri="{FF2B5EF4-FFF2-40B4-BE49-F238E27FC236}">
                    <a16:creationId xmlns:a16="http://schemas.microsoft.com/office/drawing/2014/main" id="{F6AC2B15-BE4C-4528-BD7F-107393F13F21}"/>
                  </a:ext>
                </a:extLst>
              </p:cNvPr>
              <p:cNvCxnSpPr>
                <a:stCxn id="93" idx="4"/>
                <a:endCxn id="102" idx="0"/>
              </p:cNvCxnSpPr>
              <p:nvPr/>
            </p:nvCxnSpPr>
            <p:spPr>
              <a:xfrm>
                <a:off x="4546634" y="365232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13DD27C7-302D-4D66-8C95-72B4FBE1157A}"/>
                  </a:ext>
                </a:extLst>
              </p:cNvPr>
              <p:cNvCxnSpPr>
                <a:stCxn id="45" idx="4"/>
                <a:endCxn id="93" idx="0"/>
              </p:cNvCxnSpPr>
              <p:nvPr/>
            </p:nvCxnSpPr>
            <p:spPr>
              <a:xfrm>
                <a:off x="4546634" y="2932831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AA2CAE33-19B4-486C-96B9-EC679DE680A2}"/>
                  </a:ext>
                </a:extLst>
              </p:cNvPr>
              <p:cNvSpPr/>
              <p:nvPr/>
            </p:nvSpPr>
            <p:spPr>
              <a:xfrm>
                <a:off x="4349349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3" name="直接连接符 132">
                <a:extLst>
                  <a:ext uri="{FF2B5EF4-FFF2-40B4-BE49-F238E27FC236}">
                    <a16:creationId xmlns:a16="http://schemas.microsoft.com/office/drawing/2014/main" id="{E308BCBE-1522-48C9-9C65-ADA08FBCE074}"/>
                  </a:ext>
                </a:extLst>
              </p:cNvPr>
              <p:cNvCxnSpPr>
                <a:stCxn id="102" idx="4"/>
                <a:endCxn id="127" idx="0"/>
              </p:cNvCxnSpPr>
              <p:nvPr/>
            </p:nvCxnSpPr>
            <p:spPr>
              <a:xfrm>
                <a:off x="4546634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组合 192">
              <a:extLst>
                <a:ext uri="{FF2B5EF4-FFF2-40B4-BE49-F238E27FC236}">
                  <a16:creationId xmlns:a16="http://schemas.microsoft.com/office/drawing/2014/main" id="{BC456704-322E-458B-8047-6E3250A5F6F0}"/>
                </a:ext>
              </a:extLst>
            </p:cNvPr>
            <p:cNvGrpSpPr/>
            <p:nvPr/>
          </p:nvGrpSpPr>
          <p:grpSpPr>
            <a:xfrm>
              <a:off x="2627001" y="2371638"/>
              <a:ext cx="394570" cy="3272551"/>
              <a:chOff x="3382236" y="1818766"/>
              <a:chExt cx="394570" cy="3272551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18D46948-6E93-4E1A-8B59-711357ADA5DE}"/>
                  </a:ext>
                </a:extLst>
              </p:cNvPr>
              <p:cNvSpPr/>
              <p:nvPr/>
            </p:nvSpPr>
            <p:spPr>
              <a:xfrm>
                <a:off x="3382236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02E52902-726F-438E-8FEF-B5B52ED64E83}"/>
                  </a:ext>
                </a:extLst>
              </p:cNvPr>
              <p:cNvSpPr/>
              <p:nvPr/>
            </p:nvSpPr>
            <p:spPr>
              <a:xfrm>
                <a:off x="3382236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B1E5084E-B550-4440-A17E-300CA21D246E}"/>
                  </a:ext>
                </a:extLst>
              </p:cNvPr>
              <p:cNvCxnSpPr>
                <a:stCxn id="7" idx="4"/>
                <a:endCxn id="44" idx="0"/>
              </p:cNvCxnSpPr>
              <p:nvPr/>
            </p:nvCxnSpPr>
            <p:spPr>
              <a:xfrm>
                <a:off x="3579521" y="221333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95262933-0307-4AA9-BFDA-2FDB6CC9E0B0}"/>
                  </a:ext>
                </a:extLst>
              </p:cNvPr>
              <p:cNvSpPr/>
              <p:nvPr/>
            </p:nvSpPr>
            <p:spPr>
              <a:xfrm>
                <a:off x="3382236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D4446429-562D-4C75-9E65-D40A9539E1D5}"/>
                  </a:ext>
                </a:extLst>
              </p:cNvPr>
              <p:cNvSpPr/>
              <p:nvPr/>
            </p:nvSpPr>
            <p:spPr>
              <a:xfrm>
                <a:off x="3382236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A7A7ADD7-F0D5-4C33-B8A8-A583EAF761E4}"/>
                  </a:ext>
                </a:extLst>
              </p:cNvPr>
              <p:cNvCxnSpPr>
                <a:stCxn id="92" idx="4"/>
                <a:endCxn id="101" idx="0"/>
              </p:cNvCxnSpPr>
              <p:nvPr/>
            </p:nvCxnSpPr>
            <p:spPr>
              <a:xfrm>
                <a:off x="3579521" y="365232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855E248C-0B96-410F-A698-58D4E604808A}"/>
                  </a:ext>
                </a:extLst>
              </p:cNvPr>
              <p:cNvCxnSpPr>
                <a:stCxn id="44" idx="4"/>
                <a:endCxn id="92" idx="0"/>
              </p:cNvCxnSpPr>
              <p:nvPr/>
            </p:nvCxnSpPr>
            <p:spPr>
              <a:xfrm>
                <a:off x="3579521" y="2932831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919D24C6-3CBF-47E3-9124-429A8A87A179}"/>
                  </a:ext>
                </a:extLst>
              </p:cNvPr>
              <p:cNvSpPr/>
              <p:nvPr/>
            </p:nvSpPr>
            <p:spPr>
              <a:xfrm>
                <a:off x="3382236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5" name="直接连接符 134">
                <a:extLst>
                  <a:ext uri="{FF2B5EF4-FFF2-40B4-BE49-F238E27FC236}">
                    <a16:creationId xmlns:a16="http://schemas.microsoft.com/office/drawing/2014/main" id="{658EEE05-BAB7-4918-8D06-B346C5838EF5}"/>
                  </a:ext>
                </a:extLst>
              </p:cNvPr>
              <p:cNvCxnSpPr>
                <a:stCxn id="101" idx="4"/>
                <a:endCxn id="126" idx="0"/>
              </p:cNvCxnSpPr>
              <p:nvPr/>
            </p:nvCxnSpPr>
            <p:spPr>
              <a:xfrm>
                <a:off x="3579521" y="4371821"/>
                <a:ext cx="0" cy="324926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1FADA8B5-1BC7-48ED-92EA-4A4CA9E40591}"/>
                </a:ext>
              </a:extLst>
            </p:cNvPr>
            <p:cNvGrpSpPr/>
            <p:nvPr/>
          </p:nvGrpSpPr>
          <p:grpSpPr>
            <a:xfrm>
              <a:off x="1935085" y="2371638"/>
              <a:ext cx="394570" cy="3272551"/>
              <a:chOff x="2415122" y="1818766"/>
              <a:chExt cx="394570" cy="3272551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17225886-DA29-4E01-8230-863B961F98E3}"/>
                  </a:ext>
                </a:extLst>
              </p:cNvPr>
              <p:cNvSpPr/>
              <p:nvPr/>
            </p:nvSpPr>
            <p:spPr>
              <a:xfrm>
                <a:off x="2415122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2D561B5E-5112-4080-B9F5-626F0F22643D}"/>
                  </a:ext>
                </a:extLst>
              </p:cNvPr>
              <p:cNvSpPr/>
              <p:nvPr/>
            </p:nvSpPr>
            <p:spPr>
              <a:xfrm>
                <a:off x="2415122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630F1367-84B6-467B-8209-63D6515A8AA0}"/>
                  </a:ext>
                </a:extLst>
              </p:cNvPr>
              <p:cNvCxnSpPr>
                <a:stCxn id="6" idx="4"/>
                <a:endCxn id="43" idx="0"/>
              </p:cNvCxnSpPr>
              <p:nvPr/>
            </p:nvCxnSpPr>
            <p:spPr>
              <a:xfrm>
                <a:off x="2612407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96448A9B-8FC5-49A4-8A4F-FB3A9E18115F}"/>
                  </a:ext>
                </a:extLst>
              </p:cNvPr>
              <p:cNvSpPr/>
              <p:nvPr/>
            </p:nvSpPr>
            <p:spPr>
              <a:xfrm>
                <a:off x="2415122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E8066F6F-C446-437A-96A2-26749DB26BC5}"/>
                  </a:ext>
                </a:extLst>
              </p:cNvPr>
              <p:cNvSpPr/>
              <p:nvPr/>
            </p:nvSpPr>
            <p:spPr>
              <a:xfrm>
                <a:off x="2415122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5C40EBBF-3469-430F-BF44-8040131BC073}"/>
                  </a:ext>
                </a:extLst>
              </p:cNvPr>
              <p:cNvCxnSpPr>
                <a:stCxn id="91" idx="4"/>
                <a:endCxn id="100" idx="0"/>
              </p:cNvCxnSpPr>
              <p:nvPr/>
            </p:nvCxnSpPr>
            <p:spPr>
              <a:xfrm>
                <a:off x="2612407" y="3652326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A36E8104-BEFA-41E0-A51C-5D53E0121008}"/>
                  </a:ext>
                </a:extLst>
              </p:cNvPr>
              <p:cNvCxnSpPr>
                <a:stCxn id="43" idx="4"/>
                <a:endCxn id="91" idx="0"/>
              </p:cNvCxnSpPr>
              <p:nvPr/>
            </p:nvCxnSpPr>
            <p:spPr>
              <a:xfrm>
                <a:off x="2612407" y="2932831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76C446E5-5E37-4DFF-AF05-BBF2442F8492}"/>
                  </a:ext>
                </a:extLst>
              </p:cNvPr>
              <p:cNvSpPr/>
              <p:nvPr/>
            </p:nvSpPr>
            <p:spPr>
              <a:xfrm>
                <a:off x="2415122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7" name="直接连接符 136">
                <a:extLst>
                  <a:ext uri="{FF2B5EF4-FFF2-40B4-BE49-F238E27FC236}">
                    <a16:creationId xmlns:a16="http://schemas.microsoft.com/office/drawing/2014/main" id="{DF35A54F-CE2E-4835-9FCD-D8B7D8E2FD36}"/>
                  </a:ext>
                </a:extLst>
              </p:cNvPr>
              <p:cNvCxnSpPr>
                <a:stCxn id="100" idx="4"/>
                <a:endCxn id="125" idx="0"/>
              </p:cNvCxnSpPr>
              <p:nvPr/>
            </p:nvCxnSpPr>
            <p:spPr>
              <a:xfrm>
                <a:off x="2612407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组合 195">
              <a:extLst>
                <a:ext uri="{FF2B5EF4-FFF2-40B4-BE49-F238E27FC236}">
                  <a16:creationId xmlns:a16="http://schemas.microsoft.com/office/drawing/2014/main" id="{DA710F07-F025-43F2-B406-F841EC4E3FF5}"/>
                </a:ext>
              </a:extLst>
            </p:cNvPr>
            <p:cNvGrpSpPr/>
            <p:nvPr/>
          </p:nvGrpSpPr>
          <p:grpSpPr>
            <a:xfrm>
              <a:off x="551253" y="2371638"/>
              <a:ext cx="394570" cy="3272551"/>
              <a:chOff x="480894" y="1818766"/>
              <a:chExt cx="394570" cy="3272551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66563B9A-5BB0-439A-A8E6-A5A3F56E5CA0}"/>
                  </a:ext>
                </a:extLst>
              </p:cNvPr>
              <p:cNvSpPr/>
              <p:nvPr/>
            </p:nvSpPr>
            <p:spPr>
              <a:xfrm>
                <a:off x="480894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795B5512-4953-40C6-8ECC-E6FE6C6B646F}"/>
                  </a:ext>
                </a:extLst>
              </p:cNvPr>
              <p:cNvSpPr/>
              <p:nvPr/>
            </p:nvSpPr>
            <p:spPr>
              <a:xfrm>
                <a:off x="480894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628CB1F2-3659-4513-8A89-E1729F5C0B88}"/>
                  </a:ext>
                </a:extLst>
              </p:cNvPr>
              <p:cNvCxnSpPr>
                <a:stCxn id="4" idx="4"/>
                <a:endCxn id="41" idx="0"/>
              </p:cNvCxnSpPr>
              <p:nvPr/>
            </p:nvCxnSpPr>
            <p:spPr>
              <a:xfrm>
                <a:off x="678179" y="2213336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9F4FD6B0-1776-4D73-B836-18ED6729D8DC}"/>
                  </a:ext>
                </a:extLst>
              </p:cNvPr>
              <p:cNvSpPr/>
              <p:nvPr/>
            </p:nvSpPr>
            <p:spPr>
              <a:xfrm>
                <a:off x="480894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D00DDBD8-2467-41D7-97AE-EF76BCDB8942}"/>
                  </a:ext>
                </a:extLst>
              </p:cNvPr>
              <p:cNvSpPr/>
              <p:nvPr/>
            </p:nvSpPr>
            <p:spPr>
              <a:xfrm>
                <a:off x="480894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7" name="直接连接符 106">
                <a:extLst>
                  <a:ext uri="{FF2B5EF4-FFF2-40B4-BE49-F238E27FC236}">
                    <a16:creationId xmlns:a16="http://schemas.microsoft.com/office/drawing/2014/main" id="{58ECB7B3-6122-41B6-BE73-9EB9990BD642}"/>
                  </a:ext>
                </a:extLst>
              </p:cNvPr>
              <p:cNvCxnSpPr>
                <a:stCxn id="89" idx="4"/>
                <a:endCxn id="98" idx="0"/>
              </p:cNvCxnSpPr>
              <p:nvPr/>
            </p:nvCxnSpPr>
            <p:spPr>
              <a:xfrm>
                <a:off x="678179" y="365232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04EA2ED2-078B-4A9A-89BE-FD2F0ED2A1E8}"/>
                  </a:ext>
                </a:extLst>
              </p:cNvPr>
              <p:cNvCxnSpPr>
                <a:stCxn id="41" idx="4"/>
                <a:endCxn id="89" idx="0"/>
              </p:cNvCxnSpPr>
              <p:nvPr/>
            </p:nvCxnSpPr>
            <p:spPr>
              <a:xfrm>
                <a:off x="678179" y="2932831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B46116F5-B99F-493F-97B5-BC4E341DEF81}"/>
                  </a:ext>
                </a:extLst>
              </p:cNvPr>
              <p:cNvSpPr/>
              <p:nvPr/>
            </p:nvSpPr>
            <p:spPr>
              <a:xfrm>
                <a:off x="480894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9" name="直接连接符 138">
                <a:extLst>
                  <a:ext uri="{FF2B5EF4-FFF2-40B4-BE49-F238E27FC236}">
                    <a16:creationId xmlns:a16="http://schemas.microsoft.com/office/drawing/2014/main" id="{2CED1BCB-4392-4612-BD65-9E59FC07FA16}"/>
                  </a:ext>
                </a:extLst>
              </p:cNvPr>
              <p:cNvCxnSpPr>
                <a:stCxn id="98" idx="4"/>
                <a:endCxn id="123" idx="0"/>
              </p:cNvCxnSpPr>
              <p:nvPr/>
            </p:nvCxnSpPr>
            <p:spPr>
              <a:xfrm>
                <a:off x="678179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组合 194">
              <a:extLst>
                <a:ext uri="{FF2B5EF4-FFF2-40B4-BE49-F238E27FC236}">
                  <a16:creationId xmlns:a16="http://schemas.microsoft.com/office/drawing/2014/main" id="{CD02E614-D1AC-4BFC-A7F7-B1BDB1CDAB01}"/>
                </a:ext>
              </a:extLst>
            </p:cNvPr>
            <p:cNvGrpSpPr/>
            <p:nvPr/>
          </p:nvGrpSpPr>
          <p:grpSpPr>
            <a:xfrm>
              <a:off x="1243169" y="2371638"/>
              <a:ext cx="394570" cy="3272551"/>
              <a:chOff x="1448008" y="1818766"/>
              <a:chExt cx="394570" cy="3272551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A310DD5E-E433-4F98-8A8F-BD50A63E7B18}"/>
                  </a:ext>
                </a:extLst>
              </p:cNvPr>
              <p:cNvSpPr/>
              <p:nvPr/>
            </p:nvSpPr>
            <p:spPr>
              <a:xfrm>
                <a:off x="1448008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561763D6-2305-4EF2-8AA1-5644755CB9E5}"/>
                  </a:ext>
                </a:extLst>
              </p:cNvPr>
              <p:cNvSpPr/>
              <p:nvPr/>
            </p:nvSpPr>
            <p:spPr>
              <a:xfrm>
                <a:off x="1448008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4977B293-F50B-41A3-BABD-DED39B3E4176}"/>
                  </a:ext>
                </a:extLst>
              </p:cNvPr>
              <p:cNvCxnSpPr>
                <a:stCxn id="5" idx="4"/>
                <a:endCxn id="42" idx="0"/>
              </p:cNvCxnSpPr>
              <p:nvPr/>
            </p:nvCxnSpPr>
            <p:spPr>
              <a:xfrm>
                <a:off x="1645293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1166C7F8-1953-424B-BB4A-D1E615591369}"/>
                  </a:ext>
                </a:extLst>
              </p:cNvPr>
              <p:cNvSpPr/>
              <p:nvPr/>
            </p:nvSpPr>
            <p:spPr>
              <a:xfrm>
                <a:off x="1448008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5A04F764-475C-49A8-AAB4-A17191BC6844}"/>
                  </a:ext>
                </a:extLst>
              </p:cNvPr>
              <p:cNvSpPr/>
              <p:nvPr/>
            </p:nvSpPr>
            <p:spPr>
              <a:xfrm>
                <a:off x="1448008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6E1656DD-1738-4A04-8407-E86038EADC35}"/>
                  </a:ext>
                </a:extLst>
              </p:cNvPr>
              <p:cNvCxnSpPr>
                <a:stCxn id="90" idx="4"/>
                <a:endCxn id="99" idx="0"/>
              </p:cNvCxnSpPr>
              <p:nvPr/>
            </p:nvCxnSpPr>
            <p:spPr>
              <a:xfrm>
                <a:off x="1645293" y="365232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71D43572-E114-4DB1-A92C-0524A8E230BD}"/>
                  </a:ext>
                </a:extLst>
              </p:cNvPr>
              <p:cNvCxnSpPr>
                <a:stCxn id="42" idx="4"/>
                <a:endCxn id="90" idx="0"/>
              </p:cNvCxnSpPr>
              <p:nvPr/>
            </p:nvCxnSpPr>
            <p:spPr>
              <a:xfrm>
                <a:off x="1645293" y="2932831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BE751255-6D65-4242-8CD8-DAD8C56F7CA7}"/>
                  </a:ext>
                </a:extLst>
              </p:cNvPr>
              <p:cNvSpPr/>
              <p:nvPr/>
            </p:nvSpPr>
            <p:spPr>
              <a:xfrm>
                <a:off x="1448008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1" name="直接连接符 140">
                <a:extLst>
                  <a:ext uri="{FF2B5EF4-FFF2-40B4-BE49-F238E27FC236}">
                    <a16:creationId xmlns:a16="http://schemas.microsoft.com/office/drawing/2014/main" id="{DCD4ACE1-619F-4818-B8CC-FA77EDF150EA}"/>
                  </a:ext>
                </a:extLst>
              </p:cNvPr>
              <p:cNvCxnSpPr>
                <a:stCxn id="99" idx="4"/>
                <a:endCxn id="124" idx="0"/>
              </p:cNvCxnSpPr>
              <p:nvPr/>
            </p:nvCxnSpPr>
            <p:spPr>
              <a:xfrm>
                <a:off x="1645293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2" name="文本框 291">
              <a:extLst>
                <a:ext uri="{FF2B5EF4-FFF2-40B4-BE49-F238E27FC236}">
                  <a16:creationId xmlns:a16="http://schemas.microsoft.com/office/drawing/2014/main" id="{5FED22A5-A72D-4CB9-BD0F-70F0ECD1C12F}"/>
                </a:ext>
              </a:extLst>
            </p:cNvPr>
            <p:cNvSpPr txBox="1"/>
            <p:nvPr/>
          </p:nvSpPr>
          <p:spPr>
            <a:xfrm>
              <a:off x="2674199" y="3811877"/>
              <a:ext cx="2973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P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3" name="文本框 292">
              <a:extLst>
                <a:ext uri="{FF2B5EF4-FFF2-40B4-BE49-F238E27FC236}">
                  <a16:creationId xmlns:a16="http://schemas.microsoft.com/office/drawing/2014/main" id="{53E8C8A8-1C8E-40EC-9ECA-0BB43BC4EC0E}"/>
                </a:ext>
              </a:extLst>
            </p:cNvPr>
            <p:cNvSpPr txBox="1"/>
            <p:nvPr/>
          </p:nvSpPr>
          <p:spPr>
            <a:xfrm>
              <a:off x="530254" y="2395233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4" name="文本框 293">
              <a:extLst>
                <a:ext uri="{FF2B5EF4-FFF2-40B4-BE49-F238E27FC236}">
                  <a16:creationId xmlns:a16="http://schemas.microsoft.com/office/drawing/2014/main" id="{4025AB8E-04DB-401C-B9F0-19BF96031284}"/>
                </a:ext>
              </a:extLst>
            </p:cNvPr>
            <p:cNvSpPr txBox="1"/>
            <p:nvPr/>
          </p:nvSpPr>
          <p:spPr>
            <a:xfrm>
              <a:off x="1207655" y="4530122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C2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5" name="文本框 294">
              <a:extLst>
                <a:ext uri="{FF2B5EF4-FFF2-40B4-BE49-F238E27FC236}">
                  <a16:creationId xmlns:a16="http://schemas.microsoft.com/office/drawing/2014/main" id="{6502B78D-30A0-473B-B0EA-B4A58EAE6FFA}"/>
                </a:ext>
              </a:extLst>
            </p:cNvPr>
            <p:cNvSpPr txBox="1"/>
            <p:nvPr/>
          </p:nvSpPr>
          <p:spPr>
            <a:xfrm>
              <a:off x="2580987" y="3103276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C3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6" name="组合 365">
            <a:extLst>
              <a:ext uri="{FF2B5EF4-FFF2-40B4-BE49-F238E27FC236}">
                <a16:creationId xmlns:a16="http://schemas.microsoft.com/office/drawing/2014/main" id="{FE727E93-E429-49B3-8274-2FB5A5099535}"/>
              </a:ext>
            </a:extLst>
          </p:cNvPr>
          <p:cNvGrpSpPr/>
          <p:nvPr/>
        </p:nvGrpSpPr>
        <p:grpSpPr>
          <a:xfrm>
            <a:off x="1386785" y="1899346"/>
            <a:ext cx="3319041" cy="3202945"/>
            <a:chOff x="648420" y="2344570"/>
            <a:chExt cx="3319041" cy="3202945"/>
          </a:xfrm>
        </p:grpSpPr>
        <p:grpSp>
          <p:nvGrpSpPr>
            <p:cNvPr id="360" name="组合 359">
              <a:extLst>
                <a:ext uri="{FF2B5EF4-FFF2-40B4-BE49-F238E27FC236}">
                  <a16:creationId xmlns:a16="http://schemas.microsoft.com/office/drawing/2014/main" id="{0E9C4B0B-9F4A-4B11-B354-523F69B746DC}"/>
                </a:ext>
              </a:extLst>
            </p:cNvPr>
            <p:cNvGrpSpPr/>
            <p:nvPr/>
          </p:nvGrpSpPr>
          <p:grpSpPr>
            <a:xfrm>
              <a:off x="882758" y="2344570"/>
              <a:ext cx="2561550" cy="325022"/>
              <a:chOff x="882758" y="2344570"/>
              <a:chExt cx="2561550" cy="325022"/>
            </a:xfrm>
          </p:grpSpPr>
          <p:sp>
            <p:nvSpPr>
              <p:cNvPr id="299" name="文本框 298">
                <a:extLst>
                  <a:ext uri="{FF2B5EF4-FFF2-40B4-BE49-F238E27FC236}">
                    <a16:creationId xmlns:a16="http://schemas.microsoft.com/office/drawing/2014/main" id="{A4EB9D74-1074-4F8D-87F8-9344BAD2EB72}"/>
                  </a:ext>
                </a:extLst>
              </p:cNvPr>
              <p:cNvSpPr txBox="1"/>
              <p:nvPr/>
            </p:nvSpPr>
            <p:spPr>
              <a:xfrm>
                <a:off x="2257304" y="2361815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1" name="文本框 300">
                <a:extLst>
                  <a:ext uri="{FF2B5EF4-FFF2-40B4-BE49-F238E27FC236}">
                    <a16:creationId xmlns:a16="http://schemas.microsoft.com/office/drawing/2014/main" id="{D0087D5D-17CD-49D6-9461-17EF2CAC9C4D}"/>
                  </a:ext>
                </a:extLst>
              </p:cNvPr>
              <p:cNvSpPr txBox="1"/>
              <p:nvPr/>
            </p:nvSpPr>
            <p:spPr>
              <a:xfrm>
                <a:off x="2986671" y="2358379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3" name="文本框 302">
                <a:extLst>
                  <a:ext uri="{FF2B5EF4-FFF2-40B4-BE49-F238E27FC236}">
                    <a16:creationId xmlns:a16="http://schemas.microsoft.com/office/drawing/2014/main" id="{4EB4652C-D9C0-4F45-9547-2B697362A07A}"/>
                  </a:ext>
                </a:extLst>
              </p:cNvPr>
              <p:cNvSpPr txBox="1"/>
              <p:nvPr/>
            </p:nvSpPr>
            <p:spPr>
              <a:xfrm>
                <a:off x="882758" y="2353480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3E24752A-24F7-4727-8BA5-2A8BEC418DA8}"/>
                  </a:ext>
                </a:extLst>
              </p:cNvPr>
              <p:cNvSpPr txBox="1"/>
              <p:nvPr/>
            </p:nvSpPr>
            <p:spPr>
              <a:xfrm>
                <a:off x="1591048" y="2344570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</p:grpSp>
        <p:grpSp>
          <p:nvGrpSpPr>
            <p:cNvPr id="361" name="组合 360">
              <a:extLst>
                <a:ext uri="{FF2B5EF4-FFF2-40B4-BE49-F238E27FC236}">
                  <a16:creationId xmlns:a16="http://schemas.microsoft.com/office/drawing/2014/main" id="{3A79536C-2388-4A54-AD3E-040AD6D573B7}"/>
                </a:ext>
              </a:extLst>
            </p:cNvPr>
            <p:cNvGrpSpPr/>
            <p:nvPr/>
          </p:nvGrpSpPr>
          <p:grpSpPr>
            <a:xfrm>
              <a:off x="862249" y="3037199"/>
              <a:ext cx="2561550" cy="325022"/>
              <a:chOff x="862249" y="3037199"/>
              <a:chExt cx="2561550" cy="325022"/>
            </a:xfrm>
          </p:grpSpPr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2F7CEFEA-A00F-40FC-8532-66CB036D5D27}"/>
                  </a:ext>
                </a:extLst>
              </p:cNvPr>
              <p:cNvSpPr txBox="1"/>
              <p:nvPr/>
            </p:nvSpPr>
            <p:spPr>
              <a:xfrm>
                <a:off x="2236795" y="3054444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EC1F678A-BA20-4BCE-9C73-85BCC31C66DC}"/>
                  </a:ext>
                </a:extLst>
              </p:cNvPr>
              <p:cNvSpPr txBox="1"/>
              <p:nvPr/>
            </p:nvSpPr>
            <p:spPr>
              <a:xfrm>
                <a:off x="2966162" y="3051008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980F3922-C7EC-42CF-9E8C-970DD60C08A2}"/>
                  </a:ext>
                </a:extLst>
              </p:cNvPr>
              <p:cNvSpPr txBox="1"/>
              <p:nvPr/>
            </p:nvSpPr>
            <p:spPr>
              <a:xfrm>
                <a:off x="862249" y="3046109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846373BA-CC1F-4707-9BC6-F5FBBFE13DCA}"/>
                  </a:ext>
                </a:extLst>
              </p:cNvPr>
              <p:cNvSpPr txBox="1"/>
              <p:nvPr/>
            </p:nvSpPr>
            <p:spPr>
              <a:xfrm>
                <a:off x="1570539" y="3037199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62" name="组合 361">
              <a:extLst>
                <a:ext uri="{FF2B5EF4-FFF2-40B4-BE49-F238E27FC236}">
                  <a16:creationId xmlns:a16="http://schemas.microsoft.com/office/drawing/2014/main" id="{48C6729F-3783-4BA1-A400-83413E009ED4}"/>
                </a:ext>
              </a:extLst>
            </p:cNvPr>
            <p:cNvGrpSpPr/>
            <p:nvPr/>
          </p:nvGrpSpPr>
          <p:grpSpPr>
            <a:xfrm>
              <a:off x="882758" y="3745168"/>
              <a:ext cx="2561550" cy="325022"/>
              <a:chOff x="882758" y="3745168"/>
              <a:chExt cx="2561550" cy="325022"/>
            </a:xfrm>
          </p:grpSpPr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F0C56548-A802-4AEF-903D-05353F72E432}"/>
                  </a:ext>
                </a:extLst>
              </p:cNvPr>
              <p:cNvSpPr txBox="1"/>
              <p:nvPr/>
            </p:nvSpPr>
            <p:spPr>
              <a:xfrm>
                <a:off x="2257304" y="3762413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EEFCFE86-1034-465D-88DA-99C2CF7EC540}"/>
                  </a:ext>
                </a:extLst>
              </p:cNvPr>
              <p:cNvSpPr txBox="1"/>
              <p:nvPr/>
            </p:nvSpPr>
            <p:spPr>
              <a:xfrm>
                <a:off x="2986671" y="3758977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0E632B17-FADE-4975-9557-60D3D91B367D}"/>
                  </a:ext>
                </a:extLst>
              </p:cNvPr>
              <p:cNvSpPr txBox="1"/>
              <p:nvPr/>
            </p:nvSpPr>
            <p:spPr>
              <a:xfrm>
                <a:off x="882758" y="3754078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2" name="文本框 311">
                <a:extLst>
                  <a:ext uri="{FF2B5EF4-FFF2-40B4-BE49-F238E27FC236}">
                    <a16:creationId xmlns:a16="http://schemas.microsoft.com/office/drawing/2014/main" id="{E36067A3-E52C-49E6-B28D-14DE54B08792}"/>
                  </a:ext>
                </a:extLst>
              </p:cNvPr>
              <p:cNvSpPr txBox="1"/>
              <p:nvPr/>
            </p:nvSpPr>
            <p:spPr>
              <a:xfrm>
                <a:off x="1591048" y="3745168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</p:grpSp>
        <p:grpSp>
          <p:nvGrpSpPr>
            <p:cNvPr id="363" name="组合 362">
              <a:extLst>
                <a:ext uri="{FF2B5EF4-FFF2-40B4-BE49-F238E27FC236}">
                  <a16:creationId xmlns:a16="http://schemas.microsoft.com/office/drawing/2014/main" id="{70439EE0-D5A1-4122-872B-A3F65A91996B}"/>
                </a:ext>
              </a:extLst>
            </p:cNvPr>
            <p:cNvGrpSpPr/>
            <p:nvPr/>
          </p:nvGrpSpPr>
          <p:grpSpPr>
            <a:xfrm>
              <a:off x="862249" y="4491797"/>
              <a:ext cx="2561550" cy="325022"/>
              <a:chOff x="862249" y="4491797"/>
              <a:chExt cx="2561550" cy="325022"/>
            </a:xfrm>
          </p:grpSpPr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8673A715-3250-4D4F-BDC6-2B0AA3ADF6A7}"/>
                  </a:ext>
                </a:extLst>
              </p:cNvPr>
              <p:cNvSpPr txBox="1"/>
              <p:nvPr/>
            </p:nvSpPr>
            <p:spPr>
              <a:xfrm>
                <a:off x="2236795" y="450904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A81E43A4-0ADC-4588-8F09-D1627C2A9A18}"/>
                  </a:ext>
                </a:extLst>
              </p:cNvPr>
              <p:cNvSpPr txBox="1"/>
              <p:nvPr/>
            </p:nvSpPr>
            <p:spPr>
              <a:xfrm>
                <a:off x="2966162" y="4505606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5" name="文本框 314">
                <a:extLst>
                  <a:ext uri="{FF2B5EF4-FFF2-40B4-BE49-F238E27FC236}">
                    <a16:creationId xmlns:a16="http://schemas.microsoft.com/office/drawing/2014/main" id="{0E1D2D57-FF51-472A-B400-DF651EE087E4}"/>
                  </a:ext>
                </a:extLst>
              </p:cNvPr>
              <p:cNvSpPr txBox="1"/>
              <p:nvPr/>
            </p:nvSpPr>
            <p:spPr>
              <a:xfrm>
                <a:off x="862249" y="4500707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6" name="文本框 315">
                <a:extLst>
                  <a:ext uri="{FF2B5EF4-FFF2-40B4-BE49-F238E27FC236}">
                    <a16:creationId xmlns:a16="http://schemas.microsoft.com/office/drawing/2014/main" id="{991F5BE4-865D-4BEE-85B7-2C90E7EA6A98}"/>
                  </a:ext>
                </a:extLst>
              </p:cNvPr>
              <p:cNvSpPr txBox="1"/>
              <p:nvPr/>
            </p:nvSpPr>
            <p:spPr>
              <a:xfrm>
                <a:off x="1570539" y="4491797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</p:grpSp>
        <p:grpSp>
          <p:nvGrpSpPr>
            <p:cNvPr id="364" name="组合 363">
              <a:extLst>
                <a:ext uri="{FF2B5EF4-FFF2-40B4-BE49-F238E27FC236}">
                  <a16:creationId xmlns:a16="http://schemas.microsoft.com/office/drawing/2014/main" id="{C7BB1E25-5BC7-4395-86F0-1DC68EE2591C}"/>
                </a:ext>
              </a:extLst>
            </p:cNvPr>
            <p:cNvGrpSpPr/>
            <p:nvPr/>
          </p:nvGrpSpPr>
          <p:grpSpPr>
            <a:xfrm>
              <a:off x="882758" y="5222493"/>
              <a:ext cx="2561550" cy="325022"/>
              <a:chOff x="882758" y="5222493"/>
              <a:chExt cx="2561550" cy="325022"/>
            </a:xfrm>
          </p:grpSpPr>
          <p:sp>
            <p:nvSpPr>
              <p:cNvPr id="317" name="文本框 316">
                <a:extLst>
                  <a:ext uri="{FF2B5EF4-FFF2-40B4-BE49-F238E27FC236}">
                    <a16:creationId xmlns:a16="http://schemas.microsoft.com/office/drawing/2014/main" id="{BE7B1E2C-53FD-4A8D-BD05-A7557241C343}"/>
                  </a:ext>
                </a:extLst>
              </p:cNvPr>
              <p:cNvSpPr txBox="1"/>
              <p:nvPr/>
            </p:nvSpPr>
            <p:spPr>
              <a:xfrm>
                <a:off x="2257304" y="5239738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8" name="文本框 317">
                <a:extLst>
                  <a:ext uri="{FF2B5EF4-FFF2-40B4-BE49-F238E27FC236}">
                    <a16:creationId xmlns:a16="http://schemas.microsoft.com/office/drawing/2014/main" id="{C6A7D2FB-09FD-4B9C-AF00-7D4EFB23DBCE}"/>
                  </a:ext>
                </a:extLst>
              </p:cNvPr>
              <p:cNvSpPr txBox="1"/>
              <p:nvPr/>
            </p:nvSpPr>
            <p:spPr>
              <a:xfrm>
                <a:off x="2986671" y="5236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15FF75BE-854A-4DE8-A65B-BE7580670111}"/>
                  </a:ext>
                </a:extLst>
              </p:cNvPr>
              <p:cNvSpPr txBox="1"/>
              <p:nvPr/>
            </p:nvSpPr>
            <p:spPr>
              <a:xfrm>
                <a:off x="882758" y="5231403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C8AFE5CC-ECB2-41AD-8B39-9EBBF2D42F09}"/>
                  </a:ext>
                </a:extLst>
              </p:cNvPr>
              <p:cNvSpPr txBox="1"/>
              <p:nvPr/>
            </p:nvSpPr>
            <p:spPr>
              <a:xfrm>
                <a:off x="1591048" y="5222493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26" name="组合 325">
              <a:extLst>
                <a:ext uri="{FF2B5EF4-FFF2-40B4-BE49-F238E27FC236}">
                  <a16:creationId xmlns:a16="http://schemas.microsoft.com/office/drawing/2014/main" id="{B4E61262-B4AD-4EC3-B3FD-0A40B9A43C5F}"/>
                </a:ext>
              </a:extLst>
            </p:cNvPr>
            <p:cNvGrpSpPr/>
            <p:nvPr/>
          </p:nvGrpSpPr>
          <p:grpSpPr>
            <a:xfrm>
              <a:off x="648420" y="4864694"/>
              <a:ext cx="3265701" cy="307777"/>
              <a:chOff x="1429831" y="4417302"/>
              <a:chExt cx="3265701" cy="307777"/>
            </a:xfrm>
          </p:grpSpPr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14C4E884-28EC-42DB-9F07-452D5DCE25BB}"/>
                  </a:ext>
                </a:extLst>
              </p:cNvPr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8C7B369D-94C6-48BB-9862-744C6050E09D}"/>
                  </a:ext>
                </a:extLst>
              </p:cNvPr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C4C572E9-B2B1-4D32-A55C-D1DA7396B585}"/>
                  </a:ext>
                </a:extLst>
              </p:cNvPr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C9926C95-ACEE-4C25-B494-7757B756CC41}"/>
                  </a:ext>
                </a:extLst>
              </p:cNvPr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5" name="文本框 324">
                <a:extLst>
                  <a:ext uri="{FF2B5EF4-FFF2-40B4-BE49-F238E27FC236}">
                    <a16:creationId xmlns:a16="http://schemas.microsoft.com/office/drawing/2014/main" id="{0B767C40-C2B2-4869-90BF-9154CA703629}"/>
                  </a:ext>
                </a:extLst>
              </p:cNvPr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27" name="组合 326">
              <a:extLst>
                <a:ext uri="{FF2B5EF4-FFF2-40B4-BE49-F238E27FC236}">
                  <a16:creationId xmlns:a16="http://schemas.microsoft.com/office/drawing/2014/main" id="{C691FD19-5B93-4DC9-AE65-2DEDB00E7572}"/>
                </a:ext>
              </a:extLst>
            </p:cNvPr>
            <p:cNvGrpSpPr/>
            <p:nvPr/>
          </p:nvGrpSpPr>
          <p:grpSpPr>
            <a:xfrm>
              <a:off x="656040" y="4163654"/>
              <a:ext cx="3265701" cy="307777"/>
              <a:chOff x="1429831" y="4417302"/>
              <a:chExt cx="3265701" cy="307777"/>
            </a:xfrm>
          </p:grpSpPr>
          <p:sp>
            <p:nvSpPr>
              <p:cNvPr id="328" name="文本框 327">
                <a:extLst>
                  <a:ext uri="{FF2B5EF4-FFF2-40B4-BE49-F238E27FC236}">
                    <a16:creationId xmlns:a16="http://schemas.microsoft.com/office/drawing/2014/main" id="{C9F61660-F9BB-4234-82B9-DAFCEC0DF974}"/>
                  </a:ext>
                </a:extLst>
              </p:cNvPr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9" name="文本框 328">
                <a:extLst>
                  <a:ext uri="{FF2B5EF4-FFF2-40B4-BE49-F238E27FC236}">
                    <a16:creationId xmlns:a16="http://schemas.microsoft.com/office/drawing/2014/main" id="{B346DE80-1746-4011-941A-9D0B74DE0F55}"/>
                  </a:ext>
                </a:extLst>
              </p:cNvPr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0" name="文本框 329">
                <a:extLst>
                  <a:ext uri="{FF2B5EF4-FFF2-40B4-BE49-F238E27FC236}">
                    <a16:creationId xmlns:a16="http://schemas.microsoft.com/office/drawing/2014/main" id="{1454BD29-9256-49C1-9E3D-E225AD05967C}"/>
                  </a:ext>
                </a:extLst>
              </p:cNvPr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1" name="文本框 330">
                <a:extLst>
                  <a:ext uri="{FF2B5EF4-FFF2-40B4-BE49-F238E27FC236}">
                    <a16:creationId xmlns:a16="http://schemas.microsoft.com/office/drawing/2014/main" id="{06F15253-15CE-4A6D-974D-F73DF489678A}"/>
                  </a:ext>
                </a:extLst>
              </p:cNvPr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74CF9F9E-9EBA-4FAD-8A5B-AF6B34E3B630}"/>
                  </a:ext>
                </a:extLst>
              </p:cNvPr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33" name="组合 332">
              <a:extLst>
                <a:ext uri="{FF2B5EF4-FFF2-40B4-BE49-F238E27FC236}">
                  <a16:creationId xmlns:a16="http://schemas.microsoft.com/office/drawing/2014/main" id="{40406D21-3E71-4EA3-B1B1-7CB509669C53}"/>
                </a:ext>
              </a:extLst>
            </p:cNvPr>
            <p:cNvGrpSpPr/>
            <p:nvPr/>
          </p:nvGrpSpPr>
          <p:grpSpPr>
            <a:xfrm>
              <a:off x="671280" y="3454994"/>
              <a:ext cx="3265701" cy="307777"/>
              <a:chOff x="1429831" y="4417302"/>
              <a:chExt cx="3265701" cy="307777"/>
            </a:xfrm>
          </p:grpSpPr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06059A38-6EDF-4D5D-A4EB-7C7D64848507}"/>
                  </a:ext>
                </a:extLst>
              </p:cNvPr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5" name="文本框 334">
                <a:extLst>
                  <a:ext uri="{FF2B5EF4-FFF2-40B4-BE49-F238E27FC236}">
                    <a16:creationId xmlns:a16="http://schemas.microsoft.com/office/drawing/2014/main" id="{6BE0F6C1-C9EA-4721-82AB-858C694CA341}"/>
                  </a:ext>
                </a:extLst>
              </p:cNvPr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2DCD34C4-676E-4D1B-9042-EAEF030FAF97}"/>
                  </a:ext>
                </a:extLst>
              </p:cNvPr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7" name="文本框 336">
                <a:extLst>
                  <a:ext uri="{FF2B5EF4-FFF2-40B4-BE49-F238E27FC236}">
                    <a16:creationId xmlns:a16="http://schemas.microsoft.com/office/drawing/2014/main" id="{7F13D39F-FE46-4BE4-ABDE-DFF10B638220}"/>
                  </a:ext>
                </a:extLst>
              </p:cNvPr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8" name="文本框 337">
                <a:extLst>
                  <a:ext uri="{FF2B5EF4-FFF2-40B4-BE49-F238E27FC236}">
                    <a16:creationId xmlns:a16="http://schemas.microsoft.com/office/drawing/2014/main" id="{94A119C3-08A7-4936-8A06-4C3B67642F78}"/>
                  </a:ext>
                </a:extLst>
              </p:cNvPr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39" name="组合 338">
              <a:extLst>
                <a:ext uri="{FF2B5EF4-FFF2-40B4-BE49-F238E27FC236}">
                  <a16:creationId xmlns:a16="http://schemas.microsoft.com/office/drawing/2014/main" id="{1D0F58CF-F925-47A1-8B01-F184B36D8255}"/>
                </a:ext>
              </a:extLst>
            </p:cNvPr>
            <p:cNvGrpSpPr/>
            <p:nvPr/>
          </p:nvGrpSpPr>
          <p:grpSpPr>
            <a:xfrm>
              <a:off x="701760" y="2761574"/>
              <a:ext cx="3265701" cy="307777"/>
              <a:chOff x="1429831" y="4417302"/>
              <a:chExt cx="3265701" cy="307777"/>
            </a:xfrm>
          </p:grpSpPr>
          <p:sp>
            <p:nvSpPr>
              <p:cNvPr id="340" name="文本框 339">
                <a:extLst>
                  <a:ext uri="{FF2B5EF4-FFF2-40B4-BE49-F238E27FC236}">
                    <a16:creationId xmlns:a16="http://schemas.microsoft.com/office/drawing/2014/main" id="{26CB9D6D-F28A-447E-B84B-4E2FFDDAF02E}"/>
                  </a:ext>
                </a:extLst>
              </p:cNvPr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41" name="文本框 340">
                <a:extLst>
                  <a:ext uri="{FF2B5EF4-FFF2-40B4-BE49-F238E27FC236}">
                    <a16:creationId xmlns:a16="http://schemas.microsoft.com/office/drawing/2014/main" id="{A3604092-F958-4A82-AC64-AE811363B4F5}"/>
                  </a:ext>
                </a:extLst>
              </p:cNvPr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42" name="文本框 341">
                <a:extLst>
                  <a:ext uri="{FF2B5EF4-FFF2-40B4-BE49-F238E27FC236}">
                    <a16:creationId xmlns:a16="http://schemas.microsoft.com/office/drawing/2014/main" id="{3A456B7D-3EA6-48CA-812E-9B52E539E710}"/>
                  </a:ext>
                </a:extLst>
              </p:cNvPr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43" name="文本框 342">
                <a:extLst>
                  <a:ext uri="{FF2B5EF4-FFF2-40B4-BE49-F238E27FC236}">
                    <a16:creationId xmlns:a16="http://schemas.microsoft.com/office/drawing/2014/main" id="{8F18AC17-1199-4056-A65D-5BD5ED42B60A}"/>
                  </a:ext>
                </a:extLst>
              </p:cNvPr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  <p:sp>
            <p:nvSpPr>
              <p:cNvPr id="344" name="文本框 343">
                <a:extLst>
                  <a:ext uri="{FF2B5EF4-FFF2-40B4-BE49-F238E27FC236}">
                    <a16:creationId xmlns:a16="http://schemas.microsoft.com/office/drawing/2014/main" id="{3B8A53DE-7A64-4FF0-B88C-2FDC4CCC657C}"/>
                  </a:ext>
                </a:extLst>
              </p:cNvPr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F2635917-F7BC-43A1-9500-A60CE304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118" y="365998"/>
            <a:ext cx="10515600" cy="1325563"/>
          </a:xfrm>
        </p:spPr>
        <p:txBody>
          <a:bodyPr/>
          <a:lstStyle/>
          <a:p>
            <a:r>
              <a:rPr lang="zh-CN" altLang="en-US" dirty="0"/>
              <a:t>构图与直接</a:t>
            </a:r>
            <a:r>
              <a:rPr lang="en-US" altLang="zh-CN" dirty="0"/>
              <a:t>Dijkstra</a:t>
            </a:r>
            <a:endParaRPr lang="zh-CN" altLang="en-US" dirty="0"/>
          </a:p>
        </p:txBody>
      </p:sp>
      <p:sp>
        <p:nvSpPr>
          <p:cNvPr id="296" name="文本框 295">
            <a:extLst>
              <a:ext uri="{FF2B5EF4-FFF2-40B4-BE49-F238E27FC236}">
                <a16:creationId xmlns:a16="http://schemas.microsoft.com/office/drawing/2014/main" id="{EC8FFB7D-0E39-4E7E-803D-DF897BC47DCE}"/>
              </a:ext>
            </a:extLst>
          </p:cNvPr>
          <p:cNvSpPr txBox="1"/>
          <p:nvPr/>
        </p:nvSpPr>
        <p:spPr>
          <a:xfrm>
            <a:off x="923410" y="5556752"/>
            <a:ext cx="80300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构图：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）问题：题目中边权不确定，结点之间的边权由传输方向的目标结点确定。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）基本假设：不允许路径回头，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）边权：</a:t>
            </a:r>
            <a:r>
              <a:rPr lang="zh-CN" altLang="en-US" sz="1600" b="1" dirty="0"/>
              <a:t>从</a:t>
            </a:r>
            <a:r>
              <a:rPr lang="en-US" altLang="zh-CN" sz="1600" b="1" dirty="0"/>
              <a:t>T</a:t>
            </a:r>
            <a:r>
              <a:rPr lang="zh-CN" altLang="en-US" sz="1600" b="1" dirty="0"/>
              <a:t>到结点方向的边权由结点所在单元格的值决定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zh-CN" altLang="en-US" sz="1600" dirty="0"/>
              <a:t>例如</a:t>
            </a:r>
            <a:r>
              <a:rPr lang="en-US" altLang="zh-CN" sz="1600" dirty="0"/>
              <a:t>T-&gt;C2</a:t>
            </a:r>
            <a:r>
              <a:rPr lang="zh-CN" altLang="en-US" sz="1600" dirty="0"/>
              <a:t>的上右边权由</a:t>
            </a:r>
            <a:r>
              <a:rPr lang="en-US" altLang="zh-CN" sz="1600" dirty="0"/>
              <a:t>C2</a:t>
            </a:r>
            <a:r>
              <a:rPr lang="zh-CN" altLang="en-US" sz="1600" dirty="0"/>
              <a:t>所在单元格决定为</a:t>
            </a:r>
            <a:r>
              <a:rPr lang="en-US" altLang="zh-CN" sz="1600" dirty="0"/>
              <a:t>20</a:t>
            </a:r>
            <a:endParaRPr lang="zh-CN" altLang="en-US" sz="1600" dirty="0"/>
          </a:p>
        </p:txBody>
      </p:sp>
      <p:sp>
        <p:nvSpPr>
          <p:cNvPr id="346" name="文本框 345">
            <a:extLst>
              <a:ext uri="{FF2B5EF4-FFF2-40B4-BE49-F238E27FC236}">
                <a16:creationId xmlns:a16="http://schemas.microsoft.com/office/drawing/2014/main" id="{D3DE42AA-2344-4248-A802-345C61FC41D2}"/>
              </a:ext>
            </a:extLst>
          </p:cNvPr>
          <p:cNvSpPr txBox="1"/>
          <p:nvPr/>
        </p:nvSpPr>
        <p:spPr>
          <a:xfrm>
            <a:off x="668121" y="1403933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357" name="任意多边形: 形状 356">
            <a:extLst>
              <a:ext uri="{FF2B5EF4-FFF2-40B4-BE49-F238E27FC236}">
                <a16:creationId xmlns:a16="http://schemas.microsoft.com/office/drawing/2014/main" id="{1A1C17AA-E642-4865-A49D-9E34BA153AE9}"/>
              </a:ext>
            </a:extLst>
          </p:cNvPr>
          <p:cNvSpPr/>
          <p:nvPr/>
        </p:nvSpPr>
        <p:spPr>
          <a:xfrm>
            <a:off x="1880619" y="1675783"/>
            <a:ext cx="2920711" cy="3704322"/>
          </a:xfrm>
          <a:custGeom>
            <a:avLst/>
            <a:gdLst>
              <a:gd name="connsiteX0" fmla="*/ 1351688 w 2920711"/>
              <a:gd name="connsiteY0" fmla="*/ 586116 h 3704322"/>
              <a:gd name="connsiteX1" fmla="*/ 1396138 w 2920711"/>
              <a:gd name="connsiteY1" fmla="*/ 128916 h 3704322"/>
              <a:gd name="connsiteX2" fmla="*/ 1834288 w 2920711"/>
              <a:gd name="connsiteY2" fmla="*/ 1916 h 3704322"/>
              <a:gd name="connsiteX3" fmla="*/ 2120038 w 2920711"/>
              <a:gd name="connsiteY3" fmla="*/ 198766 h 3704322"/>
              <a:gd name="connsiteX4" fmla="*/ 2151788 w 2920711"/>
              <a:gd name="connsiteY4" fmla="*/ 706766 h 3704322"/>
              <a:gd name="connsiteX5" fmla="*/ 2570888 w 2920711"/>
              <a:gd name="connsiteY5" fmla="*/ 802016 h 3704322"/>
              <a:gd name="connsiteX6" fmla="*/ 2824888 w 2920711"/>
              <a:gd name="connsiteY6" fmla="*/ 1132216 h 3704322"/>
              <a:gd name="connsiteX7" fmla="*/ 2824888 w 2920711"/>
              <a:gd name="connsiteY7" fmla="*/ 1443366 h 3704322"/>
              <a:gd name="connsiteX8" fmla="*/ 2920138 w 2920711"/>
              <a:gd name="connsiteY8" fmla="*/ 1989466 h 3704322"/>
              <a:gd name="connsiteX9" fmla="*/ 2774088 w 2920711"/>
              <a:gd name="connsiteY9" fmla="*/ 2649866 h 3704322"/>
              <a:gd name="connsiteX10" fmla="*/ 2596288 w 2920711"/>
              <a:gd name="connsiteY10" fmla="*/ 2840366 h 3704322"/>
              <a:gd name="connsiteX11" fmla="*/ 2151788 w 2920711"/>
              <a:gd name="connsiteY11" fmla="*/ 2916566 h 3704322"/>
              <a:gd name="connsiteX12" fmla="*/ 2094638 w 2920711"/>
              <a:gd name="connsiteY12" fmla="*/ 3189616 h 3704322"/>
              <a:gd name="connsiteX13" fmla="*/ 2056538 w 2920711"/>
              <a:gd name="connsiteY13" fmla="*/ 3545216 h 3704322"/>
              <a:gd name="connsiteX14" fmla="*/ 1669188 w 2920711"/>
              <a:gd name="connsiteY14" fmla="*/ 3703966 h 3704322"/>
              <a:gd name="connsiteX15" fmla="*/ 1389788 w 2920711"/>
              <a:gd name="connsiteY15" fmla="*/ 3507116 h 3704322"/>
              <a:gd name="connsiteX16" fmla="*/ 1377088 w 2920711"/>
              <a:gd name="connsiteY16" fmla="*/ 3030866 h 3704322"/>
              <a:gd name="connsiteX17" fmla="*/ 1351688 w 2920711"/>
              <a:gd name="connsiteY17" fmla="*/ 2859416 h 3704322"/>
              <a:gd name="connsiteX18" fmla="*/ 957988 w 2920711"/>
              <a:gd name="connsiteY18" fmla="*/ 2853066 h 3704322"/>
              <a:gd name="connsiteX19" fmla="*/ 742088 w 2920711"/>
              <a:gd name="connsiteY19" fmla="*/ 2687966 h 3704322"/>
              <a:gd name="connsiteX20" fmla="*/ 672238 w 2920711"/>
              <a:gd name="connsiteY20" fmla="*/ 2326016 h 3704322"/>
              <a:gd name="connsiteX21" fmla="*/ 653188 w 2920711"/>
              <a:gd name="connsiteY21" fmla="*/ 2192666 h 3704322"/>
              <a:gd name="connsiteX22" fmla="*/ 291238 w 2920711"/>
              <a:gd name="connsiteY22" fmla="*/ 2230766 h 3704322"/>
              <a:gd name="connsiteX23" fmla="*/ 56288 w 2920711"/>
              <a:gd name="connsiteY23" fmla="*/ 2033916 h 3704322"/>
              <a:gd name="connsiteX24" fmla="*/ 5488 w 2920711"/>
              <a:gd name="connsiteY24" fmla="*/ 1824366 h 3704322"/>
              <a:gd name="connsiteX25" fmla="*/ 151538 w 2920711"/>
              <a:gd name="connsiteY25" fmla="*/ 1519566 h 3704322"/>
              <a:gd name="connsiteX26" fmla="*/ 437288 w 2920711"/>
              <a:gd name="connsiteY26" fmla="*/ 1449716 h 3704322"/>
              <a:gd name="connsiteX27" fmla="*/ 691288 w 2920711"/>
              <a:gd name="connsiteY27" fmla="*/ 1424316 h 3704322"/>
              <a:gd name="connsiteX28" fmla="*/ 697638 w 2920711"/>
              <a:gd name="connsiteY28" fmla="*/ 1062366 h 3704322"/>
              <a:gd name="connsiteX29" fmla="*/ 824638 w 2920711"/>
              <a:gd name="connsiteY29" fmla="*/ 782966 h 3704322"/>
              <a:gd name="connsiteX30" fmla="*/ 1205638 w 2920711"/>
              <a:gd name="connsiteY30" fmla="*/ 751216 h 3704322"/>
              <a:gd name="connsiteX31" fmla="*/ 1351688 w 2920711"/>
              <a:gd name="connsiteY31" fmla="*/ 586116 h 370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920711" h="3704322">
                <a:moveTo>
                  <a:pt x="1351688" y="586116"/>
                </a:moveTo>
                <a:cubicBezTo>
                  <a:pt x="1383438" y="482399"/>
                  <a:pt x="1315705" y="226283"/>
                  <a:pt x="1396138" y="128916"/>
                </a:cubicBezTo>
                <a:cubicBezTo>
                  <a:pt x="1476571" y="31549"/>
                  <a:pt x="1713638" y="-9726"/>
                  <a:pt x="1834288" y="1916"/>
                </a:cubicBezTo>
                <a:cubicBezTo>
                  <a:pt x="1954938" y="13558"/>
                  <a:pt x="2067121" y="81291"/>
                  <a:pt x="2120038" y="198766"/>
                </a:cubicBezTo>
                <a:cubicBezTo>
                  <a:pt x="2172955" y="316241"/>
                  <a:pt x="2076646" y="606224"/>
                  <a:pt x="2151788" y="706766"/>
                </a:cubicBezTo>
                <a:cubicBezTo>
                  <a:pt x="2226930" y="807308"/>
                  <a:pt x="2458705" y="731108"/>
                  <a:pt x="2570888" y="802016"/>
                </a:cubicBezTo>
                <a:cubicBezTo>
                  <a:pt x="2683071" y="872924"/>
                  <a:pt x="2782555" y="1025324"/>
                  <a:pt x="2824888" y="1132216"/>
                </a:cubicBezTo>
                <a:cubicBezTo>
                  <a:pt x="2867221" y="1239108"/>
                  <a:pt x="2809013" y="1300491"/>
                  <a:pt x="2824888" y="1443366"/>
                </a:cubicBezTo>
                <a:cubicBezTo>
                  <a:pt x="2840763" y="1586241"/>
                  <a:pt x="2928605" y="1788383"/>
                  <a:pt x="2920138" y="1989466"/>
                </a:cubicBezTo>
                <a:cubicBezTo>
                  <a:pt x="2911671" y="2190549"/>
                  <a:pt x="2828063" y="2508049"/>
                  <a:pt x="2774088" y="2649866"/>
                </a:cubicBezTo>
                <a:cubicBezTo>
                  <a:pt x="2720113" y="2791683"/>
                  <a:pt x="2700005" y="2795916"/>
                  <a:pt x="2596288" y="2840366"/>
                </a:cubicBezTo>
                <a:cubicBezTo>
                  <a:pt x="2492571" y="2884816"/>
                  <a:pt x="2235396" y="2858358"/>
                  <a:pt x="2151788" y="2916566"/>
                </a:cubicBezTo>
                <a:cubicBezTo>
                  <a:pt x="2068180" y="2974774"/>
                  <a:pt x="2110513" y="3084841"/>
                  <a:pt x="2094638" y="3189616"/>
                </a:cubicBezTo>
                <a:cubicBezTo>
                  <a:pt x="2078763" y="3294391"/>
                  <a:pt x="2127446" y="3459491"/>
                  <a:pt x="2056538" y="3545216"/>
                </a:cubicBezTo>
                <a:cubicBezTo>
                  <a:pt x="1985630" y="3630941"/>
                  <a:pt x="1780313" y="3710316"/>
                  <a:pt x="1669188" y="3703966"/>
                </a:cubicBezTo>
                <a:cubicBezTo>
                  <a:pt x="1558063" y="3697616"/>
                  <a:pt x="1438471" y="3619299"/>
                  <a:pt x="1389788" y="3507116"/>
                </a:cubicBezTo>
                <a:cubicBezTo>
                  <a:pt x="1341105" y="3394933"/>
                  <a:pt x="1383438" y="3138816"/>
                  <a:pt x="1377088" y="3030866"/>
                </a:cubicBezTo>
                <a:cubicBezTo>
                  <a:pt x="1370738" y="2922916"/>
                  <a:pt x="1421538" y="2889049"/>
                  <a:pt x="1351688" y="2859416"/>
                </a:cubicBezTo>
                <a:cubicBezTo>
                  <a:pt x="1281838" y="2829783"/>
                  <a:pt x="1059588" y="2881641"/>
                  <a:pt x="957988" y="2853066"/>
                </a:cubicBezTo>
                <a:cubicBezTo>
                  <a:pt x="856388" y="2824491"/>
                  <a:pt x="789713" y="2775808"/>
                  <a:pt x="742088" y="2687966"/>
                </a:cubicBezTo>
                <a:cubicBezTo>
                  <a:pt x="694463" y="2600124"/>
                  <a:pt x="687055" y="2408566"/>
                  <a:pt x="672238" y="2326016"/>
                </a:cubicBezTo>
                <a:cubicBezTo>
                  <a:pt x="657421" y="2243466"/>
                  <a:pt x="716688" y="2208541"/>
                  <a:pt x="653188" y="2192666"/>
                </a:cubicBezTo>
                <a:cubicBezTo>
                  <a:pt x="589688" y="2176791"/>
                  <a:pt x="390721" y="2257224"/>
                  <a:pt x="291238" y="2230766"/>
                </a:cubicBezTo>
                <a:cubicBezTo>
                  <a:pt x="191755" y="2204308"/>
                  <a:pt x="103913" y="2101649"/>
                  <a:pt x="56288" y="2033916"/>
                </a:cubicBezTo>
                <a:cubicBezTo>
                  <a:pt x="8663" y="1966183"/>
                  <a:pt x="-10387" y="1910091"/>
                  <a:pt x="5488" y="1824366"/>
                </a:cubicBezTo>
                <a:cubicBezTo>
                  <a:pt x="21363" y="1738641"/>
                  <a:pt x="79571" y="1582008"/>
                  <a:pt x="151538" y="1519566"/>
                </a:cubicBezTo>
                <a:cubicBezTo>
                  <a:pt x="223505" y="1457124"/>
                  <a:pt x="347330" y="1465591"/>
                  <a:pt x="437288" y="1449716"/>
                </a:cubicBezTo>
                <a:cubicBezTo>
                  <a:pt x="527246" y="1433841"/>
                  <a:pt x="647896" y="1488874"/>
                  <a:pt x="691288" y="1424316"/>
                </a:cubicBezTo>
                <a:cubicBezTo>
                  <a:pt x="734680" y="1359758"/>
                  <a:pt x="675413" y="1169258"/>
                  <a:pt x="697638" y="1062366"/>
                </a:cubicBezTo>
                <a:cubicBezTo>
                  <a:pt x="719863" y="955474"/>
                  <a:pt x="739971" y="834824"/>
                  <a:pt x="824638" y="782966"/>
                </a:cubicBezTo>
                <a:cubicBezTo>
                  <a:pt x="909305" y="731108"/>
                  <a:pt x="1116738" y="784024"/>
                  <a:pt x="1205638" y="751216"/>
                </a:cubicBezTo>
                <a:cubicBezTo>
                  <a:pt x="1294538" y="718408"/>
                  <a:pt x="1319938" y="689833"/>
                  <a:pt x="1351688" y="586116"/>
                </a:cubicBez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任意多边形: 形状 347">
            <a:extLst>
              <a:ext uri="{FF2B5EF4-FFF2-40B4-BE49-F238E27FC236}">
                <a16:creationId xmlns:a16="http://schemas.microsoft.com/office/drawing/2014/main" id="{D1371D29-802A-43FB-9F0F-2A7FD0C5F784}"/>
              </a:ext>
            </a:extLst>
          </p:cNvPr>
          <p:cNvSpPr/>
          <p:nvPr/>
        </p:nvSpPr>
        <p:spPr>
          <a:xfrm>
            <a:off x="2584371" y="2445049"/>
            <a:ext cx="2127280" cy="2095917"/>
          </a:xfrm>
          <a:custGeom>
            <a:avLst/>
            <a:gdLst>
              <a:gd name="connsiteX0" fmla="*/ 710010 w 2127280"/>
              <a:gd name="connsiteY0" fmla="*/ 762360 h 2095917"/>
              <a:gd name="connsiteX1" fmla="*/ 687150 w 2127280"/>
              <a:gd name="connsiteY1" fmla="*/ 198480 h 2095917"/>
              <a:gd name="connsiteX2" fmla="*/ 976710 w 2127280"/>
              <a:gd name="connsiteY2" fmla="*/ 360 h 2095917"/>
              <a:gd name="connsiteX3" fmla="*/ 1403430 w 2127280"/>
              <a:gd name="connsiteY3" fmla="*/ 168000 h 2095917"/>
              <a:gd name="connsiteX4" fmla="*/ 1411050 w 2127280"/>
              <a:gd name="connsiteY4" fmla="*/ 747120 h 2095917"/>
              <a:gd name="connsiteX5" fmla="*/ 1997790 w 2127280"/>
              <a:gd name="connsiteY5" fmla="*/ 800460 h 2095917"/>
              <a:gd name="connsiteX6" fmla="*/ 2112090 w 2127280"/>
              <a:gd name="connsiteY6" fmla="*/ 1257660 h 2095917"/>
              <a:gd name="connsiteX7" fmla="*/ 1761570 w 2127280"/>
              <a:gd name="connsiteY7" fmla="*/ 1425300 h 2095917"/>
              <a:gd name="connsiteX8" fmla="*/ 1281510 w 2127280"/>
              <a:gd name="connsiteY8" fmla="*/ 1425300 h 2095917"/>
              <a:gd name="connsiteX9" fmla="*/ 1304370 w 2127280"/>
              <a:gd name="connsiteY9" fmla="*/ 1905360 h 2095917"/>
              <a:gd name="connsiteX10" fmla="*/ 1083390 w 2127280"/>
              <a:gd name="connsiteY10" fmla="*/ 2095860 h 2095917"/>
              <a:gd name="connsiteX11" fmla="*/ 702390 w 2127280"/>
              <a:gd name="connsiteY11" fmla="*/ 1890120 h 2095917"/>
              <a:gd name="connsiteX12" fmla="*/ 710010 w 2127280"/>
              <a:gd name="connsiteY12" fmla="*/ 1379580 h 2095917"/>
              <a:gd name="connsiteX13" fmla="*/ 214710 w 2127280"/>
              <a:gd name="connsiteY13" fmla="*/ 1402440 h 2095917"/>
              <a:gd name="connsiteX14" fmla="*/ 1350 w 2127280"/>
              <a:gd name="connsiteY14" fmla="*/ 1135740 h 2095917"/>
              <a:gd name="connsiteX15" fmla="*/ 146130 w 2127280"/>
              <a:gd name="connsiteY15" fmla="*/ 754740 h 2095917"/>
              <a:gd name="connsiteX16" fmla="*/ 565230 w 2127280"/>
              <a:gd name="connsiteY16" fmla="*/ 709020 h 2095917"/>
              <a:gd name="connsiteX17" fmla="*/ 710010 w 2127280"/>
              <a:gd name="connsiteY17" fmla="*/ 762360 h 2095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27280" h="2095917">
                <a:moveTo>
                  <a:pt x="710010" y="762360"/>
                </a:moveTo>
                <a:cubicBezTo>
                  <a:pt x="730330" y="677270"/>
                  <a:pt x="642700" y="325480"/>
                  <a:pt x="687150" y="198480"/>
                </a:cubicBezTo>
                <a:cubicBezTo>
                  <a:pt x="731600" y="71480"/>
                  <a:pt x="857330" y="5440"/>
                  <a:pt x="976710" y="360"/>
                </a:cubicBezTo>
                <a:cubicBezTo>
                  <a:pt x="1096090" y="-4720"/>
                  <a:pt x="1331040" y="43540"/>
                  <a:pt x="1403430" y="168000"/>
                </a:cubicBezTo>
                <a:cubicBezTo>
                  <a:pt x="1475820" y="292460"/>
                  <a:pt x="1311990" y="641710"/>
                  <a:pt x="1411050" y="747120"/>
                </a:cubicBezTo>
                <a:cubicBezTo>
                  <a:pt x="1510110" y="852530"/>
                  <a:pt x="1880950" y="715370"/>
                  <a:pt x="1997790" y="800460"/>
                </a:cubicBezTo>
                <a:cubicBezTo>
                  <a:pt x="2114630" y="885550"/>
                  <a:pt x="2151460" y="1153520"/>
                  <a:pt x="2112090" y="1257660"/>
                </a:cubicBezTo>
                <a:cubicBezTo>
                  <a:pt x="2072720" y="1361800"/>
                  <a:pt x="1900000" y="1397360"/>
                  <a:pt x="1761570" y="1425300"/>
                </a:cubicBezTo>
                <a:cubicBezTo>
                  <a:pt x="1623140" y="1453240"/>
                  <a:pt x="1357710" y="1345290"/>
                  <a:pt x="1281510" y="1425300"/>
                </a:cubicBezTo>
                <a:cubicBezTo>
                  <a:pt x="1205310" y="1505310"/>
                  <a:pt x="1337390" y="1793600"/>
                  <a:pt x="1304370" y="1905360"/>
                </a:cubicBezTo>
                <a:cubicBezTo>
                  <a:pt x="1271350" y="2017120"/>
                  <a:pt x="1183720" y="2098400"/>
                  <a:pt x="1083390" y="2095860"/>
                </a:cubicBezTo>
                <a:cubicBezTo>
                  <a:pt x="983060" y="2093320"/>
                  <a:pt x="764620" y="2009500"/>
                  <a:pt x="702390" y="1890120"/>
                </a:cubicBezTo>
                <a:cubicBezTo>
                  <a:pt x="640160" y="1770740"/>
                  <a:pt x="791290" y="1460860"/>
                  <a:pt x="710010" y="1379580"/>
                </a:cubicBezTo>
                <a:cubicBezTo>
                  <a:pt x="628730" y="1298300"/>
                  <a:pt x="332820" y="1443080"/>
                  <a:pt x="214710" y="1402440"/>
                </a:cubicBezTo>
                <a:cubicBezTo>
                  <a:pt x="96600" y="1361800"/>
                  <a:pt x="12780" y="1243690"/>
                  <a:pt x="1350" y="1135740"/>
                </a:cubicBezTo>
                <a:cubicBezTo>
                  <a:pt x="-10080" y="1027790"/>
                  <a:pt x="52150" y="825860"/>
                  <a:pt x="146130" y="754740"/>
                </a:cubicBezTo>
                <a:cubicBezTo>
                  <a:pt x="240110" y="683620"/>
                  <a:pt x="469980" y="710290"/>
                  <a:pt x="565230" y="709020"/>
                </a:cubicBezTo>
                <a:cubicBezTo>
                  <a:pt x="660480" y="707750"/>
                  <a:pt x="689690" y="847450"/>
                  <a:pt x="710010" y="76236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52" name="表格 352">
            <a:extLst>
              <a:ext uri="{FF2B5EF4-FFF2-40B4-BE49-F238E27FC236}">
                <a16:creationId xmlns:a16="http://schemas.microsoft.com/office/drawing/2014/main" id="{2485332F-8577-416C-94F3-88838D794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542618"/>
              </p:ext>
            </p:extLst>
          </p:nvPr>
        </p:nvGraphicFramePr>
        <p:xfrm>
          <a:off x="5315441" y="1736762"/>
          <a:ext cx="5448443" cy="3605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443">
                  <a:extLst>
                    <a:ext uri="{9D8B030D-6E8A-4147-A177-3AD203B41FA5}">
                      <a16:colId xmlns:a16="http://schemas.microsoft.com/office/drawing/2014/main" val="3207151489"/>
                    </a:ext>
                  </a:extLst>
                </a:gridCol>
              </a:tblGrid>
              <a:tr h="277381"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结点集合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578535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G22(10)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381048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G22(10),</a:t>
                      </a:r>
                      <a:r>
                        <a:rPr lang="en-US" altLang="zh-CN" sz="1000" b="1" dirty="0"/>
                        <a:t>G24(10)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813436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G22(10),G24(10),</a:t>
                      </a:r>
                      <a:r>
                        <a:rPr lang="en-US" altLang="zh-CN" sz="1000" b="1" dirty="0"/>
                        <a:t>G33(10)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621242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G22(10),G24(10),G33(10),</a:t>
                      </a:r>
                      <a:r>
                        <a:rPr lang="en-US" altLang="zh-CN" sz="1000" b="1" dirty="0"/>
                        <a:t>G13(20)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460184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G22(10)-</a:t>
                      </a:r>
                      <a:r>
                        <a:rPr lang="en-US" altLang="zh-CN" sz="1000" b="1" dirty="0"/>
                        <a:t>G12(20),</a:t>
                      </a:r>
                      <a:r>
                        <a:rPr lang="en-US" altLang="zh-CN" sz="1000" dirty="0"/>
                        <a:t>G24(10),G33(10),G13(20)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719391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G22(10)-G12(20),G24(10)-</a:t>
                      </a:r>
                      <a:r>
                        <a:rPr lang="en-US" altLang="zh-CN" sz="1000" b="1" dirty="0"/>
                        <a:t>G14(20),</a:t>
                      </a:r>
                      <a:r>
                        <a:rPr lang="en-US" altLang="zh-CN" sz="1000" dirty="0"/>
                        <a:t>G33(10),G13(20)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475729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G22(10)-G12(20),G24(10)-G14(20),G33(10)-</a:t>
                      </a:r>
                      <a:r>
                        <a:rPr lang="en-US" altLang="zh-CN" sz="1000" b="1" dirty="0"/>
                        <a:t>G32(20),</a:t>
                      </a:r>
                      <a:r>
                        <a:rPr lang="en-US" altLang="zh-CN" sz="1000" dirty="0"/>
                        <a:t>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163384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G22(10)-G12(20),G24(10)-G14(20)/</a:t>
                      </a:r>
                      <a:r>
                        <a:rPr lang="en-US" altLang="zh-CN" sz="1000" b="1" dirty="0"/>
                        <a:t>G34(20),</a:t>
                      </a:r>
                      <a:r>
                        <a:rPr lang="en-US" altLang="zh-CN" sz="1000" dirty="0"/>
                        <a:t>G33(10)-G32(20),G13(20)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03894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G22(10)-G12(20),G24(10)-G14(20)/G34(20),G33(10)-G32(20)/</a:t>
                      </a:r>
                      <a:r>
                        <a:rPr lang="en-US" altLang="zh-CN" sz="1000" b="1" dirty="0"/>
                        <a:t>G43(20)</a:t>
                      </a:r>
                      <a:r>
                        <a:rPr lang="en-US" altLang="zh-CN" sz="1000" b="0" dirty="0"/>
                        <a:t>,</a:t>
                      </a:r>
                      <a:r>
                        <a:rPr lang="en-US" altLang="zh-CN" sz="1000" dirty="0"/>
                        <a:t>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775508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dirty="0"/>
                        <a:t>G22(10)-G12(20)/</a:t>
                      </a:r>
                      <a:r>
                        <a:rPr lang="en-US" altLang="zh-CN" sz="1000" b="1" dirty="0"/>
                        <a:t>G21(25),</a:t>
                      </a:r>
                      <a:r>
                        <a:rPr lang="en-US" altLang="zh-CN" sz="1000" b="0" dirty="0"/>
                        <a:t>G24(10)-G14(20)/G34(20),G33(10)-G32(20)/G43(20),G13(20)</a:t>
                      </a:r>
                      <a:endParaRPr lang="zh-CN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353621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b="0" dirty="0"/>
                        <a:t>G22(10)-G12(20)/G21(25),G24(10)-G14(20)/G34(20),G33(10)-G32(20)/G43(20),G13(20)-</a:t>
                      </a:r>
                      <a:r>
                        <a:rPr lang="en-US" altLang="zh-CN" sz="1000" b="1" dirty="0"/>
                        <a:t>G03(30)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682620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dirty="0"/>
                        <a:t>……(</a:t>
                      </a:r>
                      <a:r>
                        <a:rPr lang="zh-CN" altLang="en-US" sz="1000" b="0" dirty="0"/>
                        <a:t>具体过程，草稿图片</a:t>
                      </a:r>
                      <a:r>
                        <a:rPr lang="en-US" altLang="zh-CN" sz="1000" b="0" dirty="0"/>
                        <a:t>)</a:t>
                      </a:r>
                      <a:endParaRPr lang="zh-CN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769523"/>
                  </a:ext>
                </a:extLst>
              </a:tr>
            </a:tbl>
          </a:graphicData>
        </a:graphic>
      </p:graphicFrame>
      <p:sp>
        <p:nvSpPr>
          <p:cNvPr id="368" name="右大括号 367">
            <a:extLst>
              <a:ext uri="{FF2B5EF4-FFF2-40B4-BE49-F238E27FC236}">
                <a16:creationId xmlns:a16="http://schemas.microsoft.com/office/drawing/2014/main" id="{860298AA-4136-4706-858D-F13BA08DBF98}"/>
              </a:ext>
            </a:extLst>
          </p:cNvPr>
          <p:cNvSpPr/>
          <p:nvPr/>
        </p:nvSpPr>
        <p:spPr>
          <a:xfrm>
            <a:off x="10656386" y="2115549"/>
            <a:ext cx="284614" cy="28266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9" name="文本框 368">
            <a:extLst>
              <a:ext uri="{FF2B5EF4-FFF2-40B4-BE49-F238E27FC236}">
                <a16:creationId xmlns:a16="http://schemas.microsoft.com/office/drawing/2014/main" id="{ABC05EC0-3372-47DD-9CAB-03F90C94995D}"/>
              </a:ext>
            </a:extLst>
          </p:cNvPr>
          <p:cNvSpPr txBox="1"/>
          <p:nvPr/>
        </p:nvSpPr>
        <p:spPr>
          <a:xfrm>
            <a:off x="10935196" y="3143488"/>
            <a:ext cx="1405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/>
                </a:solidFill>
              </a:rPr>
              <a:t>二阶邻居找到的最短路径用绿色边</a:t>
            </a:r>
          </a:p>
        </p:txBody>
      </p:sp>
      <p:sp>
        <p:nvSpPr>
          <p:cNvPr id="370" name="文本框 369">
            <a:extLst>
              <a:ext uri="{FF2B5EF4-FFF2-40B4-BE49-F238E27FC236}">
                <a16:creationId xmlns:a16="http://schemas.microsoft.com/office/drawing/2014/main" id="{8FC45951-9E51-4C06-A76B-37FDB113D94A}"/>
              </a:ext>
            </a:extLst>
          </p:cNvPr>
          <p:cNvSpPr txBox="1"/>
          <p:nvPr/>
        </p:nvSpPr>
        <p:spPr>
          <a:xfrm>
            <a:off x="6888706" y="5411087"/>
            <a:ext cx="419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最终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的最短路径用红色边</a:t>
            </a:r>
          </a:p>
        </p:txBody>
      </p:sp>
      <p:sp>
        <p:nvSpPr>
          <p:cNvPr id="372" name="文本框 371">
            <a:extLst>
              <a:ext uri="{FF2B5EF4-FFF2-40B4-BE49-F238E27FC236}">
                <a16:creationId xmlns:a16="http://schemas.microsoft.com/office/drawing/2014/main" id="{32E4796C-74E7-4B07-B9BA-607F199F0359}"/>
              </a:ext>
            </a:extLst>
          </p:cNvPr>
          <p:cNvSpPr txBox="1"/>
          <p:nvPr/>
        </p:nvSpPr>
        <p:spPr>
          <a:xfrm>
            <a:off x="5648325" y="173242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缺陷</a:t>
            </a:r>
            <a:r>
              <a:rPr lang="en-US" altLang="zh-CN" dirty="0"/>
              <a:t>1</a:t>
            </a:r>
            <a:r>
              <a:rPr lang="zh-CN" altLang="en-US" dirty="0"/>
              <a:t>：要计算所有结点的最短路径（或所有</a:t>
            </a:r>
            <a:r>
              <a:rPr lang="en-US" altLang="zh-CN" dirty="0"/>
              <a:t>Consumer</a:t>
            </a:r>
            <a:r>
              <a:rPr lang="zh-CN" altLang="en-US" dirty="0"/>
              <a:t>短路径出现，题设中</a:t>
            </a:r>
            <a:r>
              <a:rPr lang="en-US" altLang="zh-CN" dirty="0"/>
              <a:t>C1</a:t>
            </a:r>
            <a:r>
              <a:rPr lang="zh-CN" altLang="en-US" dirty="0"/>
              <a:t>就是最后出现的）</a:t>
            </a:r>
            <a:endParaRPr lang="en-US" altLang="zh-CN" dirty="0"/>
          </a:p>
        </p:txBody>
      </p:sp>
      <p:sp>
        <p:nvSpPr>
          <p:cNvPr id="374" name="文本框 373">
            <a:extLst>
              <a:ext uri="{FF2B5EF4-FFF2-40B4-BE49-F238E27FC236}">
                <a16:creationId xmlns:a16="http://schemas.microsoft.com/office/drawing/2014/main" id="{D8631EEF-572A-40B9-B55F-FC71B52D0878}"/>
              </a:ext>
            </a:extLst>
          </p:cNvPr>
          <p:cNvSpPr txBox="1"/>
          <p:nvPr/>
        </p:nvSpPr>
        <p:spPr>
          <a:xfrm>
            <a:off x="5648325" y="970754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缺陷</a:t>
            </a:r>
            <a:r>
              <a:rPr lang="en-US" altLang="zh-CN" dirty="0"/>
              <a:t>2</a:t>
            </a:r>
            <a:r>
              <a:rPr lang="zh-CN" altLang="en-US" dirty="0"/>
              <a:t>：拐弯过多，这里需要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Transmitter</a:t>
            </a:r>
          </a:p>
        </p:txBody>
      </p:sp>
      <p:pic>
        <p:nvPicPr>
          <p:cNvPr id="376" name="图片 375">
            <a:extLst>
              <a:ext uri="{FF2B5EF4-FFF2-40B4-BE49-F238E27FC236}">
                <a16:creationId xmlns:a16="http://schemas.microsoft.com/office/drawing/2014/main" id="{20E69314-553E-4FB5-8EF4-B602F3F682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13176" y="4818754"/>
            <a:ext cx="3420318" cy="455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78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35917-F7BC-43A1-9500-A60CE3040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缺陷</a:t>
            </a:r>
            <a:r>
              <a:rPr lang="en-US" altLang="zh-CN" dirty="0"/>
              <a:t>1</a:t>
            </a:r>
            <a:r>
              <a:rPr lang="zh-CN" altLang="en-US" dirty="0"/>
              <a:t>优化思路：利用动态规划实现网格上最短路径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3D8CA5F-6F7B-442A-88FB-3110B3D41E27}"/>
              </a:ext>
            </a:extLst>
          </p:cNvPr>
          <p:cNvSpPr txBox="1"/>
          <p:nvPr/>
        </p:nvSpPr>
        <p:spPr>
          <a:xfrm>
            <a:off x="5405937" y="1149779"/>
            <a:ext cx="5582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优化思路：划定</a:t>
            </a:r>
            <a:r>
              <a:rPr lang="en-US" altLang="zh-CN" dirty="0"/>
              <a:t>P</a:t>
            </a:r>
            <a:r>
              <a:rPr lang="zh-CN" altLang="en-US" dirty="0"/>
              <a:t>到各个</a:t>
            </a:r>
            <a:r>
              <a:rPr lang="en-US" altLang="zh-CN" dirty="0"/>
              <a:t>C</a:t>
            </a:r>
            <a:r>
              <a:rPr lang="zh-CN" altLang="en-US" dirty="0"/>
              <a:t>的范围动态规划。</a:t>
            </a:r>
            <a:endParaRPr lang="en-US" altLang="zh-CN" dirty="0"/>
          </a:p>
          <a:p>
            <a:r>
              <a:rPr lang="zh-CN" altLang="en-US" dirty="0"/>
              <a:t>这样也符合路径不允回头的策略。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8476B00-1B5B-47F4-889F-B38D55B5F3E7}"/>
              </a:ext>
            </a:extLst>
          </p:cNvPr>
          <p:cNvGrpSpPr/>
          <p:nvPr/>
        </p:nvGrpSpPr>
        <p:grpSpPr>
          <a:xfrm>
            <a:off x="-21046" y="1249177"/>
            <a:ext cx="7074597" cy="6824089"/>
            <a:chOff x="-21046" y="1249177"/>
            <a:chExt cx="7074597" cy="6824089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10DC49E-71D2-4628-A291-287C99F979F1}"/>
                </a:ext>
              </a:extLst>
            </p:cNvPr>
            <p:cNvSpPr txBox="1"/>
            <p:nvPr/>
          </p:nvSpPr>
          <p:spPr>
            <a:xfrm>
              <a:off x="436577" y="274788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x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67F987A1-899F-4233-9C15-DE2833C98776}"/>
                </a:ext>
              </a:extLst>
            </p:cNvPr>
            <p:cNvGrpSpPr/>
            <p:nvPr/>
          </p:nvGrpSpPr>
          <p:grpSpPr>
            <a:xfrm>
              <a:off x="-21046" y="1249177"/>
              <a:ext cx="7074597" cy="5608823"/>
              <a:chOff x="741021" y="1321617"/>
              <a:chExt cx="7074597" cy="5608823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68D72D9-B2C9-4FB9-A10F-F65DA4B7BA47}"/>
                  </a:ext>
                </a:extLst>
              </p:cNvPr>
              <p:cNvSpPr txBox="1"/>
              <p:nvPr/>
            </p:nvSpPr>
            <p:spPr>
              <a:xfrm>
                <a:off x="1718574" y="2363195"/>
                <a:ext cx="6097044" cy="4016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20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15	10	10	10</a:t>
                </a:r>
              </a:p>
              <a:p>
                <a:pPr marL="342900" indent="-342900" algn="l">
                  <a:buAutoNum type="arabicPlain" startAt="20"/>
                </a:pP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20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15	10	90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10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20	10	10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10	10</a:t>
                </a: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5363E12-683C-410C-99FD-8224BDDCD6EF}"/>
                  </a:ext>
                </a:extLst>
              </p:cNvPr>
              <p:cNvSpPr/>
              <p:nvPr/>
            </p:nvSpPr>
            <p:spPr>
              <a:xfrm>
                <a:off x="17185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07441BF-8BCC-4A5C-A3B6-8D279FDA6202}"/>
                  </a:ext>
                </a:extLst>
              </p:cNvPr>
              <p:cNvSpPr/>
              <p:nvPr/>
            </p:nvSpPr>
            <p:spPr>
              <a:xfrm>
                <a:off x="26329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0A8C256-1617-4F84-851C-336F4300C117}"/>
                  </a:ext>
                </a:extLst>
              </p:cNvPr>
              <p:cNvSpPr/>
              <p:nvPr/>
            </p:nvSpPr>
            <p:spPr>
              <a:xfrm>
                <a:off x="44617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110CB3A6-9B7C-4691-8344-B01C6691D52C}"/>
                  </a:ext>
                </a:extLst>
              </p:cNvPr>
              <p:cNvSpPr/>
              <p:nvPr/>
            </p:nvSpPr>
            <p:spPr>
              <a:xfrm>
                <a:off x="35473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3894995-ABA6-48D9-8782-30068E90D35C}"/>
                  </a:ext>
                </a:extLst>
              </p:cNvPr>
              <p:cNvSpPr/>
              <p:nvPr/>
            </p:nvSpPr>
            <p:spPr>
              <a:xfrm>
                <a:off x="5376174" y="23584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45A083B-115D-48D5-A98E-4259BC844CA7}"/>
                  </a:ext>
                </a:extLst>
              </p:cNvPr>
              <p:cNvSpPr/>
              <p:nvPr/>
            </p:nvSpPr>
            <p:spPr>
              <a:xfrm>
                <a:off x="17185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74F5D0E-A43F-46FA-97BA-1631B1DBB706}"/>
                  </a:ext>
                </a:extLst>
              </p:cNvPr>
              <p:cNvSpPr/>
              <p:nvPr/>
            </p:nvSpPr>
            <p:spPr>
              <a:xfrm>
                <a:off x="26329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086FBC2-63AF-4C3C-AB84-FFB76D0CD798}"/>
                  </a:ext>
                </a:extLst>
              </p:cNvPr>
              <p:cNvSpPr/>
              <p:nvPr/>
            </p:nvSpPr>
            <p:spPr>
              <a:xfrm>
                <a:off x="44617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F6E6DC5-C931-4D68-BE00-D6E49F1896CF}"/>
                  </a:ext>
                </a:extLst>
              </p:cNvPr>
              <p:cNvSpPr/>
              <p:nvPr/>
            </p:nvSpPr>
            <p:spPr>
              <a:xfrm>
                <a:off x="35473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131441F-DBB2-4AA3-B420-BCE9B9D5209A}"/>
                  </a:ext>
                </a:extLst>
              </p:cNvPr>
              <p:cNvSpPr/>
              <p:nvPr/>
            </p:nvSpPr>
            <p:spPr>
              <a:xfrm>
                <a:off x="5376174" y="32728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074C81D8-FF06-446E-B690-3F0D54530BF2}"/>
                  </a:ext>
                </a:extLst>
              </p:cNvPr>
              <p:cNvSpPr/>
              <p:nvPr/>
            </p:nvSpPr>
            <p:spPr>
              <a:xfrm>
                <a:off x="17185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24F2315F-4D85-4674-AF69-9643ABE6841F}"/>
                  </a:ext>
                </a:extLst>
              </p:cNvPr>
              <p:cNvSpPr/>
              <p:nvPr/>
            </p:nvSpPr>
            <p:spPr>
              <a:xfrm>
                <a:off x="26329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7D8D0F1C-4B09-42C0-B7C3-41AACD292BCB}"/>
                  </a:ext>
                </a:extLst>
              </p:cNvPr>
              <p:cNvSpPr/>
              <p:nvPr/>
            </p:nvSpPr>
            <p:spPr>
              <a:xfrm>
                <a:off x="44617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P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D3082B0A-3B70-4131-B338-1F659008A6CB}"/>
                  </a:ext>
                </a:extLst>
              </p:cNvPr>
              <p:cNvSpPr/>
              <p:nvPr/>
            </p:nvSpPr>
            <p:spPr>
              <a:xfrm>
                <a:off x="35473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A915E778-EED6-41F2-91BF-559E2649B412}"/>
                  </a:ext>
                </a:extLst>
              </p:cNvPr>
              <p:cNvSpPr/>
              <p:nvPr/>
            </p:nvSpPr>
            <p:spPr>
              <a:xfrm>
                <a:off x="5376174" y="41872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A5E70DE2-AB73-4573-8749-48ADA34170D8}"/>
                  </a:ext>
                </a:extLst>
              </p:cNvPr>
              <p:cNvSpPr/>
              <p:nvPr/>
            </p:nvSpPr>
            <p:spPr>
              <a:xfrm>
                <a:off x="17185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790812A7-62C8-470C-A3B4-B65405B0E019}"/>
                  </a:ext>
                </a:extLst>
              </p:cNvPr>
              <p:cNvSpPr/>
              <p:nvPr/>
            </p:nvSpPr>
            <p:spPr>
              <a:xfrm>
                <a:off x="26329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45CE773E-CAB0-4805-864C-922E91FDD795}"/>
                  </a:ext>
                </a:extLst>
              </p:cNvPr>
              <p:cNvSpPr/>
              <p:nvPr/>
            </p:nvSpPr>
            <p:spPr>
              <a:xfrm>
                <a:off x="44617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FEBCB91F-812D-486B-B143-9B5F503F33AA}"/>
                  </a:ext>
                </a:extLst>
              </p:cNvPr>
              <p:cNvSpPr/>
              <p:nvPr/>
            </p:nvSpPr>
            <p:spPr>
              <a:xfrm>
                <a:off x="35473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T4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EBC91350-702B-4E0A-AACA-837DC13CC61C}"/>
                  </a:ext>
                </a:extLst>
              </p:cNvPr>
              <p:cNvSpPr/>
              <p:nvPr/>
            </p:nvSpPr>
            <p:spPr>
              <a:xfrm>
                <a:off x="53761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02821CD-4A39-47AD-8F30-805C3B3829BA}"/>
                  </a:ext>
                </a:extLst>
              </p:cNvPr>
              <p:cNvSpPr/>
              <p:nvPr/>
            </p:nvSpPr>
            <p:spPr>
              <a:xfrm>
                <a:off x="17185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8D47DB5A-41E4-4801-BE58-DB53DDD9AB13}"/>
                  </a:ext>
                </a:extLst>
              </p:cNvPr>
              <p:cNvSpPr/>
              <p:nvPr/>
            </p:nvSpPr>
            <p:spPr>
              <a:xfrm>
                <a:off x="26329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CD187C6E-15DD-4B19-9C5D-337B3A54C5C5}"/>
                  </a:ext>
                </a:extLst>
              </p:cNvPr>
              <p:cNvSpPr/>
              <p:nvPr/>
            </p:nvSpPr>
            <p:spPr>
              <a:xfrm>
                <a:off x="44617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69E944BD-210F-4921-B0E9-5AF9A47FAF52}"/>
                  </a:ext>
                </a:extLst>
              </p:cNvPr>
              <p:cNvSpPr/>
              <p:nvPr/>
            </p:nvSpPr>
            <p:spPr>
              <a:xfrm>
                <a:off x="35473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A5EC34E0-032B-4046-81B9-B055F766501D}"/>
                  </a:ext>
                </a:extLst>
              </p:cNvPr>
              <p:cNvSpPr/>
              <p:nvPr/>
            </p:nvSpPr>
            <p:spPr>
              <a:xfrm>
                <a:off x="53761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383CDC5-4493-42DB-A7AD-FDBDF38F6220}"/>
                  </a:ext>
                </a:extLst>
              </p:cNvPr>
              <p:cNvSpPr txBox="1"/>
              <p:nvPr/>
            </p:nvSpPr>
            <p:spPr>
              <a:xfrm>
                <a:off x="1111736" y="261460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29F60A3-0628-47DA-BBF3-2F2B339DF2DB}"/>
                  </a:ext>
                </a:extLst>
              </p:cNvPr>
              <p:cNvSpPr txBox="1"/>
              <p:nvPr/>
            </p:nvSpPr>
            <p:spPr>
              <a:xfrm>
                <a:off x="1111736" y="35331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810746D-982B-406D-9765-C940E3997454}"/>
                  </a:ext>
                </a:extLst>
              </p:cNvPr>
              <p:cNvSpPr txBox="1"/>
              <p:nvPr/>
            </p:nvSpPr>
            <p:spPr>
              <a:xfrm>
                <a:off x="1111736" y="4451591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2181292-8333-4458-9FED-8128AC61A76E}"/>
                  </a:ext>
                </a:extLst>
              </p:cNvPr>
              <p:cNvSpPr txBox="1"/>
              <p:nvPr/>
            </p:nvSpPr>
            <p:spPr>
              <a:xfrm>
                <a:off x="1111736" y="537008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9BA7BD8-E2FF-437A-8AD5-E8C6E8640F63}"/>
                  </a:ext>
                </a:extLst>
              </p:cNvPr>
              <p:cNvSpPr txBox="1"/>
              <p:nvPr/>
            </p:nvSpPr>
            <p:spPr>
              <a:xfrm>
                <a:off x="1111736" y="6288574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E8A8C15-BA90-4B95-AE89-FDE5D4178006}"/>
                  </a:ext>
                </a:extLst>
              </p:cNvPr>
              <p:cNvSpPr txBox="1"/>
              <p:nvPr/>
            </p:nvSpPr>
            <p:spPr>
              <a:xfrm>
                <a:off x="2035480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FE39A8C-E136-41B2-91FB-1A007C32BD35}"/>
                  </a:ext>
                </a:extLst>
              </p:cNvPr>
              <p:cNvSpPr txBox="1"/>
              <p:nvPr/>
            </p:nvSpPr>
            <p:spPr>
              <a:xfrm>
                <a:off x="2932786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C1D337F-5C61-4D6F-B8AA-383497CD4F46}"/>
                  </a:ext>
                </a:extLst>
              </p:cNvPr>
              <p:cNvSpPr txBox="1"/>
              <p:nvPr/>
            </p:nvSpPr>
            <p:spPr>
              <a:xfrm>
                <a:off x="3830092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3664932-AD4C-4AB4-BF7E-A7A7D86C571E}"/>
                  </a:ext>
                </a:extLst>
              </p:cNvPr>
              <p:cNvSpPr txBox="1"/>
              <p:nvPr/>
            </p:nvSpPr>
            <p:spPr>
              <a:xfrm>
                <a:off x="4727398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4924CC6-3636-4D7F-A456-D8F02ED68914}"/>
                  </a:ext>
                </a:extLst>
              </p:cNvPr>
              <p:cNvSpPr txBox="1"/>
              <p:nvPr/>
            </p:nvSpPr>
            <p:spPr>
              <a:xfrm>
                <a:off x="5624703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C7046510-A4FB-4D75-B5C8-93BD924C17B5}"/>
                  </a:ext>
                </a:extLst>
              </p:cNvPr>
              <p:cNvCxnSpPr/>
              <p:nvPr/>
            </p:nvCxnSpPr>
            <p:spPr>
              <a:xfrm>
                <a:off x="741021" y="1693586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E184446B-BB88-485F-8821-9087517C239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0303" y="1048409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F2AEE91-2AA7-4C38-A78C-4AE2239EE403}"/>
                  </a:ext>
                </a:extLst>
              </p:cNvPr>
              <p:cNvSpPr txBox="1"/>
              <p:nvPr/>
            </p:nvSpPr>
            <p:spPr>
              <a:xfrm>
                <a:off x="1944756" y="1321617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y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4DC42150-4C09-4F01-B1CB-A5D584BE7E03}"/>
                  </a:ext>
                </a:extLst>
              </p:cNvPr>
              <p:cNvSpPr/>
              <p:nvPr/>
            </p:nvSpPr>
            <p:spPr>
              <a:xfrm>
                <a:off x="2632974" y="4187240"/>
                <a:ext cx="2743200" cy="1828800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3D5F2BB8-F897-433D-802B-452C42F7AAEC}"/>
                  </a:ext>
                </a:extLst>
              </p:cNvPr>
              <p:cNvSpPr/>
              <p:nvPr/>
            </p:nvSpPr>
            <p:spPr>
              <a:xfrm>
                <a:off x="1718574" y="2358439"/>
                <a:ext cx="3657600" cy="2743199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5DB5FF81-9AF8-44EE-B257-54A286A45AF7}"/>
                  </a:ext>
                </a:extLst>
              </p:cNvPr>
              <p:cNvSpPr/>
              <p:nvPr/>
            </p:nvSpPr>
            <p:spPr>
              <a:xfrm>
                <a:off x="4461773" y="3286249"/>
                <a:ext cx="914401" cy="1815389"/>
              </a:xfrm>
              <a:prstGeom prst="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F9E9D0E-7BBF-4C9B-B040-2F8A4B94C736}"/>
                  </a:ext>
                </a:extLst>
              </p:cNvPr>
              <p:cNvSpPr txBox="1"/>
              <p:nvPr/>
            </p:nvSpPr>
            <p:spPr>
              <a:xfrm>
                <a:off x="838200" y="1781867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G</a:t>
                </a:r>
                <a:endParaRPr lang="zh-CN" altLang="en-US" b="1" dirty="0"/>
              </a:p>
            </p:txBody>
          </p:sp>
        </p:grp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0E70FF84-581E-4EC5-A311-4D71149B78A5}"/>
                </a:ext>
              </a:extLst>
            </p:cNvPr>
            <p:cNvCxnSpPr/>
            <p:nvPr/>
          </p:nvCxnSpPr>
          <p:spPr>
            <a:xfrm>
              <a:off x="3395565" y="459486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FD5E5AA2-095D-4C4F-B2E9-04992E64168D}"/>
                </a:ext>
              </a:extLst>
            </p:cNvPr>
            <p:cNvCxnSpPr/>
            <p:nvPr/>
          </p:nvCxnSpPr>
          <p:spPr>
            <a:xfrm>
              <a:off x="4160520" y="3924300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DBD6C16E-231D-4AA8-984A-06692F5A4A31}"/>
                </a:ext>
              </a:extLst>
            </p:cNvPr>
            <p:cNvCxnSpPr/>
            <p:nvPr/>
          </p:nvCxnSpPr>
          <p:spPr>
            <a:xfrm>
              <a:off x="2369058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0E7C1003-D2F7-4F14-8396-A9DE6E8AD477}"/>
                </a:ext>
              </a:extLst>
            </p:cNvPr>
            <p:cNvCxnSpPr/>
            <p:nvPr/>
          </p:nvCxnSpPr>
          <p:spPr>
            <a:xfrm>
              <a:off x="2437638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A8C9CE0E-3165-4DF9-9C20-AF0BBF3E94F7}"/>
                </a:ext>
              </a:extLst>
            </p:cNvPr>
            <p:cNvCxnSpPr/>
            <p:nvPr/>
          </p:nvCxnSpPr>
          <p:spPr>
            <a:xfrm>
              <a:off x="3230880" y="3887374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789BDB1C-2774-42A9-9B54-9641E1F3F9C5}"/>
                </a:ext>
              </a:extLst>
            </p:cNvPr>
            <p:cNvCxnSpPr/>
            <p:nvPr/>
          </p:nvCxnSpPr>
          <p:spPr>
            <a:xfrm>
              <a:off x="3230880" y="306759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8F5B97C7-2A12-4A34-A3F0-29F1CE1714F6}"/>
                </a:ext>
              </a:extLst>
            </p:cNvPr>
            <p:cNvCxnSpPr/>
            <p:nvPr/>
          </p:nvCxnSpPr>
          <p:spPr>
            <a:xfrm>
              <a:off x="4160520" y="3005809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44BC4FF3-D846-4C91-BB1E-8E1CD5CBCFDC}"/>
                </a:ext>
              </a:extLst>
            </p:cNvPr>
            <p:cNvCxnSpPr/>
            <p:nvPr/>
          </p:nvCxnSpPr>
          <p:spPr>
            <a:xfrm>
              <a:off x="1495803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EB3836CE-7146-468C-8655-8D81A79BF57F}"/>
                </a:ext>
              </a:extLst>
            </p:cNvPr>
            <p:cNvCxnSpPr/>
            <p:nvPr/>
          </p:nvCxnSpPr>
          <p:spPr>
            <a:xfrm>
              <a:off x="1596547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FC917E12-3340-47E9-858D-F482AD84C288}"/>
                </a:ext>
              </a:extLst>
            </p:cNvPr>
            <p:cNvCxnSpPr/>
            <p:nvPr/>
          </p:nvCxnSpPr>
          <p:spPr>
            <a:xfrm>
              <a:off x="1495803" y="306759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11CBBB46-F00A-46BA-95CF-92FFFF6A1C16}"/>
                </a:ext>
              </a:extLst>
            </p:cNvPr>
            <p:cNvCxnSpPr/>
            <p:nvPr/>
          </p:nvCxnSpPr>
          <p:spPr>
            <a:xfrm>
              <a:off x="2378961" y="298638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2092B542-2F8D-44C0-A921-88A457066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0520" y="4801772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378F6E16-1DF8-490A-B562-CF72E3CE8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0880" y="474848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45AAE64A-2C63-476D-A388-B45027933051}"/>
                </a:ext>
              </a:extLst>
            </p:cNvPr>
            <p:cNvCxnSpPr/>
            <p:nvPr/>
          </p:nvCxnSpPr>
          <p:spPr>
            <a:xfrm>
              <a:off x="2498259" y="5417820"/>
              <a:ext cx="53019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E9D41105-0C13-4036-97A3-400E8F09C711}"/>
                </a:ext>
              </a:extLst>
            </p:cNvPr>
            <p:cNvCxnSpPr/>
            <p:nvPr/>
          </p:nvCxnSpPr>
          <p:spPr>
            <a:xfrm>
              <a:off x="3395565" y="5417820"/>
              <a:ext cx="530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E1F13EDF-7EBB-443B-8A25-968F0672FF4A}"/>
                </a:ext>
              </a:extLst>
            </p:cNvPr>
            <p:cNvCxnSpPr/>
            <p:nvPr/>
          </p:nvCxnSpPr>
          <p:spPr>
            <a:xfrm>
              <a:off x="2498259" y="288864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5496FF49-A244-4EFF-80CD-39D55DDCE207}"/>
                </a:ext>
              </a:extLst>
            </p:cNvPr>
            <p:cNvCxnSpPr>
              <a:cxnSpLocks/>
            </p:cNvCxnSpPr>
            <p:nvPr/>
          </p:nvCxnSpPr>
          <p:spPr>
            <a:xfrm>
              <a:off x="3374519" y="5509258"/>
              <a:ext cx="106942" cy="1707626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D9C5CA47-59B8-4E47-B224-B096FED3DD3F}"/>
                </a:ext>
              </a:extLst>
            </p:cNvPr>
            <p:cNvSpPr txBox="1"/>
            <p:nvPr/>
          </p:nvSpPr>
          <p:spPr>
            <a:xfrm>
              <a:off x="1127755" y="7426935"/>
              <a:ext cx="50658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对于</a:t>
              </a:r>
              <a:r>
                <a:rPr lang="en-US" altLang="zh-CN" dirty="0"/>
                <a:t>C2</a:t>
              </a:r>
              <a:r>
                <a:rPr lang="zh-CN" altLang="en-US" dirty="0"/>
                <a:t>有两个最优解，要选择其中拐弯较少的。</a:t>
              </a:r>
              <a:endParaRPr lang="en-US" altLang="zh-CN" dirty="0"/>
            </a:p>
            <a:p>
              <a:r>
                <a:rPr lang="zh-CN" altLang="en-US" dirty="0"/>
                <a:t>（多个最优解的保存之后再说）</a:t>
              </a:r>
            </a:p>
          </p:txBody>
        </p:sp>
      </p:grpSp>
      <p:sp>
        <p:nvSpPr>
          <p:cNvPr id="96" name="矩形 95">
            <a:extLst>
              <a:ext uri="{FF2B5EF4-FFF2-40B4-BE49-F238E27FC236}">
                <a16:creationId xmlns:a16="http://schemas.microsoft.com/office/drawing/2014/main" id="{A8F4562B-35F6-42EB-ABDF-96950BF09A65}"/>
              </a:ext>
            </a:extLst>
          </p:cNvPr>
          <p:cNvSpPr/>
          <p:nvPr/>
        </p:nvSpPr>
        <p:spPr>
          <a:xfrm>
            <a:off x="6442906" y="1988343"/>
            <a:ext cx="5582325" cy="47120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C75AAA9F-477F-4315-8BFD-F9338657377F}"/>
              </a:ext>
            </a:extLst>
          </p:cNvPr>
          <p:cNvSpPr txBox="1"/>
          <p:nvPr/>
        </p:nvSpPr>
        <p:spPr>
          <a:xfrm>
            <a:off x="6507886" y="2101333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以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左上角为例（</a:t>
            </a:r>
            <a:r>
              <a:rPr lang="en-US" altLang="zh-CN" dirty="0">
                <a:solidFill>
                  <a:srgbClr val="FF0000"/>
                </a:solidFill>
              </a:rPr>
              <a:t>C1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D469AD7C-921C-458E-B5D3-A0F54F200C72}"/>
              </a:ext>
            </a:extLst>
          </p:cNvPr>
          <p:cNvSpPr txBox="1"/>
          <p:nvPr/>
        </p:nvSpPr>
        <p:spPr>
          <a:xfrm>
            <a:off x="6637568" y="2635538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Step1: C</a:t>
            </a:r>
            <a:r>
              <a:rPr lang="zh-CN" altLang="en-US" dirty="0">
                <a:solidFill>
                  <a:srgbClr val="FF0000"/>
                </a:solidFill>
              </a:rPr>
              <a:t>位置初始化为</a:t>
            </a:r>
            <a:r>
              <a:rPr lang="en-US" altLang="zh-CN" dirty="0">
                <a:solidFill>
                  <a:srgbClr val="FF0000"/>
                </a:solidFill>
              </a:rPr>
              <a:t>0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47886D3D-07B8-469B-8C72-1E0F2D9F7127}"/>
              </a:ext>
            </a:extLst>
          </p:cNvPr>
          <p:cNvSpPr txBox="1"/>
          <p:nvPr/>
        </p:nvSpPr>
        <p:spPr>
          <a:xfrm>
            <a:off x="6637568" y="3057071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Step2: C</a:t>
            </a:r>
            <a:r>
              <a:rPr lang="zh-CN" altLang="en-US" dirty="0">
                <a:solidFill>
                  <a:srgbClr val="FF0000"/>
                </a:solidFill>
              </a:rPr>
              <a:t>所在行初始化</a:t>
            </a:r>
          </a:p>
        </p:txBody>
      </p:sp>
      <p:graphicFrame>
        <p:nvGraphicFramePr>
          <p:cNvPr id="101" name="表格 101">
            <a:extLst>
              <a:ext uri="{FF2B5EF4-FFF2-40B4-BE49-F238E27FC236}">
                <a16:creationId xmlns:a16="http://schemas.microsoft.com/office/drawing/2014/main" id="{B4719FAC-306D-4D81-8436-1A42FAE94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536777"/>
              </p:ext>
            </p:extLst>
          </p:nvPr>
        </p:nvGraphicFramePr>
        <p:xfrm>
          <a:off x="9402957" y="2115583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199207031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826152316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82762479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99103141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00036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52590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35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25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0(P)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77902"/>
                  </a:ext>
                </a:extLst>
              </a:tr>
            </a:tbl>
          </a:graphicData>
        </a:graphic>
      </p:graphicFrame>
      <p:sp>
        <p:nvSpPr>
          <p:cNvPr id="102" name="文本框 101">
            <a:extLst>
              <a:ext uri="{FF2B5EF4-FFF2-40B4-BE49-F238E27FC236}">
                <a16:creationId xmlns:a16="http://schemas.microsoft.com/office/drawing/2014/main" id="{3C30ECCA-BEC3-4D73-AC1E-FED033CB4419}"/>
              </a:ext>
            </a:extLst>
          </p:cNvPr>
          <p:cNvSpPr txBox="1"/>
          <p:nvPr/>
        </p:nvSpPr>
        <p:spPr>
          <a:xfrm>
            <a:off x="6848271" y="3478604"/>
            <a:ext cx="3773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j: P.y-1-&gt;</a:t>
            </a:r>
            <a:r>
              <a:rPr lang="en-US" altLang="zh-CN" dirty="0" err="1"/>
              <a:t>C.y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][j]=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][j+1]+_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][j] </a:t>
            </a:r>
            <a:endParaRPr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160771D-3016-41F3-8975-4EBCCB2866BA}"/>
              </a:ext>
            </a:extLst>
          </p:cNvPr>
          <p:cNvSpPr txBox="1"/>
          <p:nvPr/>
        </p:nvSpPr>
        <p:spPr>
          <a:xfrm>
            <a:off x="6637568" y="52972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Step4: </a:t>
            </a:r>
            <a:r>
              <a:rPr lang="zh-CN" altLang="en-US" dirty="0">
                <a:solidFill>
                  <a:srgbClr val="FF0000"/>
                </a:solidFill>
              </a:rPr>
              <a:t>状态转移</a:t>
            </a:r>
          </a:p>
        </p:txBody>
      </p:sp>
      <p:graphicFrame>
        <p:nvGraphicFramePr>
          <p:cNvPr id="106" name="表格 101">
            <a:extLst>
              <a:ext uri="{FF2B5EF4-FFF2-40B4-BE49-F238E27FC236}">
                <a16:creationId xmlns:a16="http://schemas.microsoft.com/office/drawing/2014/main" id="{92DE1865-CCEC-4D25-BBC6-4A307FEEB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259385"/>
              </p:ext>
            </p:extLst>
          </p:nvPr>
        </p:nvGraphicFramePr>
        <p:xfrm>
          <a:off x="9402957" y="3049763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199207031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826152316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82762479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99103141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00036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52590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0(P)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77902"/>
                  </a:ext>
                </a:extLst>
              </a:tr>
            </a:tbl>
          </a:graphicData>
        </a:graphic>
      </p:graphicFrame>
      <p:graphicFrame>
        <p:nvGraphicFramePr>
          <p:cNvPr id="107" name="表格 101">
            <a:extLst>
              <a:ext uri="{FF2B5EF4-FFF2-40B4-BE49-F238E27FC236}">
                <a16:creationId xmlns:a16="http://schemas.microsoft.com/office/drawing/2014/main" id="{1EDB2B04-A44E-4E11-92ED-F9FD99BF8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594946"/>
              </p:ext>
            </p:extLst>
          </p:nvPr>
        </p:nvGraphicFramePr>
        <p:xfrm>
          <a:off x="9402957" y="4157494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199207031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826152316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82762479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99103141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00036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52590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/>
                        <a:t>0(P)</a:t>
                      </a:r>
                      <a:endParaRPr lang="zh-CN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77902"/>
                  </a:ext>
                </a:extLst>
              </a:tr>
            </a:tbl>
          </a:graphicData>
        </a:graphic>
      </p:graphicFrame>
      <p:sp>
        <p:nvSpPr>
          <p:cNvPr id="108" name="文本框 107">
            <a:extLst>
              <a:ext uri="{FF2B5EF4-FFF2-40B4-BE49-F238E27FC236}">
                <a16:creationId xmlns:a16="http://schemas.microsoft.com/office/drawing/2014/main" id="{597F9333-B121-4900-B465-B2C1CEC2B651}"/>
              </a:ext>
            </a:extLst>
          </p:cNvPr>
          <p:cNvSpPr txBox="1"/>
          <p:nvPr/>
        </p:nvSpPr>
        <p:spPr>
          <a:xfrm>
            <a:off x="6848271" y="5718735"/>
            <a:ext cx="4841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i: P.x-1-&gt;</a:t>
            </a:r>
            <a:r>
              <a:rPr lang="en-US" altLang="zh-CN" dirty="0" err="1"/>
              <a:t>C.x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j: </a:t>
            </a:r>
            <a:r>
              <a:rPr lang="en-US" altLang="zh-CN" dirty="0" err="1"/>
              <a:t>P.y</a:t>
            </a:r>
            <a:r>
              <a:rPr lang="en-US" altLang="zh-CN" dirty="0"/>
              <a:t>-&gt;</a:t>
            </a:r>
            <a:r>
              <a:rPr lang="en-US" altLang="zh-CN" dirty="0" err="1"/>
              <a:t>C.y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][j]=max(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 +1][j],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][j+1])+weight[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endParaRPr lang="zh-CN" altLang="en-US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F9566DEF-2B44-41F9-9CED-F6BAE3870AB3}"/>
              </a:ext>
            </a:extLst>
          </p:cNvPr>
          <p:cNvSpPr txBox="1"/>
          <p:nvPr/>
        </p:nvSpPr>
        <p:spPr>
          <a:xfrm>
            <a:off x="6848271" y="4598669"/>
            <a:ext cx="4033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i: P.x-1-&gt;</a:t>
            </a:r>
            <a:r>
              <a:rPr lang="en-US" altLang="zh-CN" dirty="0" err="1"/>
              <a:t>C.x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</a:t>
            </a:r>
            <a:r>
              <a:rPr lang="en-US" altLang="zh-CN" dirty="0" err="1"/>
              <a:t>P.y</a:t>
            </a:r>
            <a:r>
              <a:rPr lang="en-US" altLang="zh-CN" dirty="0"/>
              <a:t>]= </a:t>
            </a:r>
            <a:r>
              <a:rPr lang="en-US" altLang="zh-CN" dirty="0" err="1"/>
              <a:t>dp</a:t>
            </a:r>
            <a:r>
              <a:rPr lang="en-US" altLang="zh-CN" dirty="0"/>
              <a:t>[i+1][</a:t>
            </a:r>
            <a:r>
              <a:rPr lang="en-US" altLang="zh-CN" dirty="0" err="1"/>
              <a:t>P.y</a:t>
            </a:r>
            <a:r>
              <a:rPr lang="en-US" altLang="zh-CN" dirty="0"/>
              <a:t>]+ weight[</a:t>
            </a:r>
            <a:r>
              <a:rPr lang="en-US" altLang="zh-CN" dirty="0" err="1"/>
              <a:t>i</a:t>
            </a:r>
            <a:r>
              <a:rPr lang="en-US" altLang="zh-CN" dirty="0"/>
              <a:t>][</a:t>
            </a:r>
            <a:r>
              <a:rPr lang="en-US" altLang="zh-CN" dirty="0" err="1"/>
              <a:t>P.y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EC80B8C3-3DA3-4610-A988-621C262010D8}"/>
              </a:ext>
            </a:extLst>
          </p:cNvPr>
          <p:cNvSpPr txBox="1"/>
          <p:nvPr/>
        </p:nvSpPr>
        <p:spPr>
          <a:xfrm>
            <a:off x="6637568" y="4177136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Step3: C</a:t>
            </a:r>
            <a:r>
              <a:rPr lang="zh-CN" altLang="en-US" dirty="0">
                <a:solidFill>
                  <a:srgbClr val="FF0000"/>
                </a:solidFill>
              </a:rPr>
              <a:t>所在列初始化</a:t>
            </a:r>
          </a:p>
        </p:txBody>
      </p:sp>
      <p:graphicFrame>
        <p:nvGraphicFramePr>
          <p:cNvPr id="111" name="表格 101">
            <a:extLst>
              <a:ext uri="{FF2B5EF4-FFF2-40B4-BE49-F238E27FC236}">
                <a16:creationId xmlns:a16="http://schemas.microsoft.com/office/drawing/2014/main" id="{114B5B94-F8CB-4F50-9ACB-C6AA89520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34102"/>
              </p:ext>
            </p:extLst>
          </p:nvPr>
        </p:nvGraphicFramePr>
        <p:xfrm>
          <a:off x="9391471" y="5482309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199207031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826152316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82762479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99103141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60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00036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52590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0(P)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77902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D4EF6581-6723-42A2-B5FF-2FED25E6542F}"/>
              </a:ext>
            </a:extLst>
          </p:cNvPr>
          <p:cNvSpPr txBox="1"/>
          <p:nvPr/>
        </p:nvSpPr>
        <p:spPr>
          <a:xfrm flipH="1">
            <a:off x="12219893" y="3529277"/>
            <a:ext cx="2188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预期输出</a:t>
            </a:r>
            <a:endParaRPr lang="en-US" altLang="zh-CN" dirty="0"/>
          </a:p>
          <a:p>
            <a:r>
              <a:rPr lang="en-US" altLang="zh-CN" dirty="0"/>
              <a:t>4</a:t>
            </a:r>
          </a:p>
          <a:p>
            <a:r>
              <a:rPr lang="en-US" altLang="zh-CN" dirty="0"/>
              <a:t>2 3 2 0 1 0 1 3 0</a:t>
            </a:r>
          </a:p>
          <a:p>
            <a:r>
              <a:rPr lang="en-US" altLang="zh-CN" dirty="0"/>
              <a:t>2 2 2 0 2 0 0 4 0 </a:t>
            </a:r>
          </a:p>
          <a:p>
            <a:r>
              <a:rPr lang="en-US" altLang="zh-CN" dirty="0"/>
              <a:t>1 2 1 0 3 0</a:t>
            </a:r>
          </a:p>
          <a:p>
            <a:r>
              <a:rPr lang="en-US" altLang="zh-CN" dirty="0"/>
              <a:t>1 0 1 1 1 0</a:t>
            </a:r>
          </a:p>
          <a:p>
            <a:r>
              <a:rPr lang="en-US" altLang="zh-CN" dirty="0"/>
              <a:t>3 2 1 1 2 0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1749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575A7-EA7C-4D96-A91F-088BD8B7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AD0067-35C1-4E1B-9367-4636149FB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动态规划计算轨迹（如</a:t>
            </a:r>
            <a:r>
              <a:rPr lang="en-US" altLang="zh-CN" dirty="0"/>
              <a:t>P13</a:t>
            </a:r>
            <a:r>
              <a:rPr lang="zh-CN" altLang="en-US" dirty="0"/>
              <a:t>，</a:t>
            </a:r>
            <a:r>
              <a:rPr lang="en-US" altLang="zh-CN" dirty="0"/>
              <a:t>14</a:t>
            </a:r>
            <a:r>
              <a:rPr lang="zh-CN" altLang="en-US" dirty="0"/>
              <a:t>）（递归实现）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从所有</a:t>
            </a:r>
            <a:r>
              <a:rPr lang="en-US" altLang="zh-CN" dirty="0"/>
              <a:t>Consumer</a:t>
            </a:r>
            <a:r>
              <a:rPr lang="zh-CN" altLang="en-US" dirty="0"/>
              <a:t>轨迹回溯， 轨迹合并，构建树结构（递归实现）。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树结构上</a:t>
            </a:r>
            <a:r>
              <a:rPr lang="en-US" altLang="zh-CN" dirty="0"/>
              <a:t>DFS</a:t>
            </a:r>
            <a:r>
              <a:rPr lang="zh-CN" altLang="en-US" dirty="0"/>
              <a:t>，并在拐弯处设置</a:t>
            </a:r>
            <a:r>
              <a:rPr lang="en-US" altLang="zh-CN" dirty="0" err="1"/>
              <a:t>Tranmitter</a:t>
            </a:r>
            <a:r>
              <a:rPr lang="zh-CN" altLang="en-US" dirty="0"/>
              <a:t>。</a:t>
            </a:r>
            <a:r>
              <a:rPr lang="en-US" altLang="zh-CN" dirty="0" err="1"/>
              <a:t>Tansmitter</a:t>
            </a:r>
            <a:r>
              <a:rPr lang="zh-CN" altLang="en-US" dirty="0"/>
              <a:t>输入输出数据设置，只在</a:t>
            </a:r>
            <a:r>
              <a:rPr lang="en-US" altLang="zh-CN" dirty="0"/>
              <a:t>Consumer</a:t>
            </a:r>
            <a:r>
              <a:rPr lang="zh-CN" altLang="en-US" dirty="0"/>
              <a:t>之前的最后一个</a:t>
            </a:r>
            <a:r>
              <a:rPr lang="en-US" altLang="zh-CN" dirty="0" err="1"/>
              <a:t>Tranmitter</a:t>
            </a:r>
            <a:r>
              <a:rPr lang="zh-CN" altLang="en-US" dirty="0"/>
              <a:t>设置数据转化格式。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E6C4028-331C-4D79-B66E-40BB64AD8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0" y="0"/>
            <a:ext cx="9050647" cy="6858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3EAC981-7AA5-40B4-AB39-752D3D1DD7A7}"/>
              </a:ext>
            </a:extLst>
          </p:cNvPr>
          <p:cNvSpPr/>
          <p:nvPr/>
        </p:nvSpPr>
        <p:spPr>
          <a:xfrm>
            <a:off x="11624506" y="4125118"/>
            <a:ext cx="5063294" cy="840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BD8D3B9-5FF5-4EAB-BDA8-EA98A3AD5DC5}"/>
              </a:ext>
            </a:extLst>
          </p:cNvPr>
          <p:cNvSpPr/>
          <p:nvPr/>
        </p:nvSpPr>
        <p:spPr>
          <a:xfrm>
            <a:off x="11624506" y="4965700"/>
            <a:ext cx="5063294" cy="840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EB331BD-9C8C-4A8B-BC60-DF2E88B58091}"/>
              </a:ext>
            </a:extLst>
          </p:cNvPr>
          <p:cNvSpPr/>
          <p:nvPr/>
        </p:nvSpPr>
        <p:spPr>
          <a:xfrm>
            <a:off x="11624506" y="5806282"/>
            <a:ext cx="7409452" cy="840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CD92E70-6503-4838-AD8A-D89933872A7A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8630653" y="2093495"/>
            <a:ext cx="2993853" cy="245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5391A38-95D2-427E-87D0-F26CF02609B5}"/>
              </a:ext>
            </a:extLst>
          </p:cNvPr>
          <p:cNvCxnSpPr/>
          <p:nvPr/>
        </p:nvCxnSpPr>
        <p:spPr>
          <a:xfrm flipH="1" flipV="1">
            <a:off x="8462211" y="2831432"/>
            <a:ext cx="3162295" cy="2558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2A44EBD-3373-43D1-81B9-7773DA809859}"/>
              </a:ext>
            </a:extLst>
          </p:cNvPr>
          <p:cNvCxnSpPr/>
          <p:nvPr/>
        </p:nvCxnSpPr>
        <p:spPr>
          <a:xfrm flipH="1" flipV="1">
            <a:off x="8831179" y="4010526"/>
            <a:ext cx="2793327" cy="2166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434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2A4FE-4582-4CF1-97F3-B11E65E26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具体代码实现的问题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B0BCAA-8DA3-4495-9363-5BA32D043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引用传参：对象属性需要更改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引用赋值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对象先声明后定义就会有错</a:t>
            </a:r>
            <a:endParaRPr lang="en-US" altLang="zh-CN" dirty="0"/>
          </a:p>
          <a:p>
            <a:r>
              <a:rPr lang="en-US" altLang="zh-CN" dirty="0"/>
              <a:t>4. vector</a:t>
            </a:r>
            <a:r>
              <a:rPr lang="zh-CN" altLang="en-US" dirty="0"/>
              <a:t>的</a:t>
            </a:r>
            <a:r>
              <a:rPr lang="en-US" altLang="zh-CN" dirty="0" err="1"/>
              <a:t>push_back</a:t>
            </a:r>
            <a:r>
              <a:rPr lang="zh-CN" altLang="en-US" dirty="0"/>
              <a:t>是深拷贝添加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A41CD6-DBFC-42F7-8161-97AE42DFF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739" y="1205491"/>
            <a:ext cx="3564284" cy="16681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4EE3B82-7DD3-4176-BF02-90CC90996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739" y="3284422"/>
            <a:ext cx="3728423" cy="3208453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FE7AA5E-65AF-4A98-803F-37B6B91E7430}"/>
              </a:ext>
            </a:extLst>
          </p:cNvPr>
          <p:cNvCxnSpPr/>
          <p:nvPr/>
        </p:nvCxnSpPr>
        <p:spPr>
          <a:xfrm flipH="1" flipV="1">
            <a:off x="3176752" y="2531054"/>
            <a:ext cx="4280338" cy="97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1D5DC9D-A7C5-42AE-866E-AB4474F71F99}"/>
              </a:ext>
            </a:extLst>
          </p:cNvPr>
          <p:cNvCxnSpPr/>
          <p:nvPr/>
        </p:nvCxnSpPr>
        <p:spPr>
          <a:xfrm flipH="1" flipV="1">
            <a:off x="5580993" y="3284422"/>
            <a:ext cx="2081048" cy="1200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988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7ADE7-FA32-48A5-877B-E0D1263A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884E17-7DD1-4D89-97C3-D2E40567D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坏消息：分数更低了，之前</a:t>
            </a:r>
            <a:r>
              <a:rPr lang="en-US" altLang="zh-CN" dirty="0"/>
              <a:t>6W</a:t>
            </a:r>
            <a:r>
              <a:rPr lang="zh-CN" altLang="en-US" dirty="0"/>
              <a:t>多，现在不到</a:t>
            </a:r>
            <a:r>
              <a:rPr lang="en-US" altLang="zh-CN" dirty="0"/>
              <a:t>6W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好消息：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）说明整个输入输出框架时不长还可以接受。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）基本的框架能够输出结果，路径规划、合并、</a:t>
            </a:r>
            <a:r>
              <a:rPr lang="en-US" altLang="zh-CN" dirty="0"/>
              <a:t>DFS</a:t>
            </a:r>
            <a:r>
              <a:rPr lang="zh-CN" altLang="en-US" dirty="0"/>
              <a:t>的思路可以跑通。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）后续关注</a:t>
            </a:r>
            <a:endParaRPr lang="en-US" altLang="zh-CN" dirty="0"/>
          </a:p>
          <a:p>
            <a:pPr lvl="2"/>
            <a:r>
              <a:rPr lang="en-US" altLang="zh-CN" dirty="0"/>
              <a:t>&lt;1&gt; </a:t>
            </a:r>
            <a:r>
              <a:rPr lang="zh-CN" altLang="en-US" dirty="0"/>
              <a:t>路径的规划：影响服务</a:t>
            </a:r>
            <a:r>
              <a:rPr lang="en-US" altLang="zh-CN" dirty="0"/>
              <a:t>Customer</a:t>
            </a:r>
            <a:r>
              <a:rPr lang="zh-CN" altLang="en-US" dirty="0"/>
              <a:t>的数量，路径的长度。</a:t>
            </a:r>
            <a:endParaRPr lang="en-US" altLang="zh-CN" dirty="0"/>
          </a:p>
          <a:p>
            <a:pPr lvl="2"/>
            <a:r>
              <a:rPr lang="en-US" altLang="zh-CN" dirty="0"/>
              <a:t>&lt;2&gt; </a:t>
            </a:r>
            <a:r>
              <a:rPr lang="zh-CN" altLang="en-US" dirty="0"/>
              <a:t>消息转发</a:t>
            </a:r>
            <a:endParaRPr lang="en-US" altLang="zh-CN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F3CB5C5-A158-4F66-85BA-5342F7A6D3AC}"/>
              </a:ext>
            </a:extLst>
          </p:cNvPr>
          <p:cNvGrpSpPr/>
          <p:nvPr/>
        </p:nvGrpSpPr>
        <p:grpSpPr>
          <a:xfrm>
            <a:off x="3200400" y="4902200"/>
            <a:ext cx="5488695" cy="1503209"/>
            <a:chOff x="267795" y="4743485"/>
            <a:chExt cx="5488695" cy="150320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600A2FE-6CE9-4CCA-A58E-2B0E3CEE5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435" y="5112817"/>
              <a:ext cx="5466055" cy="751944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4FC1EEB-2591-4CA6-B9E2-7EA5FA8A3400}"/>
                </a:ext>
              </a:extLst>
            </p:cNvPr>
            <p:cNvSpPr txBox="1"/>
            <p:nvPr/>
          </p:nvSpPr>
          <p:spPr>
            <a:xfrm>
              <a:off x="267795" y="5877362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直接输出这种方案的结果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EBB8542-E509-4C6D-AC4C-8F2610DE7A2A}"/>
                </a:ext>
              </a:extLst>
            </p:cNvPr>
            <p:cNvSpPr txBox="1"/>
            <p:nvPr/>
          </p:nvSpPr>
          <p:spPr>
            <a:xfrm>
              <a:off x="344033" y="4743485"/>
              <a:ext cx="5354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正式代码提交，还是有些</a:t>
              </a:r>
              <a:r>
                <a:rPr lang="en-US" altLang="zh-CN" dirty="0"/>
                <a:t>Consumer</a:t>
              </a:r>
              <a:r>
                <a:rPr lang="zh-CN" altLang="en-US" dirty="0"/>
                <a:t>没有收到数据！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8721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现有优化思路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12.22~12.23</a:t>
            </a:r>
            <a:r>
              <a:rPr lang="zh-CN" altLang="en-US" dirty="0"/>
              <a:t>路径优化与消息格式优化</a:t>
            </a:r>
          </a:p>
        </p:txBody>
      </p:sp>
    </p:spTree>
    <p:extLst>
      <p:ext uri="{BB962C8B-B14F-4D97-AF65-F5344CB8AC3E}">
        <p14:creationId xmlns:p14="http://schemas.microsoft.com/office/powerpoint/2010/main" val="1428043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0A34F-3A63-469E-A7FA-3D4038B5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路径优化与消息格式优化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1F294-072B-4C8B-8016-6F1DA8C28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6055" cy="4351338"/>
          </a:xfrm>
        </p:spPr>
        <p:txBody>
          <a:bodyPr/>
          <a:lstStyle/>
          <a:p>
            <a:r>
              <a:rPr lang="zh-CN" altLang="en-US" dirty="0"/>
              <a:t>路径优化的目标：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b="1" dirty="0">
                <a:solidFill>
                  <a:srgbClr val="FF0000"/>
                </a:solidFill>
              </a:rPr>
              <a:t>所有的</a:t>
            </a:r>
            <a:r>
              <a:rPr lang="en-US" altLang="zh-CN" b="1" dirty="0">
                <a:solidFill>
                  <a:srgbClr val="FF0000"/>
                </a:solidFill>
              </a:rPr>
              <a:t>Consumer</a:t>
            </a:r>
            <a:r>
              <a:rPr lang="zh-CN" altLang="en-US" b="1" dirty="0">
                <a:solidFill>
                  <a:srgbClr val="FF0000"/>
                </a:solidFill>
              </a:rPr>
              <a:t>都要能收到数据（必要！！！）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）路径尽可能少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Transmitter</a:t>
            </a:r>
            <a:r>
              <a:rPr lang="zh-CN" altLang="en-US" dirty="0"/>
              <a:t>尽可能少</a:t>
            </a:r>
            <a:endParaRPr lang="en-US" altLang="zh-CN" dirty="0"/>
          </a:p>
          <a:p>
            <a:r>
              <a:rPr lang="zh-CN" altLang="en-US" dirty="0"/>
              <a:t>消息格式优化</a:t>
            </a:r>
            <a:endParaRPr lang="en-US" altLang="zh-CN" dirty="0"/>
          </a:p>
          <a:p>
            <a:pPr lvl="1"/>
            <a:r>
              <a:rPr lang="zh-CN" altLang="en-US" dirty="0"/>
              <a:t>如何向上多层次的传递，而不是在最后一层再决定格式转换？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A6DCBC5F-7AC7-4D9A-A553-79630AF9F389}"/>
              </a:ext>
            </a:extLst>
          </p:cNvPr>
          <p:cNvGrpSpPr/>
          <p:nvPr/>
        </p:nvGrpSpPr>
        <p:grpSpPr>
          <a:xfrm>
            <a:off x="5643154" y="-97023"/>
            <a:ext cx="7074597" cy="5608823"/>
            <a:chOff x="-21046" y="1249177"/>
            <a:chExt cx="7074597" cy="5608823"/>
          </a:xfrm>
        </p:grpSpPr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C908C06B-F7DB-4A43-A84E-BCA47A6E2E6D}"/>
                </a:ext>
              </a:extLst>
            </p:cNvPr>
            <p:cNvSpPr txBox="1"/>
            <p:nvPr/>
          </p:nvSpPr>
          <p:spPr>
            <a:xfrm>
              <a:off x="436577" y="274788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x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40191EDF-0CDF-477C-B019-1A377CF19173}"/>
                </a:ext>
              </a:extLst>
            </p:cNvPr>
            <p:cNvGrpSpPr/>
            <p:nvPr/>
          </p:nvGrpSpPr>
          <p:grpSpPr>
            <a:xfrm>
              <a:off x="-21046" y="1249177"/>
              <a:ext cx="7074597" cy="5608823"/>
              <a:chOff x="741021" y="1321617"/>
              <a:chExt cx="7074597" cy="5608823"/>
            </a:xfrm>
          </p:grpSpPr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39338ABD-BA9D-469C-9DAE-6619055987B6}"/>
                  </a:ext>
                </a:extLst>
              </p:cNvPr>
              <p:cNvSpPr txBox="1"/>
              <p:nvPr/>
            </p:nvSpPr>
            <p:spPr>
              <a:xfrm>
                <a:off x="1718574" y="2363195"/>
                <a:ext cx="6097044" cy="4016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20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15	10	10	10</a:t>
                </a:r>
              </a:p>
              <a:p>
                <a:pPr marL="342900" indent="-342900" algn="l">
                  <a:buAutoNum type="arabicPlain" startAt="20"/>
                </a:pP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20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15	10	90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10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20	10	10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10	10</a:t>
                </a: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744E51C3-09E0-4B43-87C6-54577868B99B}"/>
                  </a:ext>
                </a:extLst>
              </p:cNvPr>
              <p:cNvSpPr/>
              <p:nvPr/>
            </p:nvSpPr>
            <p:spPr>
              <a:xfrm>
                <a:off x="17185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EC293CD8-9202-4352-BDAB-9F24363FF408}"/>
                  </a:ext>
                </a:extLst>
              </p:cNvPr>
              <p:cNvSpPr/>
              <p:nvPr/>
            </p:nvSpPr>
            <p:spPr>
              <a:xfrm>
                <a:off x="26329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527FD171-298E-4B9C-A0A5-5EA1530CB791}"/>
                  </a:ext>
                </a:extLst>
              </p:cNvPr>
              <p:cNvSpPr/>
              <p:nvPr/>
            </p:nvSpPr>
            <p:spPr>
              <a:xfrm>
                <a:off x="44617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C371CC6F-09C0-402B-AC55-A9CBE4C2DEAC}"/>
                  </a:ext>
                </a:extLst>
              </p:cNvPr>
              <p:cNvSpPr/>
              <p:nvPr/>
            </p:nvSpPr>
            <p:spPr>
              <a:xfrm>
                <a:off x="35473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96197B95-8BCE-42FD-98E7-AC66CDA06627}"/>
                  </a:ext>
                </a:extLst>
              </p:cNvPr>
              <p:cNvSpPr/>
              <p:nvPr/>
            </p:nvSpPr>
            <p:spPr>
              <a:xfrm>
                <a:off x="5376174" y="23584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541FDE14-2DB3-4FE4-818B-D85120E93B37}"/>
                  </a:ext>
                </a:extLst>
              </p:cNvPr>
              <p:cNvSpPr/>
              <p:nvPr/>
            </p:nvSpPr>
            <p:spPr>
              <a:xfrm>
                <a:off x="17185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23353986-B67C-4021-BCED-C4A848ED198B}"/>
                  </a:ext>
                </a:extLst>
              </p:cNvPr>
              <p:cNvSpPr/>
              <p:nvPr/>
            </p:nvSpPr>
            <p:spPr>
              <a:xfrm>
                <a:off x="26329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D7D847D4-F210-439F-BE39-96FF24460F0E}"/>
                  </a:ext>
                </a:extLst>
              </p:cNvPr>
              <p:cNvSpPr/>
              <p:nvPr/>
            </p:nvSpPr>
            <p:spPr>
              <a:xfrm>
                <a:off x="44617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7D33A265-8DC3-4BDE-AED3-99D1AC836D35}"/>
                  </a:ext>
                </a:extLst>
              </p:cNvPr>
              <p:cNvSpPr/>
              <p:nvPr/>
            </p:nvSpPr>
            <p:spPr>
              <a:xfrm>
                <a:off x="35473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BBAADDD1-C642-4963-BA9F-E0B271C4A9C2}"/>
                  </a:ext>
                </a:extLst>
              </p:cNvPr>
              <p:cNvSpPr/>
              <p:nvPr/>
            </p:nvSpPr>
            <p:spPr>
              <a:xfrm>
                <a:off x="5376174" y="32728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BB42C311-7B5E-4911-90C3-83D638B273A0}"/>
                  </a:ext>
                </a:extLst>
              </p:cNvPr>
              <p:cNvSpPr/>
              <p:nvPr/>
            </p:nvSpPr>
            <p:spPr>
              <a:xfrm>
                <a:off x="17185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C124A31F-2FBE-4916-8C2E-A4E649FFCB9F}"/>
                  </a:ext>
                </a:extLst>
              </p:cNvPr>
              <p:cNvSpPr/>
              <p:nvPr/>
            </p:nvSpPr>
            <p:spPr>
              <a:xfrm>
                <a:off x="26329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063F88AF-359D-4A98-96D6-BEBDA00B8A76}"/>
                  </a:ext>
                </a:extLst>
              </p:cNvPr>
              <p:cNvSpPr/>
              <p:nvPr/>
            </p:nvSpPr>
            <p:spPr>
              <a:xfrm>
                <a:off x="44617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P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53526F23-3EBD-483D-9EF7-17A66C1D78AD}"/>
                  </a:ext>
                </a:extLst>
              </p:cNvPr>
              <p:cNvSpPr/>
              <p:nvPr/>
            </p:nvSpPr>
            <p:spPr>
              <a:xfrm>
                <a:off x="35473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CB2F1E14-E4A0-4927-896B-6B6AED035308}"/>
                  </a:ext>
                </a:extLst>
              </p:cNvPr>
              <p:cNvSpPr/>
              <p:nvPr/>
            </p:nvSpPr>
            <p:spPr>
              <a:xfrm>
                <a:off x="5376174" y="41872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B3A883C7-DE2F-4334-9144-554CF31560A9}"/>
                  </a:ext>
                </a:extLst>
              </p:cNvPr>
              <p:cNvSpPr/>
              <p:nvPr/>
            </p:nvSpPr>
            <p:spPr>
              <a:xfrm>
                <a:off x="17185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F5D8A355-2D94-4286-B416-DAC518F9FF9F}"/>
                  </a:ext>
                </a:extLst>
              </p:cNvPr>
              <p:cNvSpPr/>
              <p:nvPr/>
            </p:nvSpPr>
            <p:spPr>
              <a:xfrm>
                <a:off x="26329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C0AB9459-8B26-4345-A44B-1E0ACFAD8F5B}"/>
                  </a:ext>
                </a:extLst>
              </p:cNvPr>
              <p:cNvSpPr/>
              <p:nvPr/>
            </p:nvSpPr>
            <p:spPr>
              <a:xfrm>
                <a:off x="44617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1DA6F8FA-6F00-4125-B401-BDDF8525F9E3}"/>
                  </a:ext>
                </a:extLst>
              </p:cNvPr>
              <p:cNvSpPr/>
              <p:nvPr/>
            </p:nvSpPr>
            <p:spPr>
              <a:xfrm>
                <a:off x="35473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T4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04F2BCDC-6B11-4D1A-9D94-CEFC347B05F3}"/>
                  </a:ext>
                </a:extLst>
              </p:cNvPr>
              <p:cNvSpPr/>
              <p:nvPr/>
            </p:nvSpPr>
            <p:spPr>
              <a:xfrm>
                <a:off x="53761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BA8EF4DF-FA15-4FAE-97C8-782A3D8B078F}"/>
                  </a:ext>
                </a:extLst>
              </p:cNvPr>
              <p:cNvSpPr/>
              <p:nvPr/>
            </p:nvSpPr>
            <p:spPr>
              <a:xfrm>
                <a:off x="17185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563F32B2-9881-4C02-9B95-0486A729FE2C}"/>
                  </a:ext>
                </a:extLst>
              </p:cNvPr>
              <p:cNvSpPr/>
              <p:nvPr/>
            </p:nvSpPr>
            <p:spPr>
              <a:xfrm>
                <a:off x="26329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48993D26-306A-405B-9201-A8E7C97A07D8}"/>
                  </a:ext>
                </a:extLst>
              </p:cNvPr>
              <p:cNvSpPr/>
              <p:nvPr/>
            </p:nvSpPr>
            <p:spPr>
              <a:xfrm>
                <a:off x="44617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BED01188-8A90-4274-A16A-9DF0F4E5EF83}"/>
                  </a:ext>
                </a:extLst>
              </p:cNvPr>
              <p:cNvSpPr/>
              <p:nvPr/>
            </p:nvSpPr>
            <p:spPr>
              <a:xfrm>
                <a:off x="35473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5477CA7B-882A-460F-91F4-8B65909D4354}"/>
                  </a:ext>
                </a:extLst>
              </p:cNvPr>
              <p:cNvSpPr/>
              <p:nvPr/>
            </p:nvSpPr>
            <p:spPr>
              <a:xfrm>
                <a:off x="53761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4EB9A468-98C2-46D1-A3A9-AF8EC37EA4B6}"/>
                  </a:ext>
                </a:extLst>
              </p:cNvPr>
              <p:cNvSpPr txBox="1"/>
              <p:nvPr/>
            </p:nvSpPr>
            <p:spPr>
              <a:xfrm>
                <a:off x="1111736" y="261460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5714445F-A289-49A8-8ECB-C47733BC368F}"/>
                  </a:ext>
                </a:extLst>
              </p:cNvPr>
              <p:cNvSpPr txBox="1"/>
              <p:nvPr/>
            </p:nvSpPr>
            <p:spPr>
              <a:xfrm>
                <a:off x="1111736" y="35331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164B8706-5E10-472D-98BD-FDB2365A7A1B}"/>
                  </a:ext>
                </a:extLst>
              </p:cNvPr>
              <p:cNvSpPr txBox="1"/>
              <p:nvPr/>
            </p:nvSpPr>
            <p:spPr>
              <a:xfrm>
                <a:off x="1111736" y="4451591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E5205181-7C3A-4F9D-AF69-8404D8DF6DDC}"/>
                  </a:ext>
                </a:extLst>
              </p:cNvPr>
              <p:cNvSpPr txBox="1"/>
              <p:nvPr/>
            </p:nvSpPr>
            <p:spPr>
              <a:xfrm>
                <a:off x="1111736" y="537008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BA8F18CE-CE0A-4797-8BE2-3AEE813EDF51}"/>
                  </a:ext>
                </a:extLst>
              </p:cNvPr>
              <p:cNvSpPr txBox="1"/>
              <p:nvPr/>
            </p:nvSpPr>
            <p:spPr>
              <a:xfrm>
                <a:off x="1111736" y="6288574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70F8574F-8766-4AFB-BAEC-059F3DF6A8B8}"/>
                  </a:ext>
                </a:extLst>
              </p:cNvPr>
              <p:cNvSpPr txBox="1"/>
              <p:nvPr/>
            </p:nvSpPr>
            <p:spPr>
              <a:xfrm>
                <a:off x="2035480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F0E136D1-BC48-4705-86D6-C4B1C0820C27}"/>
                  </a:ext>
                </a:extLst>
              </p:cNvPr>
              <p:cNvSpPr txBox="1"/>
              <p:nvPr/>
            </p:nvSpPr>
            <p:spPr>
              <a:xfrm>
                <a:off x="2932786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EB5AE077-E80E-4289-A13D-BFB13E961ECA}"/>
                  </a:ext>
                </a:extLst>
              </p:cNvPr>
              <p:cNvSpPr txBox="1"/>
              <p:nvPr/>
            </p:nvSpPr>
            <p:spPr>
              <a:xfrm>
                <a:off x="3830092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3CAC4B18-70B6-4032-82C5-4541F5AA3625}"/>
                  </a:ext>
                </a:extLst>
              </p:cNvPr>
              <p:cNvSpPr txBox="1"/>
              <p:nvPr/>
            </p:nvSpPr>
            <p:spPr>
              <a:xfrm>
                <a:off x="4727398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443EDB0E-3297-4FE4-BDBC-8CCC16E5BEF9}"/>
                  </a:ext>
                </a:extLst>
              </p:cNvPr>
              <p:cNvSpPr txBox="1"/>
              <p:nvPr/>
            </p:nvSpPr>
            <p:spPr>
              <a:xfrm>
                <a:off x="5624703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cxnSp>
            <p:nvCxnSpPr>
              <p:cNvPr id="149" name="直接箭头连接符 148">
                <a:extLst>
                  <a:ext uri="{FF2B5EF4-FFF2-40B4-BE49-F238E27FC236}">
                    <a16:creationId xmlns:a16="http://schemas.microsoft.com/office/drawing/2014/main" id="{8D63EBED-4AB8-4207-A981-59B257F16BB4}"/>
                  </a:ext>
                </a:extLst>
              </p:cNvPr>
              <p:cNvCxnSpPr/>
              <p:nvPr/>
            </p:nvCxnSpPr>
            <p:spPr>
              <a:xfrm>
                <a:off x="741021" y="1693586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箭头连接符 149">
                <a:extLst>
                  <a:ext uri="{FF2B5EF4-FFF2-40B4-BE49-F238E27FC236}">
                    <a16:creationId xmlns:a16="http://schemas.microsoft.com/office/drawing/2014/main" id="{039FA0EA-7AFB-4491-AABA-874626D42DD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0303" y="1048409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9E580D85-3256-4BE4-AF75-EA86989B5372}"/>
                  </a:ext>
                </a:extLst>
              </p:cNvPr>
              <p:cNvSpPr txBox="1"/>
              <p:nvPr/>
            </p:nvSpPr>
            <p:spPr>
              <a:xfrm>
                <a:off x="1944756" y="1321617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y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BDABD9C6-463C-4B67-AB86-7711A8F17B97}"/>
                  </a:ext>
                </a:extLst>
              </p:cNvPr>
              <p:cNvSpPr/>
              <p:nvPr/>
            </p:nvSpPr>
            <p:spPr>
              <a:xfrm>
                <a:off x="2632974" y="4187240"/>
                <a:ext cx="2743200" cy="1828800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6DAD82AE-0533-4FED-8FC9-070147DE5A4F}"/>
                  </a:ext>
                </a:extLst>
              </p:cNvPr>
              <p:cNvSpPr/>
              <p:nvPr/>
            </p:nvSpPr>
            <p:spPr>
              <a:xfrm>
                <a:off x="1718574" y="2358439"/>
                <a:ext cx="3657600" cy="2743199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E68CE076-4F41-4383-9631-5139C1C70CC6}"/>
                  </a:ext>
                </a:extLst>
              </p:cNvPr>
              <p:cNvSpPr/>
              <p:nvPr/>
            </p:nvSpPr>
            <p:spPr>
              <a:xfrm>
                <a:off x="4461773" y="3286249"/>
                <a:ext cx="914401" cy="1815389"/>
              </a:xfrm>
              <a:prstGeom prst="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1A485BF8-1499-4354-9A40-0F22549D6DE2}"/>
                  </a:ext>
                </a:extLst>
              </p:cNvPr>
              <p:cNvSpPr txBox="1"/>
              <p:nvPr/>
            </p:nvSpPr>
            <p:spPr>
              <a:xfrm>
                <a:off x="838200" y="1781867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G</a:t>
                </a:r>
                <a:endParaRPr lang="zh-CN" altLang="en-US" b="1" dirty="0"/>
              </a:p>
            </p:txBody>
          </p:sp>
        </p:grp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60BFDF7F-94D8-49D5-BCD0-DD1A1D6F102B}"/>
                </a:ext>
              </a:extLst>
            </p:cNvPr>
            <p:cNvCxnSpPr/>
            <p:nvPr/>
          </p:nvCxnSpPr>
          <p:spPr>
            <a:xfrm>
              <a:off x="3395565" y="459486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3F88CFE1-FFC0-4B66-B2AA-09BACA170634}"/>
                </a:ext>
              </a:extLst>
            </p:cNvPr>
            <p:cNvCxnSpPr/>
            <p:nvPr/>
          </p:nvCxnSpPr>
          <p:spPr>
            <a:xfrm>
              <a:off x="4160520" y="3924300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03501887-9A69-4920-AC85-407464058E83}"/>
                </a:ext>
              </a:extLst>
            </p:cNvPr>
            <p:cNvCxnSpPr/>
            <p:nvPr/>
          </p:nvCxnSpPr>
          <p:spPr>
            <a:xfrm>
              <a:off x="2369058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9281A75A-5674-45D9-B20E-DA299BFF77BB}"/>
                </a:ext>
              </a:extLst>
            </p:cNvPr>
            <p:cNvCxnSpPr/>
            <p:nvPr/>
          </p:nvCxnSpPr>
          <p:spPr>
            <a:xfrm>
              <a:off x="2437638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94367BDA-1B3F-425D-83FF-2DAE4FEDFA4D}"/>
                </a:ext>
              </a:extLst>
            </p:cNvPr>
            <p:cNvCxnSpPr/>
            <p:nvPr/>
          </p:nvCxnSpPr>
          <p:spPr>
            <a:xfrm>
              <a:off x="3230880" y="3887374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50439A18-055F-4375-8A13-169A29BC0AC9}"/>
                </a:ext>
              </a:extLst>
            </p:cNvPr>
            <p:cNvCxnSpPr/>
            <p:nvPr/>
          </p:nvCxnSpPr>
          <p:spPr>
            <a:xfrm>
              <a:off x="3230880" y="306759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7F79DAD0-EC70-442F-817B-AB732F8C9BA7}"/>
                </a:ext>
              </a:extLst>
            </p:cNvPr>
            <p:cNvCxnSpPr/>
            <p:nvPr/>
          </p:nvCxnSpPr>
          <p:spPr>
            <a:xfrm>
              <a:off x="4160520" y="3005809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7A9BD9C9-68AD-48DA-9D86-EFD332E40396}"/>
                </a:ext>
              </a:extLst>
            </p:cNvPr>
            <p:cNvCxnSpPr/>
            <p:nvPr/>
          </p:nvCxnSpPr>
          <p:spPr>
            <a:xfrm>
              <a:off x="1495803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E48C18F3-5A10-4365-A0AD-5DC788259F87}"/>
                </a:ext>
              </a:extLst>
            </p:cNvPr>
            <p:cNvCxnSpPr/>
            <p:nvPr/>
          </p:nvCxnSpPr>
          <p:spPr>
            <a:xfrm>
              <a:off x="1596547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FD177DD2-044E-47BD-AEAE-9F0729FD8B9F}"/>
                </a:ext>
              </a:extLst>
            </p:cNvPr>
            <p:cNvCxnSpPr/>
            <p:nvPr/>
          </p:nvCxnSpPr>
          <p:spPr>
            <a:xfrm>
              <a:off x="1495803" y="306759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FC5F588F-1752-4277-8F54-04840F379289}"/>
                </a:ext>
              </a:extLst>
            </p:cNvPr>
            <p:cNvCxnSpPr/>
            <p:nvPr/>
          </p:nvCxnSpPr>
          <p:spPr>
            <a:xfrm>
              <a:off x="2378961" y="298638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1432B158-EB55-41E8-9880-22B78B7295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0520" y="4801772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4CF6004E-358C-48CC-811C-E1EFF1C7EB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0880" y="474848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718CF441-FA77-47A9-9B61-FAE0EAA65C81}"/>
                </a:ext>
              </a:extLst>
            </p:cNvPr>
            <p:cNvCxnSpPr/>
            <p:nvPr/>
          </p:nvCxnSpPr>
          <p:spPr>
            <a:xfrm>
              <a:off x="2498259" y="5417820"/>
              <a:ext cx="53019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B6A17E2B-CBE1-44E5-96D2-94894DADBF5C}"/>
                </a:ext>
              </a:extLst>
            </p:cNvPr>
            <p:cNvCxnSpPr/>
            <p:nvPr/>
          </p:nvCxnSpPr>
          <p:spPr>
            <a:xfrm>
              <a:off x="3395565" y="5417820"/>
              <a:ext cx="530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7F2AF140-7973-4003-A616-CD89D0BE3A7C}"/>
                </a:ext>
              </a:extLst>
            </p:cNvPr>
            <p:cNvCxnSpPr/>
            <p:nvPr/>
          </p:nvCxnSpPr>
          <p:spPr>
            <a:xfrm>
              <a:off x="2498259" y="288864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文本框 155">
            <a:extLst>
              <a:ext uri="{FF2B5EF4-FFF2-40B4-BE49-F238E27FC236}">
                <a16:creationId xmlns:a16="http://schemas.microsoft.com/office/drawing/2014/main" id="{6DE46879-D617-4FFF-A7E3-F1FD1899A264}"/>
              </a:ext>
            </a:extLst>
          </p:cNvPr>
          <p:cNvSpPr txBox="1"/>
          <p:nvPr/>
        </p:nvSpPr>
        <p:spPr>
          <a:xfrm>
            <a:off x="8679976" y="307161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0D824CBD-08C9-4D30-872C-11C2124DE47D}"/>
              </a:ext>
            </a:extLst>
          </p:cNvPr>
          <p:cNvCxnSpPr>
            <a:cxnSpLocks/>
            <a:stCxn id="156" idx="2"/>
            <a:endCxn id="162" idx="0"/>
          </p:cNvCxnSpPr>
          <p:nvPr/>
        </p:nvCxnSpPr>
        <p:spPr>
          <a:xfrm>
            <a:off x="8907763" y="3440946"/>
            <a:ext cx="1733410" cy="2721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5728B3F2-A25B-41FF-8F78-A8DA01677A12}"/>
              </a:ext>
            </a:extLst>
          </p:cNvPr>
          <p:cNvSpPr txBox="1"/>
          <p:nvPr/>
        </p:nvSpPr>
        <p:spPr>
          <a:xfrm>
            <a:off x="7988166" y="6162183"/>
            <a:ext cx="5306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之前的缺陷：如果这时候来了个</a:t>
            </a:r>
            <a:r>
              <a:rPr lang="en-US" altLang="zh-CN" dirty="0"/>
              <a:t>C4</a:t>
            </a:r>
            <a:r>
              <a:rPr lang="zh-CN" altLang="en-US" dirty="0"/>
              <a:t>那么会破坏从</a:t>
            </a:r>
            <a:r>
              <a:rPr lang="en-US" altLang="zh-CN" dirty="0"/>
              <a:t>P</a:t>
            </a:r>
            <a:r>
              <a:rPr lang="zh-CN" altLang="en-US" dirty="0"/>
              <a:t>到</a:t>
            </a:r>
            <a:r>
              <a:rPr lang="en-US" altLang="zh-CN" dirty="0"/>
              <a:t>C1</a:t>
            </a:r>
            <a:r>
              <a:rPr lang="zh-CN" altLang="en-US" dirty="0"/>
              <a:t>，</a:t>
            </a:r>
            <a:r>
              <a:rPr lang="en-US" altLang="zh-CN" dirty="0"/>
              <a:t>C2</a:t>
            </a:r>
            <a:r>
              <a:rPr lang="zh-CN" altLang="en-US" dirty="0"/>
              <a:t>的路径。其实是障碍。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CD7B9F94-F2E8-4F0C-877C-144341AEC0BC}"/>
              </a:ext>
            </a:extLst>
          </p:cNvPr>
          <p:cNvSpPr txBox="1"/>
          <p:nvPr/>
        </p:nvSpPr>
        <p:spPr>
          <a:xfrm>
            <a:off x="202267" y="5665725"/>
            <a:ext cx="93575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把其他</a:t>
            </a:r>
            <a:r>
              <a:rPr lang="en-US" altLang="zh-CN" dirty="0"/>
              <a:t>Customer</a:t>
            </a:r>
            <a:r>
              <a:rPr lang="zh-CN" altLang="en-US" dirty="0"/>
              <a:t>当作障碍，路径要跨过障碍。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A*</a:t>
            </a:r>
            <a:r>
              <a:rPr lang="zh-CN" altLang="en-US" dirty="0"/>
              <a:t>算法</a:t>
            </a:r>
            <a:r>
              <a:rPr lang="en-US" altLang="zh-CN" dirty="0"/>
              <a:t>B</a:t>
            </a:r>
            <a:r>
              <a:rPr lang="zh-CN" altLang="en-US" dirty="0"/>
              <a:t>站视频：</a:t>
            </a:r>
            <a:r>
              <a:rPr lang="zh-CN" altLang="en-US" dirty="0">
                <a:hlinkClick r:id="rId2"/>
              </a:rPr>
              <a:t>https://www.bilibili.com/video/BV1bv411y79P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en-US" altLang="zh-CN" b="1" dirty="0"/>
              <a:t>Red Blob Games</a:t>
            </a:r>
            <a:r>
              <a:rPr lang="zh-CN" altLang="en-US" b="1" dirty="0"/>
              <a:t>（交互式网站），</a:t>
            </a:r>
            <a:r>
              <a:rPr lang="en-US" altLang="zh-CN" dirty="0"/>
              <a:t>BFS-&gt;Dijkstra-&gt;A*</a:t>
            </a:r>
            <a:r>
              <a:rPr lang="zh-CN" altLang="en-US" dirty="0"/>
              <a:t>算法的动态交互：</a:t>
            </a:r>
            <a:r>
              <a:rPr lang="en-US" altLang="zh-CN" dirty="0">
                <a:hlinkClick r:id="rId3"/>
              </a:rPr>
              <a:t>https://www.redblobgames.com/pathfinding/a-star/introduction.html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3A6B788-BD60-4F57-BCD6-02AB074520E3}"/>
              </a:ext>
            </a:extLst>
          </p:cNvPr>
          <p:cNvSpPr txBox="1"/>
          <p:nvPr/>
        </p:nvSpPr>
        <p:spPr>
          <a:xfrm>
            <a:off x="7917107" y="5638926"/>
            <a:ext cx="538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后续主要用图的算法做了，允许回头拐弯的路径了</a:t>
            </a:r>
          </a:p>
        </p:txBody>
      </p:sp>
    </p:spTree>
    <p:extLst>
      <p:ext uri="{BB962C8B-B14F-4D97-AF65-F5344CB8AC3E}">
        <p14:creationId xmlns:p14="http://schemas.microsoft.com/office/powerpoint/2010/main" val="416957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441800" y="615176"/>
            <a:ext cx="10750200" cy="3355407"/>
            <a:chOff x="721800" y="557576"/>
            <a:chExt cx="10750200" cy="3355407"/>
          </a:xfrm>
        </p:grpSpPr>
        <p:sp>
          <p:nvSpPr>
            <p:cNvPr id="5" name="文本框 4"/>
            <p:cNvSpPr txBox="1"/>
            <p:nvPr/>
          </p:nvSpPr>
          <p:spPr>
            <a:xfrm>
              <a:off x="721800" y="558218"/>
              <a:ext cx="6094800" cy="33547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5 3 2 10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2 3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20 15 10 10 10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10 10 10 20 10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10 15 10 90 10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10 20 10 10 10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10 10 10 10 10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0 0 0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3 1 0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1 3 0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0 1 0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2 0 0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377800" y="557576"/>
              <a:ext cx="9094200" cy="32932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网格边长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、消费者数量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M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、有效编码格式数量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和发射机成本参数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P</a:t>
              </a:r>
              <a:r>
                <a:rPr lang="zh-CN" altLang="en-US" sz="1600" kern="0" dirty="0">
                  <a:effectLst/>
                  <a:latin typeface="+mn-ea"/>
                  <a:cs typeface="宋体" panose="02010600030101010101" pitchFamily="2" charset="-122"/>
                </a:rPr>
                <a:t>、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提供者的网格坐标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I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J</a:t>
              </a: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行包含定义地图网格的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个正整数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gij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接下来的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M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行包含对消费者的描述。每行包含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3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个整数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i,j,k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，其中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i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j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对应消费者所在网格的行和列，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k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是所需编码格式的索引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个非负整数，即从一种格式转码到另一种格式所花费的时间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fij</a:t>
              </a:r>
              <a:r>
                <a:rPr lang="zh-CN" altLang="en-US" sz="1600" kern="0" dirty="0">
                  <a:effectLst/>
                  <a:latin typeface="+mn-ea"/>
                  <a:cs typeface="宋体" panose="02010600030101010101" pitchFamily="2" charset="-122"/>
                </a:rPr>
                <a:t>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个非负整数，即从一种格式转码到另一种格式所花费的时间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fij</a:t>
              </a:r>
              <a:endParaRPr lang="zh-CN" altLang="en-US" sz="1600" dirty="0">
                <a:latin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044100" y="4135935"/>
            <a:ext cx="11691000" cy="1836498"/>
            <a:chOff x="1031400" y="4405684"/>
            <a:chExt cx="11691000" cy="1836498"/>
          </a:xfrm>
        </p:grpSpPr>
        <p:sp>
          <p:nvSpPr>
            <p:cNvPr id="18" name="文本框 17"/>
            <p:cNvSpPr txBox="1"/>
            <p:nvPr/>
          </p:nvSpPr>
          <p:spPr>
            <a:xfrm>
              <a:off x="1231200" y="5041853"/>
              <a:ext cx="178125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</a:p>
            <a:p>
              <a:r>
                <a:rPr lang="en-US" altLang="zh-CN" dirty="0"/>
                <a:t>2 3 2 1 3 0 0 1 0</a:t>
              </a:r>
            </a:p>
            <a:p>
              <a:r>
                <a:rPr lang="en-US" altLang="zh-CN" dirty="0"/>
                <a:t>2 1 2 1 2 0 0 2 0</a:t>
              </a:r>
            </a:p>
            <a:p>
              <a:r>
                <a:rPr lang="en-US" altLang="zh-CN" dirty="0"/>
                <a:t>0 1 1 1 1 0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31400" y="4405684"/>
              <a:ext cx="11691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输出</a:t>
              </a:r>
              <a:r>
                <a:rPr lang="zh-CN" altLang="en-US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：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必须包含</a:t>
              </a:r>
              <a:r>
                <a:rPr lang="en-US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T+2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行，其中</a:t>
              </a:r>
              <a:r>
                <a:rPr lang="en-US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0≤T≤N2-M-1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（不多于地图上的空方格数）是已使用发射机的数量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192288" y="5041853"/>
              <a:ext cx="64260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数字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T</a:t>
              </a: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提供者的描述</a:t>
              </a:r>
              <a:endParaRPr lang="en-US" altLang="zh-CN" sz="1600" kern="0" dirty="0">
                <a:latin typeface="+mn-ea"/>
                <a:cs typeface="宋体" panose="02010600030101010101" pitchFamily="2" charset="-122"/>
              </a:endParaRP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T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行包含对每个已安装发射机的描述，格式如下</a:t>
              </a:r>
              <a:endParaRPr lang="zh-CN" altLang="en-US" sz="1600" dirty="0">
                <a:latin typeface="+mn-ea"/>
              </a:endParaRPr>
            </a:p>
          </p:txBody>
        </p:sp>
        <p:pic>
          <p:nvPicPr>
            <p:cNvPr id="29" name="图片 28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5880" y="5308809"/>
              <a:ext cx="3218815" cy="3073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" name="文本框 29"/>
          <p:cNvSpPr txBox="1"/>
          <p:nvPr/>
        </p:nvSpPr>
        <p:spPr>
          <a:xfrm>
            <a:off x="939000" y="180717"/>
            <a:ext cx="1169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输入：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B4016E0-0021-4CEC-9913-B6310F177E7C}"/>
              </a:ext>
            </a:extLst>
          </p:cNvPr>
          <p:cNvCxnSpPr/>
          <p:nvPr/>
        </p:nvCxnSpPr>
        <p:spPr>
          <a:xfrm>
            <a:off x="1855433" y="5603101"/>
            <a:ext cx="53266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8687B99-F6DD-4004-A1F2-35939835A992}"/>
              </a:ext>
            </a:extLst>
          </p:cNvPr>
          <p:cNvSpPr txBox="1"/>
          <p:nvPr/>
        </p:nvSpPr>
        <p:spPr>
          <a:xfrm>
            <a:off x="4829307" y="4690896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d</a:t>
            </a:r>
            <a:r>
              <a:rPr lang="zh-CN" altLang="en-US" sz="1400" dirty="0">
                <a:solidFill>
                  <a:srgbClr val="FF0000"/>
                </a:solidFill>
              </a:rPr>
              <a:t>个三元组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B295EE1-97EC-4737-9377-553CD2E4A1D7}"/>
              </a:ext>
            </a:extLst>
          </p:cNvPr>
          <p:cNvGrpSpPr/>
          <p:nvPr/>
        </p:nvGrpSpPr>
        <p:grpSpPr>
          <a:xfrm>
            <a:off x="4602086" y="5104879"/>
            <a:ext cx="2217814" cy="1753121"/>
            <a:chOff x="4602086" y="5104879"/>
            <a:chExt cx="2217814" cy="1753121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25F92D6-A366-4DF0-9605-30659E4F99C8}"/>
                </a:ext>
              </a:extLst>
            </p:cNvPr>
            <p:cNvCxnSpPr>
              <a:cxnSpLocks/>
            </p:cNvCxnSpPr>
            <p:nvPr/>
          </p:nvCxnSpPr>
          <p:spPr>
            <a:xfrm>
              <a:off x="5239305" y="5310888"/>
              <a:ext cx="1099351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395D691-08B3-48E6-A312-18577F3DE23B}"/>
                </a:ext>
              </a:extLst>
            </p:cNvPr>
            <p:cNvSpPr/>
            <p:nvPr/>
          </p:nvSpPr>
          <p:spPr>
            <a:xfrm>
              <a:off x="5048284" y="5104879"/>
              <a:ext cx="181495" cy="18149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C63E4CF1-0AF4-4C18-99BE-520D7D4B8838}"/>
                </a:ext>
              </a:extLst>
            </p:cNvPr>
            <p:cNvCxnSpPr/>
            <p:nvPr/>
          </p:nvCxnSpPr>
          <p:spPr>
            <a:xfrm>
              <a:off x="5416550" y="5310888"/>
              <a:ext cx="0" cy="292213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EE47CDE6-40A0-4115-BA59-1017E111F5E8}"/>
                </a:ext>
              </a:extLst>
            </p:cNvPr>
            <p:cNvCxnSpPr>
              <a:cxnSpLocks/>
            </p:cNvCxnSpPr>
            <p:nvPr/>
          </p:nvCxnSpPr>
          <p:spPr>
            <a:xfrm>
              <a:off x="5854700" y="5319582"/>
              <a:ext cx="0" cy="874975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FC58DE35-CFE3-4C5E-8ABF-89AEF706B8A2}"/>
                </a:ext>
              </a:extLst>
            </p:cNvPr>
            <p:cNvCxnSpPr>
              <a:cxnSpLocks/>
            </p:cNvCxnSpPr>
            <p:nvPr/>
          </p:nvCxnSpPr>
          <p:spPr>
            <a:xfrm>
              <a:off x="6338656" y="5310888"/>
              <a:ext cx="0" cy="1281243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E26B7E3-41C7-47D5-B7D6-467967117ADE}"/>
                </a:ext>
              </a:extLst>
            </p:cNvPr>
            <p:cNvSpPr txBox="1"/>
            <p:nvPr/>
          </p:nvSpPr>
          <p:spPr>
            <a:xfrm>
              <a:off x="4602086" y="5475201"/>
              <a:ext cx="1252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目标类型</a:t>
              </a:r>
              <a:r>
                <a:rPr lang="en-US" altLang="zh-CN" sz="1200" dirty="0">
                  <a:solidFill>
                    <a:srgbClr val="ED7D31"/>
                  </a:solidFill>
                </a:rPr>
                <a:t>:</a:t>
              </a:r>
            </a:p>
            <a:p>
              <a:r>
                <a:rPr lang="en-US" altLang="zh-CN" sz="1200" dirty="0">
                  <a:solidFill>
                    <a:srgbClr val="ED7D31"/>
                  </a:solidFill>
                </a:rPr>
                <a:t>0</a:t>
              </a:r>
              <a:r>
                <a:rPr lang="zh-CN" altLang="en-US" sz="1200" dirty="0">
                  <a:solidFill>
                    <a:srgbClr val="ED7D31"/>
                  </a:solidFill>
                </a:rPr>
                <a:t>为</a:t>
              </a:r>
              <a:r>
                <a:rPr lang="en-US" altLang="zh-CN" sz="1200" dirty="0">
                  <a:solidFill>
                    <a:srgbClr val="ED7D31"/>
                  </a:solidFill>
                </a:rPr>
                <a:t>Transmitter</a:t>
              </a:r>
            </a:p>
            <a:p>
              <a:r>
                <a:rPr lang="en-US" altLang="zh-CN" sz="1200" dirty="0">
                  <a:solidFill>
                    <a:srgbClr val="ED7D31"/>
                  </a:solidFill>
                </a:rPr>
                <a:t>1</a:t>
              </a:r>
              <a:r>
                <a:rPr lang="zh-CN" altLang="en-US" sz="1200" dirty="0">
                  <a:solidFill>
                    <a:srgbClr val="ED7D31"/>
                  </a:solidFill>
                </a:rPr>
                <a:t>为</a:t>
              </a:r>
              <a:r>
                <a:rPr lang="en-US" altLang="zh-CN" sz="1200" dirty="0">
                  <a:solidFill>
                    <a:srgbClr val="ED7D31"/>
                  </a:solidFill>
                </a:rPr>
                <a:t>Consumer</a:t>
              </a:r>
              <a:endParaRPr lang="zh-CN" altLang="en-US" sz="1200" dirty="0">
                <a:solidFill>
                  <a:srgbClr val="ED7D31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154FE242-F6BA-4EF4-B0D9-3320DC62C5FF}"/>
                </a:ext>
              </a:extLst>
            </p:cNvPr>
            <p:cNvSpPr txBox="1"/>
            <p:nvPr/>
          </p:nvSpPr>
          <p:spPr>
            <a:xfrm>
              <a:off x="5258355" y="6139160"/>
              <a:ext cx="1252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目标在所属类型列表中的编号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49A5599-1344-4194-8E63-231C277A9318}"/>
                </a:ext>
              </a:extLst>
            </p:cNvPr>
            <p:cNvSpPr txBox="1"/>
            <p:nvPr/>
          </p:nvSpPr>
          <p:spPr>
            <a:xfrm>
              <a:off x="5984874" y="6581001"/>
              <a:ext cx="835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编码格式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A8BC7-8E73-404B-89E0-1FF3B9B8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路径优化整体思路</a:t>
            </a: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FF280F08-D47B-4026-9BBE-FC279CF1D2F9}"/>
              </a:ext>
            </a:extLst>
          </p:cNvPr>
          <p:cNvSpPr/>
          <p:nvPr/>
        </p:nvSpPr>
        <p:spPr>
          <a:xfrm>
            <a:off x="1568669" y="2648607"/>
            <a:ext cx="701565" cy="33422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73FC4C-B759-4AD1-AF82-496A21E95B55}"/>
              </a:ext>
            </a:extLst>
          </p:cNvPr>
          <p:cNvSpPr txBox="1"/>
          <p:nvPr/>
        </p:nvSpPr>
        <p:spPr>
          <a:xfrm>
            <a:off x="2412124" y="24639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无向图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632827-25D6-4106-9EB2-D0F05294C990}"/>
              </a:ext>
            </a:extLst>
          </p:cNvPr>
          <p:cNvSpPr txBox="1"/>
          <p:nvPr/>
        </p:nvSpPr>
        <p:spPr>
          <a:xfrm>
            <a:off x="2343807" y="5806230"/>
            <a:ext cx="4221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有向图，对于</a:t>
            </a:r>
            <a:r>
              <a:rPr lang="en-US" altLang="zh-CN" dirty="0"/>
              <a:t>C</a:t>
            </a:r>
            <a:r>
              <a:rPr lang="zh-CN" altLang="en-US" dirty="0"/>
              <a:t>只有入度没有出度的图。</a:t>
            </a: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5EE92F26-5F52-40D5-B4F4-45C55740B399}"/>
              </a:ext>
            </a:extLst>
          </p:cNvPr>
          <p:cNvSpPr/>
          <p:nvPr/>
        </p:nvSpPr>
        <p:spPr>
          <a:xfrm>
            <a:off x="3375998" y="1969171"/>
            <a:ext cx="701565" cy="14226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A0E22F-636D-4381-8546-D3D7A043C3AC}"/>
              </a:ext>
            </a:extLst>
          </p:cNvPr>
          <p:cNvSpPr txBox="1"/>
          <p:nvPr/>
        </p:nvSpPr>
        <p:spPr>
          <a:xfrm>
            <a:off x="4164274" y="1784505"/>
            <a:ext cx="48558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最短路径：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P</a:t>
            </a:r>
            <a:r>
              <a:rPr lang="zh-CN" altLang="en-US" dirty="0"/>
              <a:t>到所有</a:t>
            </a:r>
            <a:r>
              <a:rPr lang="en-US" altLang="zh-CN" dirty="0"/>
              <a:t>C</a:t>
            </a:r>
            <a:r>
              <a:rPr lang="zh-CN" altLang="en-US" dirty="0"/>
              <a:t>的最短路径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）合并有向路径树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问题：对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找最短路径时，其他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应作为障碍。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2E46FA5-01E1-4E89-8DFE-925E50FE68A2}"/>
              </a:ext>
            </a:extLst>
          </p:cNvPr>
          <p:cNvSpPr txBox="1"/>
          <p:nvPr/>
        </p:nvSpPr>
        <p:spPr>
          <a:xfrm>
            <a:off x="4164273" y="3207180"/>
            <a:ext cx="64347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生成树：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）从</a:t>
            </a:r>
            <a:r>
              <a:rPr lang="en-US" altLang="zh-CN" dirty="0"/>
              <a:t>P</a:t>
            </a:r>
            <a:r>
              <a:rPr lang="zh-CN" altLang="en-US" dirty="0"/>
              <a:t>出发的生成树，包含所有结点后结束的局部生成树。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 剪枝成路径树</a:t>
            </a:r>
            <a:endParaRPr lang="en-US" altLang="zh-CN" dirty="0"/>
          </a:p>
          <a:p>
            <a:r>
              <a:rPr lang="zh-CN" altLang="en-US" dirty="0"/>
              <a:t>问题：</a:t>
            </a:r>
            <a:r>
              <a:rPr lang="en-US" altLang="zh-CN" dirty="0"/>
              <a:t> C</a:t>
            </a:r>
            <a:r>
              <a:rPr lang="zh-CN" altLang="en-US" dirty="0"/>
              <a:t>只能作为叶子结点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6680CDD-1A64-427B-81B9-012D8E31DC32}"/>
              </a:ext>
            </a:extLst>
          </p:cNvPr>
          <p:cNvCxnSpPr>
            <a:cxnSpLocks/>
            <a:stCxn id="10" idx="2"/>
            <a:endCxn id="17" idx="2"/>
          </p:cNvCxnSpPr>
          <p:nvPr/>
        </p:nvCxnSpPr>
        <p:spPr>
          <a:xfrm flipV="1">
            <a:off x="6592182" y="1452329"/>
            <a:ext cx="2427908" cy="153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6788AE09-0036-4D32-AF16-0618B25C432B}"/>
              </a:ext>
            </a:extLst>
          </p:cNvPr>
          <p:cNvSpPr txBox="1"/>
          <p:nvPr/>
        </p:nvSpPr>
        <p:spPr>
          <a:xfrm>
            <a:off x="5865837" y="252000"/>
            <a:ext cx="6308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目前的错误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）没有关注这个问题。导致一些</a:t>
            </a:r>
            <a:r>
              <a:rPr lang="en-US" altLang="zh-CN" dirty="0"/>
              <a:t>C</a:t>
            </a:r>
            <a:r>
              <a:rPr lang="zh-CN" altLang="en-US" dirty="0"/>
              <a:t>无法接受数据。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）之前为了硬用动态规划，不允许轨迹回头来约束规划方向丢弃了图结构只是用表结构。后续</a:t>
            </a:r>
            <a:r>
              <a:rPr lang="zh-CN" altLang="en-US"/>
              <a:t>还是要按照图结构计算</a:t>
            </a:r>
            <a:r>
              <a:rPr lang="zh-CN" altLang="en-US" dirty="0"/>
              <a:t>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F6D6600-D9CA-40B0-B9C0-0B1D0062BD9B}"/>
              </a:ext>
            </a:extLst>
          </p:cNvPr>
          <p:cNvSpPr txBox="1"/>
          <p:nvPr/>
        </p:nvSpPr>
        <p:spPr>
          <a:xfrm>
            <a:off x="7268862" y="4805506"/>
            <a:ext cx="613512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构图方式：权值 方向</a:t>
            </a:r>
            <a:endParaRPr lang="en-US" altLang="zh-CN" dirty="0"/>
          </a:p>
          <a:p>
            <a:r>
              <a:rPr lang="zh-CN" altLang="en-US" dirty="0"/>
              <a:t>无权无向：；BFS，Dijkstra，A*。</a:t>
            </a:r>
            <a:endParaRPr lang="en-US" altLang="zh-CN" dirty="0"/>
          </a:p>
          <a:p>
            <a:r>
              <a:rPr lang="zh-CN" altLang="en-US" dirty="0"/>
              <a:t>无权有向：c有入度无出度；Dijkstra，A*</a:t>
            </a:r>
            <a:endParaRPr lang="en-US" altLang="zh-CN" dirty="0"/>
          </a:p>
          <a:p>
            <a:r>
              <a:rPr lang="zh-CN" altLang="en-US" dirty="0"/>
              <a:t>有权无向：单元均值作为权值；Dijkstra，A*</a:t>
            </a:r>
            <a:endParaRPr lang="en-US" altLang="zh-CN" dirty="0"/>
          </a:p>
          <a:p>
            <a:r>
              <a:rPr lang="zh-CN" altLang="en-US" dirty="0"/>
              <a:t>有权有向：入度作为权值；Dijkstra，A*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b="1" dirty="0"/>
              <a:t>Red Blob Games</a:t>
            </a:r>
            <a:r>
              <a:rPr lang="zh-CN" altLang="en-US" b="1" dirty="0"/>
              <a:t>把</a:t>
            </a:r>
            <a:r>
              <a:rPr lang="en-US" altLang="zh-CN" b="1" dirty="0"/>
              <a:t>A*</a:t>
            </a:r>
            <a:r>
              <a:rPr lang="zh-CN" altLang="en-US" b="1" dirty="0"/>
              <a:t>算法直接用在网格上更加方便，先把当前方法重构为</a:t>
            </a:r>
            <a:r>
              <a:rPr lang="en-US" altLang="zh-CN" b="1" dirty="0"/>
              <a:t>Python</a:t>
            </a:r>
            <a:r>
              <a:rPr lang="zh-CN" altLang="en-US" b="1" dirty="0"/>
              <a:t>代码，参考伪代码写</a:t>
            </a:r>
            <a:r>
              <a:rPr lang="en-US" altLang="zh-CN" b="1" dirty="0"/>
              <a:t>BFS, Dijkstra</a:t>
            </a:r>
            <a:r>
              <a:rPr lang="zh-CN" altLang="en-US" b="1" dirty="0"/>
              <a:t>，</a:t>
            </a:r>
            <a:r>
              <a:rPr lang="en-US" altLang="zh-CN" b="1" dirty="0"/>
              <a:t>A*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9853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代码重构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12.22~12.23 </a:t>
            </a:r>
            <a:r>
              <a:rPr lang="zh-CN" altLang="en-US" dirty="0"/>
              <a:t>代码重构与问题发现</a:t>
            </a:r>
          </a:p>
        </p:txBody>
      </p:sp>
    </p:spTree>
    <p:extLst>
      <p:ext uri="{BB962C8B-B14F-4D97-AF65-F5344CB8AC3E}">
        <p14:creationId xmlns:p14="http://schemas.microsoft.com/office/powerpoint/2010/main" val="3509610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CA9D2-8D1C-4661-984E-26323D269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发现问题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1531DA-2E36-4922-B815-B25F45327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重构为</a:t>
            </a:r>
            <a:r>
              <a:rPr lang="en-US" altLang="zh-CN" dirty="0"/>
              <a:t>python</a:t>
            </a:r>
            <a:r>
              <a:rPr lang="zh-CN" altLang="en-US" dirty="0"/>
              <a:t>代码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问题发现：</a:t>
            </a:r>
            <a:r>
              <a:rPr lang="en-US" altLang="zh-CN" dirty="0"/>
              <a:t>DFS</a:t>
            </a:r>
            <a:r>
              <a:rPr lang="zh-CN" altLang="en-US" dirty="0"/>
              <a:t>中坐标判断有点问题，修改为之后重新提交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A37F7F-7EB3-4A63-96A4-147D9B586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419" y="2946486"/>
            <a:ext cx="3901028" cy="354638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9AAA21A-A4D7-44CD-A631-5D3F19A59A44}"/>
              </a:ext>
            </a:extLst>
          </p:cNvPr>
          <p:cNvSpPr txBox="1"/>
          <p:nvPr/>
        </p:nvSpPr>
        <p:spPr>
          <a:xfrm>
            <a:off x="5457422" y="3244334"/>
            <a:ext cx="3901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23_12_22路径优化</a:t>
            </a:r>
            <a:r>
              <a:rPr lang="en-US" altLang="zh-CN" dirty="0"/>
              <a:t>/ main6_map.cpp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386144-B36A-4E50-AC5D-2AAA45ADAA05}"/>
              </a:ext>
            </a:extLst>
          </p:cNvPr>
          <p:cNvSpPr txBox="1"/>
          <p:nvPr/>
        </p:nvSpPr>
        <p:spPr>
          <a:xfrm>
            <a:off x="4553754" y="1832058"/>
            <a:ext cx="1666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main6_map.py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7165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A751E-A2AF-4856-A182-E6B2A3C38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添加结果可视化的函数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C37165-166B-425F-A399-D6C84838C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网格图，方便看最后的方案结果。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main7_map_input.txt</a:t>
            </a:r>
            <a:r>
              <a:rPr lang="zh-CN" altLang="en-US" dirty="0"/>
              <a:t>：输入文件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main7_map.py</a:t>
            </a:r>
            <a:r>
              <a:rPr lang="zh-CN" altLang="en-US" dirty="0"/>
              <a:t>：</a:t>
            </a:r>
            <a:r>
              <a:rPr lang="en-US" altLang="zh-CN" dirty="0"/>
              <a:t>main</a:t>
            </a:r>
            <a:r>
              <a:rPr lang="zh-CN" altLang="en-US" dirty="0"/>
              <a:t>函数添加了从文件中读取输入。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main7_map_visualization.ipynb</a:t>
            </a:r>
            <a:r>
              <a:rPr lang="zh-CN" altLang="en-US" dirty="0"/>
              <a:t>，构建可视化代码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main7_map_visualization.py</a:t>
            </a:r>
            <a:r>
              <a:rPr lang="zh-CN" altLang="en-US" dirty="0"/>
              <a:t>：封装可视化代码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main7_map_visualization_test.ipynb</a:t>
            </a:r>
            <a:r>
              <a:rPr lang="zh-CN" altLang="en-US" dirty="0"/>
              <a:t>：测试最后的输入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后续所有的策略现在</a:t>
            </a:r>
            <a:r>
              <a:rPr lang="en-US" altLang="zh-CN" dirty="0"/>
              <a:t>python</a:t>
            </a:r>
            <a:r>
              <a:rPr lang="zh-CN" altLang="en-US" dirty="0"/>
              <a:t>上实现后再搬到</a:t>
            </a:r>
            <a:r>
              <a:rPr lang="en-US" altLang="zh-CN" dirty="0"/>
              <a:t>C++</a:t>
            </a:r>
            <a:r>
              <a:rPr lang="zh-CN" altLang="en-US" dirty="0"/>
              <a:t>代码上。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318C07-7E27-447D-8DDB-A906AF497B2E}"/>
              </a:ext>
            </a:extLst>
          </p:cNvPr>
          <p:cNvSpPr txBox="1"/>
          <p:nvPr/>
        </p:nvSpPr>
        <p:spPr>
          <a:xfrm>
            <a:off x="2501900" y="-4207"/>
            <a:ext cx="459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23_12_22路径优化文件夹下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5BC5B59-4268-4B61-BDC0-ACFFBA6B6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821" y="760412"/>
            <a:ext cx="2664539" cy="2668588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E699251-218B-4164-978C-E046D22E16E4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795818" y="2401454"/>
            <a:ext cx="1809750" cy="233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56F3EA5-BE64-490F-AF32-D269E0C638DF}"/>
              </a:ext>
            </a:extLst>
          </p:cNvPr>
          <p:cNvGrpSpPr/>
          <p:nvPr/>
        </p:nvGrpSpPr>
        <p:grpSpPr>
          <a:xfrm>
            <a:off x="-92296" y="4728916"/>
            <a:ext cx="13939914" cy="4354326"/>
            <a:chOff x="-92296" y="4728916"/>
            <a:chExt cx="13939914" cy="4354326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1C382CFA-C827-4A19-B509-95F3EE51DC74}"/>
                </a:ext>
              </a:extLst>
            </p:cNvPr>
            <p:cNvGrpSpPr/>
            <p:nvPr/>
          </p:nvGrpSpPr>
          <p:grpSpPr>
            <a:xfrm>
              <a:off x="5332797" y="4854188"/>
              <a:ext cx="3594641" cy="2922763"/>
              <a:chOff x="5332797" y="4854188"/>
              <a:chExt cx="3594641" cy="2922763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1A0FB5FD-1301-4C46-873F-1E33188F1E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88876" y="5503694"/>
                <a:ext cx="2874690" cy="2273257"/>
              </a:xfrm>
              <a:prstGeom prst="rect">
                <a:avLst/>
              </a:prstGeom>
            </p:spPr>
          </p:pic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EC2DD35-41A6-4D36-B22D-061A7DB6545A}"/>
                  </a:ext>
                </a:extLst>
              </p:cNvPr>
              <p:cNvSpPr txBox="1"/>
              <p:nvPr/>
            </p:nvSpPr>
            <p:spPr>
              <a:xfrm>
                <a:off x="5332797" y="4854188"/>
                <a:ext cx="35946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DFS</a:t>
                </a:r>
                <a:r>
                  <a:rPr lang="zh-CN" altLang="en-US" dirty="0"/>
                  <a:t>时，</a:t>
                </a:r>
                <a:r>
                  <a:rPr lang="en-US" altLang="zh-CN" dirty="0"/>
                  <a:t>transmitter</a:t>
                </a:r>
                <a:r>
                  <a:rPr lang="zh-CN" altLang="en-US" dirty="0"/>
                  <a:t>创建后没有修改对应</a:t>
                </a:r>
                <a:r>
                  <a:rPr lang="en-US" altLang="zh-CN" dirty="0"/>
                  <a:t>Node</a:t>
                </a:r>
                <a:r>
                  <a:rPr lang="zh-CN" altLang="en-US" dirty="0"/>
                  <a:t>对象</a:t>
                </a:r>
              </a:p>
            </p:txBody>
          </p:sp>
        </p:grp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EE12FF8-1D3A-41AB-89AF-45BF20F62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87007" y="5375247"/>
              <a:ext cx="3594641" cy="1333385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7C54A1B-CDAA-4F9C-9618-94048DE1342A}"/>
                </a:ext>
              </a:extLst>
            </p:cNvPr>
            <p:cNvSpPr txBox="1"/>
            <p:nvPr/>
          </p:nvSpPr>
          <p:spPr>
            <a:xfrm>
              <a:off x="1479056" y="4913743"/>
              <a:ext cx="1519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MAP</a:t>
              </a:r>
              <a:r>
                <a:rPr lang="zh-CN" altLang="en-US" dirty="0"/>
                <a:t>构建时</a:t>
              </a:r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3F86F22-C7F4-42B6-9527-0C9FF808DE69}"/>
                </a:ext>
              </a:extLst>
            </p:cNvPr>
            <p:cNvSpPr/>
            <p:nvPr/>
          </p:nvSpPr>
          <p:spPr>
            <a:xfrm>
              <a:off x="1363518" y="4731904"/>
              <a:ext cx="12484100" cy="4351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A188A94-1866-4E27-B17C-4AD7F66AA2CD}"/>
                </a:ext>
              </a:extLst>
            </p:cNvPr>
            <p:cNvSpPr txBox="1"/>
            <p:nvPr/>
          </p:nvSpPr>
          <p:spPr>
            <a:xfrm>
              <a:off x="-92296" y="4913743"/>
              <a:ext cx="14558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修改之前的小</a:t>
              </a:r>
              <a:r>
                <a:rPr lang="en-US" altLang="zh-CN" dirty="0"/>
                <a:t>bug</a:t>
              </a:r>
              <a:endParaRPr lang="zh-CN" altLang="en-US" dirty="0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35F825FB-0029-4161-B956-8F84FEF9398A}"/>
                </a:ext>
              </a:extLst>
            </p:cNvPr>
            <p:cNvGrpSpPr/>
            <p:nvPr/>
          </p:nvGrpSpPr>
          <p:grpSpPr>
            <a:xfrm>
              <a:off x="9419953" y="5350570"/>
              <a:ext cx="3271278" cy="3693102"/>
              <a:chOff x="9415948" y="5133766"/>
              <a:chExt cx="3271278" cy="3693102"/>
            </a:xfrm>
          </p:grpSpPr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23272DDE-1E5A-4572-A21C-5CE1F6A851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15948" y="5133766"/>
                <a:ext cx="3271278" cy="1055544"/>
              </a:xfrm>
              <a:prstGeom prst="rect">
                <a:avLst/>
              </a:prstGeom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AE00D8B3-6BB3-4A3D-AA94-7560C166C2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23958" y="6217018"/>
                <a:ext cx="3263268" cy="2609850"/>
              </a:xfrm>
              <a:prstGeom prst="rect">
                <a:avLst/>
              </a:prstGeom>
            </p:spPr>
          </p:pic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6A6CB77-0E05-4435-BDD3-AF074F808649}"/>
                </a:ext>
              </a:extLst>
            </p:cNvPr>
            <p:cNvSpPr txBox="1"/>
            <p:nvPr/>
          </p:nvSpPr>
          <p:spPr>
            <a:xfrm>
              <a:off x="9302076" y="4728916"/>
              <a:ext cx="43307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Consumer</a:t>
              </a:r>
              <a:r>
                <a:rPr lang="zh-CN" altLang="en-US" dirty="0"/>
                <a:t>的</a:t>
              </a:r>
              <a:r>
                <a:rPr lang="en-US" altLang="zh-CN" dirty="0"/>
                <a:t>id</a:t>
              </a:r>
              <a:r>
                <a:rPr lang="zh-CN" altLang="en-US" dirty="0"/>
                <a:t>创建和</a:t>
              </a:r>
              <a:r>
                <a:rPr lang="en-US" altLang="zh-CN" dirty="0"/>
                <a:t>DFS</a:t>
              </a:r>
              <a:r>
                <a:rPr lang="zh-CN" altLang="en-US" dirty="0"/>
                <a:t>的</a:t>
              </a:r>
              <a:r>
                <a:rPr lang="en-US" altLang="zh-CN" dirty="0"/>
                <a:t>id</a:t>
              </a:r>
              <a:r>
                <a:rPr lang="zh-CN" altLang="en-US" dirty="0"/>
                <a:t>读取问题，对最后的影响不大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6615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7E3CD-DA81-460D-BC8E-D9E656A3E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错误现象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0064984-80F0-4301-8DFD-8573429771F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825625"/>
            <a:ext cx="4320000" cy="432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74B2516-9B3D-44E5-9D34-1B34FBA8ADB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272985" y="1825625"/>
            <a:ext cx="4320000" cy="4320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CB3CA61-7E71-430F-8229-C859D0198356}"/>
              </a:ext>
            </a:extLst>
          </p:cNvPr>
          <p:cNvSpPr txBox="1"/>
          <p:nvPr/>
        </p:nvSpPr>
        <p:spPr>
          <a:xfrm>
            <a:off x="2181410" y="1388825"/>
            <a:ext cx="243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在（</a:t>
            </a:r>
            <a:r>
              <a:rPr lang="en-US" altLang="zh-CN" dirty="0"/>
              <a:t> 1</a:t>
            </a:r>
            <a:r>
              <a:rPr lang="zh-CN" altLang="en-US" dirty="0"/>
              <a:t>，</a:t>
            </a:r>
            <a:r>
              <a:rPr lang="en-US" altLang="zh-CN" dirty="0"/>
              <a:t>1 </a:t>
            </a:r>
            <a:r>
              <a:rPr lang="zh-CN" altLang="en-US" dirty="0"/>
              <a:t>）处放置</a:t>
            </a:r>
            <a:r>
              <a:rPr lang="en-US" altLang="zh-CN" dirty="0"/>
              <a:t>C4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4C0FE8E-6F0B-4DD2-8FF8-C15C2A52D2C5}"/>
              </a:ext>
            </a:extLst>
          </p:cNvPr>
          <p:cNvSpPr txBox="1"/>
          <p:nvPr/>
        </p:nvSpPr>
        <p:spPr>
          <a:xfrm>
            <a:off x="6634255" y="1424955"/>
            <a:ext cx="512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在（</a:t>
            </a:r>
            <a:r>
              <a:rPr lang="en-US" altLang="zh-CN" dirty="0"/>
              <a:t> 2</a:t>
            </a:r>
            <a:r>
              <a:rPr lang="zh-CN" altLang="en-US" dirty="0"/>
              <a:t>，</a:t>
            </a:r>
            <a:r>
              <a:rPr lang="en-US" altLang="zh-CN" dirty="0"/>
              <a:t>2 </a:t>
            </a:r>
            <a:r>
              <a:rPr lang="zh-CN" altLang="en-US" dirty="0"/>
              <a:t>）处放置</a:t>
            </a:r>
            <a:r>
              <a:rPr lang="en-US" altLang="zh-CN" dirty="0"/>
              <a:t>C4</a:t>
            </a:r>
            <a:r>
              <a:rPr lang="zh-CN" altLang="en-US" dirty="0"/>
              <a:t>（被</a:t>
            </a:r>
            <a:r>
              <a:rPr lang="en-US" altLang="zh-CN" dirty="0"/>
              <a:t>T3</a:t>
            </a:r>
            <a:r>
              <a:rPr lang="zh-CN" altLang="en-US" dirty="0"/>
              <a:t>掩盖了），对应</a:t>
            </a:r>
            <a:r>
              <a:rPr lang="en-US" altLang="zh-CN" dirty="0"/>
              <a:t>P19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33DA906-656B-4DAF-B5B9-B8DF8C3E938B}"/>
              </a:ext>
            </a:extLst>
          </p:cNvPr>
          <p:cNvSpPr txBox="1"/>
          <p:nvPr/>
        </p:nvSpPr>
        <p:spPr>
          <a:xfrm>
            <a:off x="6272985" y="5257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穿透问题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7809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代码重构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12.22~12.23 </a:t>
            </a:r>
            <a:r>
              <a:rPr lang="zh-CN" altLang="en-US" dirty="0"/>
              <a:t>代码重构与问题发现</a:t>
            </a:r>
          </a:p>
        </p:txBody>
      </p:sp>
    </p:spTree>
    <p:extLst>
      <p:ext uri="{BB962C8B-B14F-4D97-AF65-F5344CB8AC3E}">
        <p14:creationId xmlns:p14="http://schemas.microsoft.com/office/powerpoint/2010/main" val="2345345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CA9D2-8D1C-4661-984E-26323D269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BFS</a:t>
            </a:r>
            <a:r>
              <a:rPr lang="zh-CN" altLang="en-US" dirty="0"/>
              <a:t>预期结果与实现思路</a:t>
            </a:r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EEFFED4E-A10D-4B06-9B1B-83B2D3FF3761}"/>
              </a:ext>
            </a:extLst>
          </p:cNvPr>
          <p:cNvGrpSpPr/>
          <p:nvPr/>
        </p:nvGrpSpPr>
        <p:grpSpPr>
          <a:xfrm>
            <a:off x="68826" y="1051143"/>
            <a:ext cx="5793937" cy="5608823"/>
            <a:chOff x="5398770" y="-97023"/>
            <a:chExt cx="5793937" cy="5608823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D34E630-6349-48A7-A5E5-08791160D121}"/>
                </a:ext>
              </a:extLst>
            </p:cNvPr>
            <p:cNvSpPr txBox="1"/>
            <p:nvPr/>
          </p:nvSpPr>
          <p:spPr>
            <a:xfrm>
              <a:off x="6100777" y="140168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x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AA0CC16-ED90-4A78-98D3-5C3B60730EEE}"/>
                </a:ext>
              </a:extLst>
            </p:cNvPr>
            <p:cNvSpPr/>
            <p:nvPr/>
          </p:nvSpPr>
          <p:spPr>
            <a:xfrm>
              <a:off x="66207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C1(5)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00B461F-CBC5-4989-8411-9B8D2E5AF1A5}"/>
                </a:ext>
              </a:extLst>
            </p:cNvPr>
            <p:cNvSpPr/>
            <p:nvPr/>
          </p:nvSpPr>
          <p:spPr>
            <a:xfrm>
              <a:off x="75351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2032CD9-D5AF-473D-8289-37C6BFD22715}"/>
                </a:ext>
              </a:extLst>
            </p:cNvPr>
            <p:cNvSpPr/>
            <p:nvPr/>
          </p:nvSpPr>
          <p:spPr>
            <a:xfrm>
              <a:off x="93639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FC7CD5B-4BB3-426C-8366-83068CF56E86}"/>
                </a:ext>
              </a:extLst>
            </p:cNvPr>
            <p:cNvSpPr/>
            <p:nvPr/>
          </p:nvSpPr>
          <p:spPr>
            <a:xfrm>
              <a:off x="84495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T2</a:t>
              </a:r>
              <a:r>
                <a:rPr lang="en-US" altLang="zh-CN" dirty="0">
                  <a:solidFill>
                    <a:schemeClr val="tx1"/>
                  </a:solidFill>
                </a:rPr>
                <a:t>(3)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ADF6A37-4203-436A-925F-599E646C6E46}"/>
                </a:ext>
              </a:extLst>
            </p:cNvPr>
            <p:cNvSpPr/>
            <p:nvPr/>
          </p:nvSpPr>
          <p:spPr>
            <a:xfrm>
              <a:off x="102783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7615F2D-551B-4142-89DE-6ED0E8417106}"/>
                </a:ext>
              </a:extLst>
            </p:cNvPr>
            <p:cNvSpPr/>
            <p:nvPr/>
          </p:nvSpPr>
          <p:spPr>
            <a:xfrm>
              <a:off x="66207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F5FC982-E03A-4C9F-B38C-86F8B8D5D3EE}"/>
                </a:ext>
              </a:extLst>
            </p:cNvPr>
            <p:cNvSpPr/>
            <p:nvPr/>
          </p:nvSpPr>
          <p:spPr>
            <a:xfrm>
              <a:off x="75351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BA001EF-396A-4D12-B7C2-59C060EA16B6}"/>
                </a:ext>
              </a:extLst>
            </p:cNvPr>
            <p:cNvSpPr/>
            <p:nvPr/>
          </p:nvSpPr>
          <p:spPr>
            <a:xfrm>
              <a:off x="93639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C3(1)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E015C15-E5F5-4A33-9B98-CB50D575B893}"/>
                </a:ext>
              </a:extLst>
            </p:cNvPr>
            <p:cNvSpPr/>
            <p:nvPr/>
          </p:nvSpPr>
          <p:spPr>
            <a:xfrm>
              <a:off x="84495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46B8E31-3A6B-4C4D-8CAF-CEF74EADED84}"/>
                </a:ext>
              </a:extLst>
            </p:cNvPr>
            <p:cNvSpPr/>
            <p:nvPr/>
          </p:nvSpPr>
          <p:spPr>
            <a:xfrm>
              <a:off x="102783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E865885-13DC-4739-BFAF-56DE328EE31D}"/>
                </a:ext>
              </a:extLst>
            </p:cNvPr>
            <p:cNvSpPr/>
            <p:nvPr/>
          </p:nvSpPr>
          <p:spPr>
            <a:xfrm>
              <a:off x="66207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CC58CF8-7D75-47B6-B45C-8E4AB7B38A66}"/>
                </a:ext>
              </a:extLst>
            </p:cNvPr>
            <p:cNvSpPr/>
            <p:nvPr/>
          </p:nvSpPr>
          <p:spPr>
            <a:xfrm>
              <a:off x="75351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T3</a:t>
              </a:r>
              <a:r>
                <a:rPr lang="en-US" altLang="zh-CN" dirty="0">
                  <a:solidFill>
                    <a:schemeClr val="tx1"/>
                  </a:solidFill>
                </a:rPr>
                <a:t>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5AB00F0-47E2-4131-A426-E23BA1E01E5B}"/>
                </a:ext>
              </a:extLst>
            </p:cNvPr>
            <p:cNvSpPr/>
            <p:nvPr/>
          </p:nvSpPr>
          <p:spPr>
            <a:xfrm>
              <a:off x="93639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P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C374BB9-BBD9-4D21-8769-4F0F37CF962E}"/>
                </a:ext>
              </a:extLst>
            </p:cNvPr>
            <p:cNvSpPr/>
            <p:nvPr/>
          </p:nvSpPr>
          <p:spPr>
            <a:xfrm>
              <a:off x="84495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T1</a:t>
              </a:r>
              <a:r>
                <a:rPr lang="en-US" altLang="zh-CN" dirty="0">
                  <a:solidFill>
                    <a:schemeClr val="tx1"/>
                  </a:solidFill>
                </a:rPr>
                <a:t>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1968805-F48F-4AF3-ADA3-867772B548B4}"/>
                </a:ext>
              </a:extLst>
            </p:cNvPr>
            <p:cNvSpPr/>
            <p:nvPr/>
          </p:nvSpPr>
          <p:spPr>
            <a:xfrm>
              <a:off x="102783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C64D241-5AA6-4A76-8A1E-7D70E329ED81}"/>
                </a:ext>
              </a:extLst>
            </p:cNvPr>
            <p:cNvSpPr/>
            <p:nvPr/>
          </p:nvSpPr>
          <p:spPr>
            <a:xfrm>
              <a:off x="66207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8B20792-717A-460C-B177-AE4F129470BE}"/>
                </a:ext>
              </a:extLst>
            </p:cNvPr>
            <p:cNvSpPr/>
            <p:nvPr/>
          </p:nvSpPr>
          <p:spPr>
            <a:xfrm>
              <a:off x="75351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C2(3)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0B7DCF31-EA71-4657-AAEE-867F22727DEC}"/>
                </a:ext>
              </a:extLst>
            </p:cNvPr>
            <p:cNvSpPr/>
            <p:nvPr/>
          </p:nvSpPr>
          <p:spPr>
            <a:xfrm>
              <a:off x="93639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B6B6EA33-BE63-42A9-92FC-67C0DFE3284C}"/>
                </a:ext>
              </a:extLst>
            </p:cNvPr>
            <p:cNvSpPr/>
            <p:nvPr/>
          </p:nvSpPr>
          <p:spPr>
            <a:xfrm>
              <a:off x="84495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DBFEC6B-5A2E-43C3-81FE-AE910896C979}"/>
                </a:ext>
              </a:extLst>
            </p:cNvPr>
            <p:cNvSpPr/>
            <p:nvPr/>
          </p:nvSpPr>
          <p:spPr>
            <a:xfrm>
              <a:off x="102783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5A79E37-0D07-4121-B5B7-29F552099D1D}"/>
                </a:ext>
              </a:extLst>
            </p:cNvPr>
            <p:cNvSpPr/>
            <p:nvPr/>
          </p:nvSpPr>
          <p:spPr>
            <a:xfrm>
              <a:off x="66207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05BC668A-4F8C-4A56-9D49-FC8279DB625E}"/>
                </a:ext>
              </a:extLst>
            </p:cNvPr>
            <p:cNvSpPr/>
            <p:nvPr/>
          </p:nvSpPr>
          <p:spPr>
            <a:xfrm>
              <a:off x="75351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8909883-8746-45DF-9B22-A230C794D2B6}"/>
                </a:ext>
              </a:extLst>
            </p:cNvPr>
            <p:cNvSpPr/>
            <p:nvPr/>
          </p:nvSpPr>
          <p:spPr>
            <a:xfrm>
              <a:off x="93639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D852819-2FCD-4F0B-9CED-6612AEBE63F7}"/>
                </a:ext>
              </a:extLst>
            </p:cNvPr>
            <p:cNvSpPr/>
            <p:nvPr/>
          </p:nvSpPr>
          <p:spPr>
            <a:xfrm>
              <a:off x="84495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B9536E7-F87A-41E9-831C-3C98B25A3DE3}"/>
                </a:ext>
              </a:extLst>
            </p:cNvPr>
            <p:cNvSpPr/>
            <p:nvPr/>
          </p:nvSpPr>
          <p:spPr>
            <a:xfrm>
              <a:off x="102783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5893725-C344-40C1-8FEB-46F1B813D9DA}"/>
                </a:ext>
              </a:extLst>
            </p:cNvPr>
            <p:cNvSpPr txBox="1"/>
            <p:nvPr/>
          </p:nvSpPr>
          <p:spPr>
            <a:xfrm>
              <a:off x="6013869" y="11959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0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90FCB8A-85E2-49E4-80E9-09EBB0DB5B4A}"/>
                </a:ext>
              </a:extLst>
            </p:cNvPr>
            <p:cNvSpPr txBox="1"/>
            <p:nvPr/>
          </p:nvSpPr>
          <p:spPr>
            <a:xfrm>
              <a:off x="6013869" y="211446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152A02A-955C-4919-81AE-52444F2FD734}"/>
                </a:ext>
              </a:extLst>
            </p:cNvPr>
            <p:cNvSpPr txBox="1"/>
            <p:nvPr/>
          </p:nvSpPr>
          <p:spPr>
            <a:xfrm>
              <a:off x="6013869" y="303295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38A114BD-ECCC-4D2A-A60E-9CF23557CDC7}"/>
                </a:ext>
              </a:extLst>
            </p:cNvPr>
            <p:cNvSpPr txBox="1"/>
            <p:nvPr/>
          </p:nvSpPr>
          <p:spPr>
            <a:xfrm>
              <a:off x="6013869" y="395144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11B7C97B-DED0-4D52-BE16-213B1C6A9D3D}"/>
                </a:ext>
              </a:extLst>
            </p:cNvPr>
            <p:cNvSpPr txBox="1"/>
            <p:nvPr/>
          </p:nvSpPr>
          <p:spPr>
            <a:xfrm>
              <a:off x="6013869" y="486993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B01EE21C-D280-4695-A6A0-505EF69FC7BD}"/>
                </a:ext>
              </a:extLst>
            </p:cNvPr>
            <p:cNvSpPr txBox="1"/>
            <p:nvPr/>
          </p:nvSpPr>
          <p:spPr>
            <a:xfrm>
              <a:off x="6937613" y="3962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0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AFC2BE59-771C-41DE-B2FA-7863DC3934A8}"/>
                </a:ext>
              </a:extLst>
            </p:cNvPr>
            <p:cNvSpPr txBox="1"/>
            <p:nvPr/>
          </p:nvSpPr>
          <p:spPr>
            <a:xfrm>
              <a:off x="7834919" y="3962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9EF3C474-AFB2-4B12-851C-B9D1133EE45C}"/>
                </a:ext>
              </a:extLst>
            </p:cNvPr>
            <p:cNvSpPr txBox="1"/>
            <p:nvPr/>
          </p:nvSpPr>
          <p:spPr>
            <a:xfrm>
              <a:off x="8732225" y="39625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7B156F49-A18B-429C-9528-0A77E34FECC6}"/>
                </a:ext>
              </a:extLst>
            </p:cNvPr>
            <p:cNvSpPr txBox="1"/>
            <p:nvPr/>
          </p:nvSpPr>
          <p:spPr>
            <a:xfrm>
              <a:off x="9629531" y="39625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220C4B00-F707-4415-AC06-87E555B5FF9A}"/>
                </a:ext>
              </a:extLst>
            </p:cNvPr>
            <p:cNvSpPr txBox="1"/>
            <p:nvPr/>
          </p:nvSpPr>
          <p:spPr>
            <a:xfrm>
              <a:off x="10526836" y="39625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EFA9323D-D7B4-4AFF-9144-9C9F68F3494F}"/>
                </a:ext>
              </a:extLst>
            </p:cNvPr>
            <p:cNvCxnSpPr/>
            <p:nvPr/>
          </p:nvCxnSpPr>
          <p:spPr>
            <a:xfrm>
              <a:off x="5643154" y="274946"/>
              <a:ext cx="0" cy="1290354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CFB79B91-318A-4B10-910F-91937272385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292436" y="-370231"/>
              <a:ext cx="0" cy="1290354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380402E2-BF85-434E-8068-5B60328978B8}"/>
                </a:ext>
              </a:extLst>
            </p:cNvPr>
            <p:cNvSpPr txBox="1"/>
            <p:nvPr/>
          </p:nvSpPr>
          <p:spPr>
            <a:xfrm>
              <a:off x="6846889" y="-9702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y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8CF83B70-F735-4C28-983F-F09762970E09}"/>
                </a:ext>
              </a:extLst>
            </p:cNvPr>
            <p:cNvSpPr txBox="1"/>
            <p:nvPr/>
          </p:nvSpPr>
          <p:spPr>
            <a:xfrm>
              <a:off x="5740333" y="363227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G</a:t>
              </a:r>
              <a:endParaRPr lang="zh-CN" altLang="en-US" b="1" dirty="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1A645F43-752F-4942-A256-EA445AAA894E}"/>
                </a:ext>
              </a:extLst>
            </p:cNvPr>
            <p:cNvCxnSpPr/>
            <p:nvPr/>
          </p:nvCxnSpPr>
          <p:spPr>
            <a:xfrm>
              <a:off x="10735507" y="2483791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376A7505-5348-43A2-99B0-AAC9966E520C}"/>
                </a:ext>
              </a:extLst>
            </p:cNvPr>
            <p:cNvCxnSpPr/>
            <p:nvPr/>
          </p:nvCxnSpPr>
          <p:spPr>
            <a:xfrm>
              <a:off x="5398770" y="2256366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A0F8DFA4-4248-4B8E-83FE-908249B2BE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74653" y="3246120"/>
              <a:ext cx="5908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BAD45980-DD80-4125-901E-927FD5C664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19640" y="3496592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CC146153-3FB0-4716-8062-8AE43F8A73A9}"/>
                </a:ext>
              </a:extLst>
            </p:cNvPr>
            <p:cNvCxnSpPr/>
            <p:nvPr/>
          </p:nvCxnSpPr>
          <p:spPr>
            <a:xfrm>
              <a:off x="9153019" y="3246120"/>
              <a:ext cx="530191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8B16CB95-D874-41BF-B945-4E7D9D187F9F}"/>
                </a:ext>
              </a:extLst>
            </p:cNvPr>
            <p:cNvCxnSpPr/>
            <p:nvPr/>
          </p:nvCxnSpPr>
          <p:spPr>
            <a:xfrm>
              <a:off x="9982901" y="1416338"/>
              <a:ext cx="5908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215D2A10-E075-45D9-AAB3-1D86F40DF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35507" y="3471569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451D5A46-AA2F-43D3-9A49-18ABB4586A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17100" y="4375432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ABBEBC26-225A-4F89-B9DC-C9B77C6783B5}"/>
                </a:ext>
              </a:extLst>
            </p:cNvPr>
            <p:cNvCxnSpPr/>
            <p:nvPr/>
          </p:nvCxnSpPr>
          <p:spPr>
            <a:xfrm>
              <a:off x="9098811" y="4153889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0E61A207-A00B-4E35-B08C-0AE25E810340}"/>
                </a:ext>
              </a:extLst>
            </p:cNvPr>
            <p:cNvCxnSpPr/>
            <p:nvPr/>
          </p:nvCxnSpPr>
          <p:spPr>
            <a:xfrm>
              <a:off x="8162459" y="3225800"/>
              <a:ext cx="530191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9EBFB29F-1394-407B-A907-A99AB1C3DD58}"/>
                </a:ext>
              </a:extLst>
            </p:cNvPr>
            <p:cNvCxnSpPr/>
            <p:nvPr/>
          </p:nvCxnSpPr>
          <p:spPr>
            <a:xfrm>
              <a:off x="10709490" y="1587171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8CBA5B8B-5D42-40BB-A17E-4A03FB644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57294" y="4369974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CCE56D42-1D13-4A3A-BC8C-190542B1FB5F}"/>
                </a:ext>
              </a:extLst>
            </p:cNvPr>
            <p:cNvCxnSpPr/>
            <p:nvPr/>
          </p:nvCxnSpPr>
          <p:spPr>
            <a:xfrm>
              <a:off x="9098810" y="5049520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A7840F02-D633-46D1-8CC3-BB55EB475392}"/>
                </a:ext>
              </a:extLst>
            </p:cNvPr>
            <p:cNvCxnSpPr/>
            <p:nvPr/>
          </p:nvCxnSpPr>
          <p:spPr>
            <a:xfrm>
              <a:off x="7244107" y="3217617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83F40B39-B6F3-44B1-873C-D3F221317AE5}"/>
                </a:ext>
              </a:extLst>
            </p:cNvPr>
            <p:cNvCxnSpPr/>
            <p:nvPr/>
          </p:nvCxnSpPr>
          <p:spPr>
            <a:xfrm>
              <a:off x="8919139" y="1632891"/>
              <a:ext cx="0" cy="4548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8D2210C8-26EC-477B-91AF-432F855993E6}"/>
                </a:ext>
              </a:extLst>
            </p:cNvPr>
            <p:cNvCxnSpPr/>
            <p:nvPr/>
          </p:nvCxnSpPr>
          <p:spPr>
            <a:xfrm>
              <a:off x="8162459" y="5025678"/>
              <a:ext cx="5908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483E9B03-2FE7-4832-BB09-DC73B7D119AC}"/>
                </a:ext>
              </a:extLst>
            </p:cNvPr>
            <p:cNvCxnSpPr/>
            <p:nvPr/>
          </p:nvCxnSpPr>
          <p:spPr>
            <a:xfrm>
              <a:off x="8162459" y="1380634"/>
              <a:ext cx="590812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8439483A-F510-4EE3-BDBC-6DFEFAECA4C3}"/>
                </a:ext>
              </a:extLst>
            </p:cNvPr>
            <p:cNvCxnSpPr/>
            <p:nvPr/>
          </p:nvCxnSpPr>
          <p:spPr>
            <a:xfrm>
              <a:off x="7239701" y="2323400"/>
              <a:ext cx="5908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58C4FC84-8B32-4881-AE24-0B6A158F10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7907" y="3434457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3540D6FA-D6FD-485E-BDDE-EEB3FA26F213}"/>
                </a:ext>
              </a:extLst>
            </p:cNvPr>
            <p:cNvCxnSpPr/>
            <p:nvPr/>
          </p:nvCxnSpPr>
          <p:spPr>
            <a:xfrm>
              <a:off x="7244107" y="5107377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8034E878-6037-45AD-BE7D-3C634EFA9325}"/>
                </a:ext>
              </a:extLst>
            </p:cNvPr>
            <p:cNvCxnSpPr/>
            <p:nvPr/>
          </p:nvCxnSpPr>
          <p:spPr>
            <a:xfrm>
              <a:off x="7239701" y="1417752"/>
              <a:ext cx="590812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6A7F07A0-9743-4AF1-B3BB-54B56EBB8D23}"/>
                </a:ext>
              </a:extLst>
            </p:cNvPr>
            <p:cNvCxnSpPr/>
            <p:nvPr/>
          </p:nvCxnSpPr>
          <p:spPr>
            <a:xfrm>
              <a:off x="8223080" y="4136109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7D8FDF24-30C5-474E-9985-9635FC1DEF62}"/>
                </a:ext>
              </a:extLst>
            </p:cNvPr>
            <p:cNvCxnSpPr/>
            <p:nvPr/>
          </p:nvCxnSpPr>
          <p:spPr>
            <a:xfrm>
              <a:off x="9817100" y="2539670"/>
              <a:ext cx="0" cy="4548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B7D5DFFE-548B-4831-8F40-B878325CCFC9}"/>
                </a:ext>
              </a:extLst>
            </p:cNvPr>
            <p:cNvCxnSpPr/>
            <p:nvPr/>
          </p:nvCxnSpPr>
          <p:spPr>
            <a:xfrm>
              <a:off x="8896279" y="2483790"/>
              <a:ext cx="0" cy="4548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E7874A02-A64E-46A4-8686-42639C85270F}"/>
                </a:ext>
              </a:extLst>
            </p:cNvPr>
            <p:cNvCxnSpPr/>
            <p:nvPr/>
          </p:nvCxnSpPr>
          <p:spPr>
            <a:xfrm>
              <a:off x="8162459" y="2316906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03E12BBC-8E79-48A6-AD0F-B5C104BE97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93246" y="3386574"/>
              <a:ext cx="0" cy="4548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文本框 95">
            <a:extLst>
              <a:ext uri="{FF2B5EF4-FFF2-40B4-BE49-F238E27FC236}">
                <a16:creationId xmlns:a16="http://schemas.microsoft.com/office/drawing/2014/main" id="{45B65A2E-1503-4E53-97C0-FEA3D97CD5B6}"/>
              </a:ext>
            </a:extLst>
          </p:cNvPr>
          <p:cNvSpPr txBox="1"/>
          <p:nvPr/>
        </p:nvSpPr>
        <p:spPr>
          <a:xfrm>
            <a:off x="7344697" y="599768"/>
            <a:ext cx="56765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BFS</a:t>
            </a:r>
            <a:r>
              <a:rPr lang="zh-CN" altLang="en-US" dirty="0"/>
              <a:t>整张图，所有的</a:t>
            </a:r>
            <a:r>
              <a:rPr lang="en-US" altLang="zh-CN" dirty="0"/>
              <a:t>Customer</a:t>
            </a:r>
            <a:r>
              <a:rPr lang="zh-CN" altLang="en-US" dirty="0"/>
              <a:t>当作障碍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map</a:t>
            </a:r>
            <a:r>
              <a:rPr lang="zh-CN" altLang="en-US" dirty="0"/>
              <a:t>中添加对于特定坐标获得邻居的函数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BFS</a:t>
            </a:r>
            <a:r>
              <a:rPr lang="zh-CN" altLang="en-US" dirty="0"/>
              <a:t>取结点并参考伪代码遍历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刷新所有的</a:t>
            </a:r>
            <a:r>
              <a:rPr lang="en-US" altLang="zh-CN" dirty="0"/>
              <a:t>Consumer</a:t>
            </a:r>
            <a:r>
              <a:rPr lang="zh-CN" altLang="en-US" dirty="0"/>
              <a:t>结点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 调试的时候查看距离和方向的代码</a:t>
            </a:r>
            <a:r>
              <a:rPr lang="en-US" altLang="zh-CN" dirty="0"/>
              <a:t>test/show_map.py</a:t>
            </a:r>
            <a:endParaRPr lang="zh-CN" altLang="en-US" dirty="0"/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E79B112B-A8B6-40E3-84A6-18395652AF1D}"/>
              </a:ext>
            </a:extLst>
          </p:cNvPr>
          <p:cNvGrpSpPr/>
          <p:nvPr/>
        </p:nvGrpSpPr>
        <p:grpSpPr>
          <a:xfrm>
            <a:off x="9724781" y="4624894"/>
            <a:ext cx="4877623" cy="2377788"/>
            <a:chOff x="9812107" y="4492136"/>
            <a:chExt cx="4877623" cy="2377788"/>
          </a:xfrm>
        </p:grpSpPr>
        <p:pic>
          <p:nvPicPr>
            <p:cNvPr id="95" name="图片 94">
              <a:extLst>
                <a:ext uri="{FF2B5EF4-FFF2-40B4-BE49-F238E27FC236}">
                  <a16:creationId xmlns:a16="http://schemas.microsoft.com/office/drawing/2014/main" id="{54F0D9BA-3F0B-475E-B42E-15AB101E2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12107" y="4844356"/>
              <a:ext cx="4877623" cy="2025568"/>
            </a:xfrm>
            <a:prstGeom prst="rect">
              <a:avLst/>
            </a:prstGeom>
          </p:spPr>
        </p:pic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BDD257C8-1EC4-4B44-B4B3-483FF6C835F7}"/>
                </a:ext>
              </a:extLst>
            </p:cNvPr>
            <p:cNvSpPr txBox="1"/>
            <p:nvPr/>
          </p:nvSpPr>
          <p:spPr>
            <a:xfrm>
              <a:off x="11134978" y="4492136"/>
              <a:ext cx="262929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Red Blob Games</a:t>
              </a:r>
              <a:r>
                <a:rPr lang="zh-CN" altLang="en-US" b="1" dirty="0"/>
                <a:t>伪代码</a:t>
              </a:r>
              <a:endParaRPr lang="zh-CN" altLang="en-US" dirty="0"/>
            </a:p>
          </p:txBody>
        </p: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0AFE9B73-627D-41AC-BA75-08C59B5B8305}"/>
              </a:ext>
            </a:extLst>
          </p:cNvPr>
          <p:cNvGrpSpPr/>
          <p:nvPr/>
        </p:nvGrpSpPr>
        <p:grpSpPr>
          <a:xfrm>
            <a:off x="5901037" y="3219061"/>
            <a:ext cx="2040160" cy="3593410"/>
            <a:chOff x="5900340" y="3262626"/>
            <a:chExt cx="2040160" cy="3593410"/>
          </a:xfrm>
        </p:grpSpPr>
        <p:pic>
          <p:nvPicPr>
            <p:cNvPr id="90" name="图片 89">
              <a:extLst>
                <a:ext uri="{FF2B5EF4-FFF2-40B4-BE49-F238E27FC236}">
                  <a16:creationId xmlns:a16="http://schemas.microsoft.com/office/drawing/2014/main" id="{3DB2A122-EF16-4F8B-949E-0B26AD953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4507" y="5416036"/>
              <a:ext cx="1449730" cy="1440000"/>
            </a:xfrm>
            <a:prstGeom prst="rect">
              <a:avLst/>
            </a:prstGeom>
          </p:spPr>
        </p:pic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DA5E30F0-8FF9-4D6B-A151-C9E1B977C554}"/>
                </a:ext>
              </a:extLst>
            </p:cNvPr>
            <p:cNvSpPr txBox="1"/>
            <p:nvPr/>
          </p:nvSpPr>
          <p:spPr>
            <a:xfrm>
              <a:off x="5900340" y="3262626"/>
              <a:ext cx="204016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Red Blob Games</a:t>
              </a:r>
              <a:r>
                <a:rPr lang="zh-CN" altLang="en-US" b="1" dirty="0"/>
                <a:t>示例</a:t>
              </a:r>
              <a:endParaRPr lang="zh-CN" altLang="en-US" dirty="0"/>
            </a:p>
          </p:txBody>
        </p:sp>
        <p:pic>
          <p:nvPicPr>
            <p:cNvPr id="101" name="图片 100">
              <a:extLst>
                <a:ext uri="{FF2B5EF4-FFF2-40B4-BE49-F238E27FC236}">
                  <a16:creationId xmlns:a16="http://schemas.microsoft.com/office/drawing/2014/main" id="{B17ED42B-EF2F-478C-AA8B-2130ADA6A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4507" y="3893658"/>
              <a:ext cx="1481891" cy="1440000"/>
            </a:xfrm>
            <a:prstGeom prst="rect">
              <a:avLst/>
            </a:prstGeom>
          </p:spPr>
        </p:pic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C6A11947-B02B-43D6-AB45-4006D14FDBD2}"/>
              </a:ext>
            </a:extLst>
          </p:cNvPr>
          <p:cNvGrpSpPr/>
          <p:nvPr/>
        </p:nvGrpSpPr>
        <p:grpSpPr>
          <a:xfrm>
            <a:off x="7771947" y="3247327"/>
            <a:ext cx="2040160" cy="3755355"/>
            <a:chOff x="7771947" y="3247327"/>
            <a:chExt cx="2040160" cy="3755355"/>
          </a:xfrm>
        </p:grpSpPr>
        <p:pic>
          <p:nvPicPr>
            <p:cNvPr id="102" name="图片 101">
              <a:extLst>
                <a:ext uri="{FF2B5EF4-FFF2-40B4-BE49-F238E27FC236}">
                  <a16:creationId xmlns:a16="http://schemas.microsoft.com/office/drawing/2014/main" id="{7D33E2FC-4CBF-4618-97E3-EBDFEE00C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37280" y="3916766"/>
              <a:ext cx="1391418" cy="3085916"/>
            </a:xfrm>
            <a:prstGeom prst="rect">
              <a:avLst/>
            </a:prstGeom>
          </p:spPr>
        </p:pic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67B32318-5040-49B7-9219-D1B6C6478689}"/>
                </a:ext>
              </a:extLst>
            </p:cNvPr>
            <p:cNvSpPr txBox="1"/>
            <p:nvPr/>
          </p:nvSpPr>
          <p:spPr>
            <a:xfrm>
              <a:off x="7771947" y="3247327"/>
              <a:ext cx="20401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/>
                <a:t>我的调试输出</a:t>
              </a:r>
              <a:endParaRPr lang="zh-CN" altLang="en-US" dirty="0"/>
            </a:p>
          </p:txBody>
        </p:sp>
      </p:grp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DDB78992-C8B7-416B-8658-7D03AF7AF375}"/>
              </a:ext>
            </a:extLst>
          </p:cNvPr>
          <p:cNvCxnSpPr>
            <a:endCxn id="103" idx="0"/>
          </p:cNvCxnSpPr>
          <p:nvPr/>
        </p:nvCxnSpPr>
        <p:spPr>
          <a:xfrm flipH="1">
            <a:off x="8792027" y="2068289"/>
            <a:ext cx="932998" cy="117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94965CCE-743C-49CE-B62C-438D3BED9943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0853922" y="1553233"/>
            <a:ext cx="1508379" cy="3071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B36177A6-6C84-415E-8D03-8E09034E5A6A}"/>
              </a:ext>
            </a:extLst>
          </p:cNvPr>
          <p:cNvSpPr/>
          <p:nvPr/>
        </p:nvSpPr>
        <p:spPr>
          <a:xfrm>
            <a:off x="2076569" y="1720135"/>
            <a:ext cx="2092522" cy="216771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D7852C78-237B-41D6-9EE6-983446E88B2F}"/>
              </a:ext>
            </a:extLst>
          </p:cNvPr>
          <p:cNvSpPr/>
          <p:nvPr/>
        </p:nvSpPr>
        <p:spPr>
          <a:xfrm>
            <a:off x="6419601" y="5380937"/>
            <a:ext cx="649306" cy="67263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EFF5B078-F40A-42CE-ABEB-314DF5EFCFE1}"/>
              </a:ext>
            </a:extLst>
          </p:cNvPr>
          <p:cNvCxnSpPr>
            <a:cxnSpLocks/>
            <a:stCxn id="112" idx="3"/>
            <a:endCxn id="121" idx="1"/>
          </p:cNvCxnSpPr>
          <p:nvPr/>
        </p:nvCxnSpPr>
        <p:spPr>
          <a:xfrm flipH="1">
            <a:off x="1391971" y="2803990"/>
            <a:ext cx="2777120" cy="4501933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8C361912-E577-4FC4-94B3-E4CB8373B9E5}"/>
              </a:ext>
            </a:extLst>
          </p:cNvPr>
          <p:cNvCxnSpPr>
            <a:cxnSpLocks/>
            <a:stCxn id="114" idx="0"/>
            <a:endCxn id="121" idx="3"/>
          </p:cNvCxnSpPr>
          <p:nvPr/>
        </p:nvCxnSpPr>
        <p:spPr>
          <a:xfrm flipH="1">
            <a:off x="5761555" y="5380937"/>
            <a:ext cx="982699" cy="1924986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EEA2F36-DB4D-49D6-AD20-4AD58CFA5B08}"/>
              </a:ext>
            </a:extLst>
          </p:cNvPr>
          <p:cNvSpPr txBox="1"/>
          <p:nvPr/>
        </p:nvSpPr>
        <p:spPr>
          <a:xfrm>
            <a:off x="1391971" y="6982757"/>
            <a:ext cx="4369584" cy="64633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这里取值方向稍有差异的原因在于邻居遍历顺序不同，</a:t>
            </a:r>
            <a:endParaRPr lang="en-US" altLang="zh-CN" sz="1200"/>
          </a:p>
          <a:p>
            <a:r>
              <a:rPr lang="zh-CN" altLang="en-US" sz="1200"/>
              <a:t>（</a:t>
            </a:r>
            <a:r>
              <a:rPr lang="en-US" altLang="zh-CN" sz="1200"/>
              <a:t>1</a:t>
            </a:r>
            <a:r>
              <a:rPr lang="zh-CN" altLang="en-US" sz="1200"/>
              <a:t>）</a:t>
            </a:r>
            <a:r>
              <a:rPr lang="zh-CN" altLang="en-US" sz="1200" dirty="0"/>
              <a:t>我这里，上右下左。</a:t>
            </a:r>
            <a:endParaRPr lang="en-US" altLang="zh-CN" sz="1200"/>
          </a:p>
          <a:p>
            <a:r>
              <a:rPr lang="zh-CN" altLang="en-US" sz="1200"/>
              <a:t>（</a:t>
            </a:r>
            <a:r>
              <a:rPr lang="en-US" altLang="zh-CN" sz="1200"/>
              <a:t>2</a:t>
            </a:r>
            <a:r>
              <a:rPr lang="zh-CN" altLang="en-US" sz="1200"/>
              <a:t>）</a:t>
            </a:r>
            <a:r>
              <a:rPr lang="zh-CN" altLang="en-US" sz="1200" dirty="0"/>
              <a:t>网站示例中，左在上之前，可能是左上右下。</a:t>
            </a:r>
          </a:p>
        </p:txBody>
      </p:sp>
    </p:spTree>
    <p:extLst>
      <p:ext uri="{BB962C8B-B14F-4D97-AF65-F5344CB8AC3E}">
        <p14:creationId xmlns:p14="http://schemas.microsoft.com/office/powerpoint/2010/main" val="1163939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4DE94-7300-4142-8A8F-750BDEFC6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可视化结果对比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0BF3188-11CE-44D0-881B-370F38D0D8BF}"/>
              </a:ext>
            </a:extLst>
          </p:cNvPr>
          <p:cNvGrpSpPr/>
          <p:nvPr/>
        </p:nvGrpSpPr>
        <p:grpSpPr>
          <a:xfrm>
            <a:off x="-95745" y="1248866"/>
            <a:ext cx="12287745" cy="5096331"/>
            <a:chOff x="-107911" y="1515566"/>
            <a:chExt cx="12287745" cy="5096331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9F1D482-C523-40C1-A7D2-C07BEAF096B4}"/>
                </a:ext>
              </a:extLst>
            </p:cNvPr>
            <p:cNvGrpSpPr/>
            <p:nvPr/>
          </p:nvGrpSpPr>
          <p:grpSpPr>
            <a:xfrm>
              <a:off x="1187656" y="1515566"/>
              <a:ext cx="3594537" cy="5096331"/>
              <a:chOff x="1035256" y="1515566"/>
              <a:chExt cx="3594537" cy="5096331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5DF3EAA5-D8DF-4FBF-B397-EE4011025F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5256" y="3011897"/>
                <a:ext cx="3594537" cy="3600000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407E3333-E0E4-428D-A632-D94B9A5D9747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85734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E278E38D-1012-45FF-9223-75BA9E34889E}"/>
                  </a:ext>
                </a:extLst>
              </p:cNvPr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6793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EED33B4F-62D6-433A-9A33-DD7E878713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86830" y="1515566"/>
                <a:ext cx="509832" cy="1325563"/>
              </a:xfrm>
              <a:prstGeom prst="rect">
                <a:avLst/>
              </a:prstGeom>
            </p:spPr>
          </p:pic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A317F106-F82A-44C8-A737-8E2B022A8F15}"/>
                </a:ext>
              </a:extLst>
            </p:cNvPr>
            <p:cNvGrpSpPr/>
            <p:nvPr/>
          </p:nvGrpSpPr>
          <p:grpSpPr>
            <a:xfrm>
              <a:off x="4899177" y="1525295"/>
              <a:ext cx="3594537" cy="5086602"/>
              <a:chOff x="4810277" y="1525295"/>
              <a:chExt cx="3594537" cy="5086602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2F1C6C8A-19CB-400A-AA7F-79E8A6805A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10277" y="3011897"/>
                <a:ext cx="3594537" cy="3600000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852AB432-657E-4833-BAD3-7DFC449D7CDB}"/>
                  </a:ext>
                </a:extLst>
              </p:cNvPr>
              <p:cNvPicPr>
                <a:picLocks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26229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59C2715A-CD57-4385-9219-F1D0ADF1A9D1}"/>
                  </a:ext>
                </a:extLst>
              </p:cNvPr>
              <p:cNvPicPr>
                <a:picLocks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85170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69AEA70E-93DF-4225-B7AC-3C47787FD1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33279" y="1550988"/>
                <a:ext cx="519814" cy="1290141"/>
              </a:xfrm>
              <a:prstGeom prst="rect">
                <a:avLst/>
              </a:prstGeom>
            </p:spPr>
          </p:pic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6E278162-AECE-4592-AC91-CD73DFF0CF1A}"/>
                </a:ext>
              </a:extLst>
            </p:cNvPr>
            <p:cNvGrpSpPr/>
            <p:nvPr/>
          </p:nvGrpSpPr>
          <p:grpSpPr>
            <a:xfrm>
              <a:off x="8585297" y="1515566"/>
              <a:ext cx="3594537" cy="5096331"/>
              <a:chOff x="8585297" y="1515566"/>
              <a:chExt cx="3594537" cy="5096331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66D8A217-2B21-491A-A63A-26696AB22A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85297" y="3011897"/>
                <a:ext cx="3594537" cy="3600000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7C1EAD81-3D8E-4864-BF4B-774B603E7232}"/>
                  </a:ext>
                </a:extLst>
              </p:cNvPr>
              <p:cNvPicPr>
                <a:picLocks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25665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1C80F9C5-A206-4D99-8AC8-03D01ECAB989}"/>
                  </a:ext>
                </a:extLst>
              </p:cNvPr>
              <p:cNvPicPr>
                <a:picLocks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151532" y="1515566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7453C402-19ED-4E37-BD1B-CD6916D249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586165" y="1550987"/>
                <a:ext cx="547287" cy="1234308"/>
              </a:xfrm>
              <a:prstGeom prst="rect">
                <a:avLst/>
              </a:prstGeom>
            </p:spPr>
          </p:pic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03B865D-B3A4-424C-BC77-2B5CAD09FC41}"/>
                </a:ext>
              </a:extLst>
            </p:cNvPr>
            <p:cNvSpPr txBox="1"/>
            <p:nvPr/>
          </p:nvSpPr>
          <p:spPr>
            <a:xfrm>
              <a:off x="-107911" y="1909961"/>
              <a:ext cx="21210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网站示例</a:t>
              </a:r>
              <a:r>
                <a:rPr lang="en-US" altLang="zh-CN" dirty="0"/>
                <a:t>/</a:t>
              </a:r>
            </a:p>
            <a:p>
              <a:r>
                <a:rPr lang="zh-CN" altLang="en-US" dirty="0"/>
                <a:t>输出</a:t>
              </a:r>
              <a:r>
                <a:rPr lang="en-US" altLang="zh-CN" dirty="0"/>
                <a:t>map</a:t>
              </a:r>
              <a:r>
                <a:rPr lang="zh-CN" altLang="en-US" dirty="0"/>
                <a:t>示例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953DA6B-B3C2-46E9-9DAB-1167056E69A0}"/>
                </a:ext>
              </a:extLst>
            </p:cNvPr>
            <p:cNvSpPr txBox="1"/>
            <p:nvPr/>
          </p:nvSpPr>
          <p:spPr>
            <a:xfrm>
              <a:off x="-107911" y="4255870"/>
              <a:ext cx="2121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结果可视化</a:t>
              </a: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0DE2D004-0D02-4C9C-B8F3-D7936A09C4C9}"/>
              </a:ext>
            </a:extLst>
          </p:cNvPr>
          <p:cNvSpPr txBox="1"/>
          <p:nvPr/>
        </p:nvSpPr>
        <p:spPr>
          <a:xfrm>
            <a:off x="2285239" y="6345197"/>
            <a:ext cx="130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示例输入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01CF682-6BD6-409F-B110-EA52D47147B8}"/>
              </a:ext>
            </a:extLst>
          </p:cNvPr>
          <p:cNvSpPr txBox="1"/>
          <p:nvPr/>
        </p:nvSpPr>
        <p:spPr>
          <a:xfrm>
            <a:off x="5465810" y="6345197"/>
            <a:ext cx="24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原本错误现象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P24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4D50034-F759-4ACD-A464-BF513F19ED5D}"/>
              </a:ext>
            </a:extLst>
          </p:cNvPr>
          <p:cNvSpPr txBox="1"/>
          <p:nvPr/>
        </p:nvSpPr>
        <p:spPr>
          <a:xfrm>
            <a:off x="9143672" y="6345197"/>
            <a:ext cx="24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原本错误现象</a:t>
            </a:r>
            <a:r>
              <a:rPr lang="en-US" altLang="zh-CN" dirty="0"/>
              <a:t>2</a:t>
            </a:r>
            <a:r>
              <a:rPr lang="zh-CN" altLang="en-US" dirty="0"/>
              <a:t> ，</a:t>
            </a:r>
            <a:r>
              <a:rPr lang="en-US" altLang="zh-CN" dirty="0"/>
              <a:t>P24</a:t>
            </a:r>
            <a:endParaRPr lang="zh-CN" altLang="en-US" dirty="0"/>
          </a:p>
        </p:txBody>
      </p:sp>
      <p:sp>
        <p:nvSpPr>
          <p:cNvPr id="25" name="右大括号 24">
            <a:extLst>
              <a:ext uri="{FF2B5EF4-FFF2-40B4-BE49-F238E27FC236}">
                <a16:creationId xmlns:a16="http://schemas.microsoft.com/office/drawing/2014/main" id="{AF9914D2-40EE-41F2-9295-9D914C8C462A}"/>
              </a:ext>
            </a:extLst>
          </p:cNvPr>
          <p:cNvSpPr/>
          <p:nvPr/>
        </p:nvSpPr>
        <p:spPr>
          <a:xfrm rot="16200000">
            <a:off x="8695062" y="-1615119"/>
            <a:ext cx="519814" cy="493746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7E3886E-82CA-49C8-B5FB-2DD352A70F14}"/>
              </a:ext>
            </a:extLst>
          </p:cNvPr>
          <p:cNvSpPr txBox="1"/>
          <p:nvPr/>
        </p:nvSpPr>
        <p:spPr>
          <a:xfrm>
            <a:off x="6728559" y="365125"/>
            <a:ext cx="750397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能够解决之前</a:t>
            </a:r>
            <a:r>
              <a:rPr lang="en-US" altLang="zh-CN" b="1" dirty="0">
                <a:solidFill>
                  <a:srgbClr val="FF0000"/>
                </a:solidFill>
              </a:rPr>
              <a:t>P24</a:t>
            </a:r>
            <a:r>
              <a:rPr lang="zh-CN" altLang="en-US" b="1" dirty="0">
                <a:solidFill>
                  <a:srgbClr val="FF0000"/>
                </a:solidFill>
              </a:rPr>
              <a:t>的穿透问题，往</a:t>
            </a:r>
            <a:r>
              <a:rPr lang="en-US" altLang="zh-CN" b="1" dirty="0">
                <a:solidFill>
                  <a:srgbClr val="FF0000"/>
                </a:solidFill>
              </a:rPr>
              <a:t>C++</a:t>
            </a:r>
            <a:r>
              <a:rPr lang="zh-CN" altLang="en-US" b="1" dirty="0">
                <a:solidFill>
                  <a:srgbClr val="FF0000"/>
                </a:solidFill>
              </a:rPr>
              <a:t>移植吧！太恶心了，不灵活的</a:t>
            </a:r>
            <a:r>
              <a:rPr lang="en-US" altLang="zh-CN" b="1" dirty="0">
                <a:solidFill>
                  <a:srgbClr val="FF0000"/>
                </a:solidFill>
              </a:rPr>
              <a:t>C++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CFB23DF-B237-431F-885A-85D9D911C54F}"/>
              </a:ext>
            </a:extLst>
          </p:cNvPr>
          <p:cNvGrpSpPr/>
          <p:nvPr/>
        </p:nvGrpSpPr>
        <p:grpSpPr>
          <a:xfrm>
            <a:off x="4973555" y="6856749"/>
            <a:ext cx="10248551" cy="3136893"/>
            <a:chOff x="4301382" y="7099711"/>
            <a:chExt cx="10248551" cy="3136893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BABD2E0-EAC6-4FC3-A3FC-134602BC2309}"/>
                </a:ext>
              </a:extLst>
            </p:cNvPr>
            <p:cNvSpPr txBox="1"/>
            <p:nvPr/>
          </p:nvSpPr>
          <p:spPr>
            <a:xfrm>
              <a:off x="4301382" y="7099711"/>
              <a:ext cx="4783514" cy="28623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这个用例暂时通过不了，</a:t>
              </a:r>
              <a:r>
                <a:rPr lang="en-US" altLang="zh-CN" b="1" dirty="0">
                  <a:solidFill>
                    <a:srgbClr val="FF0000"/>
                  </a:solidFill>
                </a:rPr>
                <a:t>C3</a:t>
              </a:r>
              <a:r>
                <a:rPr lang="zh-CN" altLang="en-US" b="1" dirty="0">
                  <a:solidFill>
                    <a:srgbClr val="FF0000"/>
                  </a:solidFill>
                </a:rPr>
                <a:t>附近的单元格</a:t>
              </a:r>
              <a:r>
                <a:rPr lang="en-US" altLang="zh-CN" b="1" dirty="0" err="1">
                  <a:solidFill>
                    <a:srgbClr val="FF0000"/>
                  </a:solidFill>
                </a:rPr>
                <a:t>node_type</a:t>
              </a:r>
              <a:r>
                <a:rPr lang="en-US" altLang="zh-CN" b="1" dirty="0">
                  <a:solidFill>
                    <a:srgbClr val="FF0000"/>
                  </a:solidFill>
                </a:rPr>
                <a:t>=Provider</a:t>
              </a:r>
              <a:r>
                <a:rPr lang="zh-CN" altLang="en-US" b="1" dirty="0">
                  <a:solidFill>
                    <a:srgbClr val="FF0000"/>
                  </a:solidFill>
                </a:rPr>
                <a:t>，找找问题。</a:t>
              </a:r>
              <a:endParaRPr lang="en-US" altLang="zh-CN" b="1" dirty="0">
                <a:solidFill>
                  <a:srgbClr val="FF0000"/>
                </a:solidFill>
              </a:endParaRPr>
            </a:p>
            <a:p>
              <a:endParaRPr lang="en-US" altLang="zh-CN" b="1" dirty="0">
                <a:solidFill>
                  <a:srgbClr val="FF0000"/>
                </a:solidFill>
              </a:endParaRPr>
            </a:p>
            <a:p>
              <a:r>
                <a:rPr lang="en-US" altLang="zh-CN" b="1" dirty="0">
                  <a:solidFill>
                    <a:srgbClr val="FF0000"/>
                  </a:solidFill>
                </a:rPr>
                <a:t>C++</a:t>
              </a:r>
              <a:r>
                <a:rPr lang="zh-CN" altLang="en-US" b="1" dirty="0">
                  <a:solidFill>
                    <a:srgbClr val="FF0000"/>
                  </a:solidFill>
                </a:rPr>
                <a:t>调试除了问题，有了</a:t>
              </a:r>
              <a:r>
                <a:rPr lang="en-US" altLang="zh-CN" b="1" dirty="0">
                  <a:solidFill>
                    <a:srgbClr val="FF0000"/>
                  </a:solidFill>
                </a:rPr>
                <a:t>vector</a:t>
              </a:r>
              <a:r>
                <a:rPr lang="zh-CN" altLang="en-US" b="1" dirty="0">
                  <a:solidFill>
                    <a:srgbClr val="FF0000"/>
                  </a:solidFill>
                </a:rPr>
                <a:t>输入之后就报错了。原来是调试时，</a:t>
              </a:r>
              <a:r>
                <a:rPr lang="en-US" altLang="zh-CN" b="1" dirty="0">
                  <a:solidFill>
                    <a:srgbClr val="FF0000"/>
                  </a:solidFill>
                </a:rPr>
                <a:t>C++</a:t>
              </a:r>
              <a:r>
                <a:rPr lang="zh-CN" altLang="en-US" b="1" dirty="0">
                  <a:solidFill>
                    <a:srgbClr val="FF0000"/>
                  </a:solidFill>
                </a:rPr>
                <a:t>监视器窗口不能对</a:t>
              </a:r>
              <a:r>
                <a:rPr lang="en-US" altLang="zh-CN" b="1" dirty="0">
                  <a:solidFill>
                    <a:srgbClr val="FF0000"/>
                  </a:solidFill>
                </a:rPr>
                <a:t>vector</a:t>
              </a:r>
              <a:r>
                <a:rPr lang="zh-CN" altLang="en-US" b="1" dirty="0">
                  <a:solidFill>
                    <a:srgbClr val="FF0000"/>
                  </a:solidFill>
                </a:rPr>
                <a:t>进行查看，要不然会自动退出。</a:t>
              </a:r>
              <a:endParaRPr lang="en-US" altLang="zh-CN" b="1" dirty="0">
                <a:solidFill>
                  <a:srgbClr val="FF0000"/>
                </a:solidFill>
              </a:endParaRPr>
            </a:p>
            <a:p>
              <a:endParaRPr lang="en-US" altLang="zh-CN" b="1" dirty="0">
                <a:solidFill>
                  <a:srgbClr val="FF0000"/>
                </a:solidFill>
              </a:endParaRPr>
            </a:p>
            <a:p>
              <a:r>
                <a:rPr lang="zh-CN" altLang="en-US" b="1" dirty="0">
                  <a:solidFill>
                    <a:srgbClr val="FF0000"/>
                  </a:solidFill>
                </a:rPr>
                <a:t>注意引用类型的对象直接赋值会改变原本对象</a:t>
              </a:r>
              <a:endParaRPr lang="en-US" altLang="zh-CN" b="1" dirty="0">
                <a:solidFill>
                  <a:srgbClr val="FF0000"/>
                </a:solidFill>
              </a:endParaRPr>
            </a:p>
            <a:p>
              <a:endParaRPr lang="en-US" altLang="zh-CN" b="1" dirty="0">
                <a:solidFill>
                  <a:srgbClr val="FF0000"/>
                </a:solidFill>
              </a:endParaRPr>
            </a:p>
            <a:p>
              <a:endParaRPr lang="zh-CN" alt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AB826F8-9BDA-4D95-9266-317C81D3D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194015" y="7099711"/>
              <a:ext cx="5355918" cy="3136893"/>
            </a:xfrm>
            <a:prstGeom prst="rect">
              <a:avLst/>
            </a:prstGeom>
          </p:spPr>
        </p:pic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ACD6481E-04B1-4812-BC24-2E9CC256FF0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11343" y="10137991"/>
            <a:ext cx="8714286" cy="742857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C3494269-E23D-460B-8157-8F97CD36F22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766901" y="4451230"/>
            <a:ext cx="7680918" cy="605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9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CA919-8B4C-403B-ACD2-A56E699A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论文学习与阅读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DBF20E-EE2E-416E-9B01-EC6D7A29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CDN</a:t>
            </a:r>
            <a:r>
              <a:rPr lang="zh-CN" altLang="en-US" dirty="0"/>
              <a:t>内容分发网络优化方法的研究</a:t>
            </a:r>
            <a:r>
              <a:rPr lang="en-US" altLang="zh-CN" dirty="0"/>
              <a:t>_</a:t>
            </a:r>
            <a:r>
              <a:rPr lang="zh-CN" altLang="en-US" dirty="0"/>
              <a:t>王玮</a:t>
            </a:r>
          </a:p>
        </p:txBody>
      </p:sp>
    </p:spTree>
    <p:extLst>
      <p:ext uri="{BB962C8B-B14F-4D97-AF65-F5344CB8AC3E}">
        <p14:creationId xmlns:p14="http://schemas.microsoft.com/office/powerpoint/2010/main" val="2813888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路径优化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23_12_29</a:t>
            </a:r>
            <a:r>
              <a:rPr lang="zh-CN" altLang="en-US" dirty="0"/>
              <a:t>路径优化</a:t>
            </a:r>
          </a:p>
        </p:txBody>
      </p:sp>
    </p:spTree>
    <p:extLst>
      <p:ext uri="{BB962C8B-B14F-4D97-AF65-F5344CB8AC3E}">
        <p14:creationId xmlns:p14="http://schemas.microsoft.com/office/powerpoint/2010/main" val="323341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6711652" y="965377"/>
            <a:ext cx="3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这个示例：这里没有体现格式流格式的转换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6809324" y="2349092"/>
            <a:ext cx="3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成本计算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664738"/>
              </p:ext>
            </p:extLst>
          </p:nvPr>
        </p:nvGraphicFramePr>
        <p:xfrm>
          <a:off x="7010741" y="3562518"/>
          <a:ext cx="435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" name="Equation" r:id="rId4" imgW="104546400" imgH="9448800" progId="Equation.DSMT4">
                  <p:embed/>
                </p:oleObj>
              </mc:Choice>
              <mc:Fallback>
                <p:oleObj name="Equation" r:id="rId4" imgW="104546400" imgH="9448800" progId="Equation.DSMT4">
                  <p:embed/>
                  <p:pic>
                    <p:nvPicPr>
                      <p:cNvPr id="0" name="图片 103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10741" y="3562518"/>
                        <a:ext cx="4356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732922"/>
              </p:ext>
            </p:extLst>
          </p:nvPr>
        </p:nvGraphicFramePr>
        <p:xfrm>
          <a:off x="7014060" y="4435087"/>
          <a:ext cx="4209196" cy="993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" name="Equation" r:id="rId6" imgW="3403440" imgH="787320" progId="Equation.DSMT4">
                  <p:embed/>
                </p:oleObj>
              </mc:Choice>
              <mc:Fallback>
                <p:oleObj name="Equation" r:id="rId6" imgW="3403440" imgH="787320" progId="Equation.DSMT4">
                  <p:embed/>
                  <p:pic>
                    <p:nvPicPr>
                      <p:cNvPr id="0" name="图片 103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14060" y="4435087"/>
                        <a:ext cx="4209196" cy="993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组合 39">
            <a:extLst>
              <a:ext uri="{FF2B5EF4-FFF2-40B4-BE49-F238E27FC236}">
                <a16:creationId xmlns:a16="http://schemas.microsoft.com/office/drawing/2014/main" id="{9BC9749F-BAD3-407B-BD68-87D26866879F}"/>
              </a:ext>
            </a:extLst>
          </p:cNvPr>
          <p:cNvGrpSpPr/>
          <p:nvPr/>
        </p:nvGrpSpPr>
        <p:grpSpPr>
          <a:xfrm>
            <a:off x="0" y="459759"/>
            <a:ext cx="7379041" cy="5608823"/>
            <a:chOff x="397014" y="185439"/>
            <a:chExt cx="7379041" cy="5608823"/>
          </a:xfrm>
        </p:grpSpPr>
        <p:grpSp>
          <p:nvGrpSpPr>
            <p:cNvPr id="51" name="组合 50"/>
            <p:cNvGrpSpPr/>
            <p:nvPr/>
          </p:nvGrpSpPr>
          <p:grpSpPr>
            <a:xfrm>
              <a:off x="1679011" y="1222262"/>
              <a:ext cx="4572000" cy="4572000"/>
              <a:chOff x="2383200" y="1296000"/>
              <a:chExt cx="4572000" cy="457200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直接箭头连接符 33"/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/>
              <p:nvPr/>
            </p:nvCxnSpPr>
            <p:spPr>
              <a:xfrm flipH="1">
                <a:off x="3924000" y="3582000"/>
                <a:ext cx="1533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/>
            </p:nvCxnSpPr>
            <p:spPr>
              <a:xfrm flipH="1">
                <a:off x="3006600" y="1753200"/>
                <a:ext cx="582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/>
              <p:nvPr/>
            </p:nvCxnSpPr>
            <p:spPr>
              <a:xfrm flipV="1">
                <a:off x="3754800" y="192150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/>
              <p:nvPr/>
            </p:nvCxnSpPr>
            <p:spPr>
              <a:xfrm>
                <a:off x="3754800" y="3772800"/>
                <a:ext cx="0" cy="54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/>
            <p:cNvSpPr txBox="1"/>
            <p:nvPr/>
          </p:nvSpPr>
          <p:spPr>
            <a:xfrm>
              <a:off x="4841364" y="28816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445370" y="13579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773717" y="318286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817071" y="369186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725094" y="23920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2916480"/>
                </p:ext>
              </p:extLst>
            </p:nvPr>
          </p:nvGraphicFramePr>
          <p:xfrm>
            <a:off x="7407755" y="3160589"/>
            <a:ext cx="3683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1" name="Equation" r:id="rId8" imgW="8839200" imgH="5181600" progId="Equation.DSMT4">
                    <p:embed/>
                  </p:oleObj>
                </mc:Choice>
                <mc:Fallback>
                  <p:oleObj name="Equation" r:id="rId8" imgW="8839200" imgH="5181600" progId="Equation.DSMT4">
                    <p:embed/>
                    <p:pic>
                      <p:nvPicPr>
                        <p:cNvPr id="0" name="图片 103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407755" y="3160589"/>
                          <a:ext cx="368300" cy="215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73DB8DFB-E2CE-4EB3-B75C-4CF41379BCBD}"/>
                </a:ext>
              </a:extLst>
            </p:cNvPr>
            <p:cNvSpPr txBox="1"/>
            <p:nvPr/>
          </p:nvSpPr>
          <p:spPr>
            <a:xfrm>
              <a:off x="1072173" y="14784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B8803B6-627E-475E-8957-97B2F502A6E3}"/>
                </a:ext>
              </a:extLst>
            </p:cNvPr>
            <p:cNvSpPr txBox="1"/>
            <p:nvPr/>
          </p:nvSpPr>
          <p:spPr>
            <a:xfrm>
              <a:off x="1072173" y="239692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1A4130FC-D54E-4CC6-BC38-4A8213468ED4}"/>
                </a:ext>
              </a:extLst>
            </p:cNvPr>
            <p:cNvSpPr txBox="1"/>
            <p:nvPr/>
          </p:nvSpPr>
          <p:spPr>
            <a:xfrm>
              <a:off x="1072173" y="331541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B2BE0BB1-6646-4FF0-9B46-9C913684A973}"/>
                </a:ext>
              </a:extLst>
            </p:cNvPr>
            <p:cNvSpPr txBox="1"/>
            <p:nvPr/>
          </p:nvSpPr>
          <p:spPr>
            <a:xfrm>
              <a:off x="1072173" y="423390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788A39A6-F8BB-4426-8A29-62BD18558C88}"/>
                </a:ext>
              </a:extLst>
            </p:cNvPr>
            <p:cNvSpPr txBox="1"/>
            <p:nvPr/>
          </p:nvSpPr>
          <p:spPr>
            <a:xfrm>
              <a:off x="1072173" y="51523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B0D06848-16A4-47D7-B7BE-32A30F295BDB}"/>
                </a:ext>
              </a:extLst>
            </p:cNvPr>
            <p:cNvSpPr txBox="1"/>
            <p:nvPr/>
          </p:nvSpPr>
          <p:spPr>
            <a:xfrm>
              <a:off x="1995917" y="67871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07E250E4-4F38-4B9E-9247-31999DEEF01A}"/>
                </a:ext>
              </a:extLst>
            </p:cNvPr>
            <p:cNvSpPr txBox="1"/>
            <p:nvPr/>
          </p:nvSpPr>
          <p:spPr>
            <a:xfrm>
              <a:off x="2893223" y="67871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65717C58-69A0-4F91-AB25-00E737DE7422}"/>
                </a:ext>
              </a:extLst>
            </p:cNvPr>
            <p:cNvSpPr txBox="1"/>
            <p:nvPr/>
          </p:nvSpPr>
          <p:spPr>
            <a:xfrm>
              <a:off x="3790529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B8C399C5-E575-4D4B-B7E7-A9D636F6FFC7}"/>
                </a:ext>
              </a:extLst>
            </p:cNvPr>
            <p:cNvSpPr txBox="1"/>
            <p:nvPr/>
          </p:nvSpPr>
          <p:spPr>
            <a:xfrm>
              <a:off x="4687835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D40EA388-1B66-4E85-B31B-099445B78DD4}"/>
                </a:ext>
              </a:extLst>
            </p:cNvPr>
            <p:cNvSpPr txBox="1"/>
            <p:nvPr/>
          </p:nvSpPr>
          <p:spPr>
            <a:xfrm>
              <a:off x="5585140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29F6151B-7340-4231-A55C-15A1BAF5C53B}"/>
                </a:ext>
              </a:extLst>
            </p:cNvPr>
            <p:cNvCxnSpPr/>
            <p:nvPr/>
          </p:nvCxnSpPr>
          <p:spPr>
            <a:xfrm>
              <a:off x="701458" y="557408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62120E71-EF02-4FB8-880E-80AAF375ED1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350740" y="-87769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54259C5-892D-4ADA-80B7-D6EA40BD9CF0}"/>
                </a:ext>
              </a:extLst>
            </p:cNvPr>
            <p:cNvSpPr txBox="1"/>
            <p:nvPr/>
          </p:nvSpPr>
          <p:spPr>
            <a:xfrm>
              <a:off x="397014" y="1611708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96698C2C-48C0-4B06-9A05-E88F819CD6C4}"/>
                </a:ext>
              </a:extLst>
            </p:cNvPr>
            <p:cNvSpPr txBox="1"/>
            <p:nvPr/>
          </p:nvSpPr>
          <p:spPr>
            <a:xfrm>
              <a:off x="1905193" y="185439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08612CF3-0D8B-449B-B285-3DC5B408FF70}"/>
                </a:ext>
              </a:extLst>
            </p:cNvPr>
            <p:cNvSpPr txBox="1"/>
            <p:nvPr/>
          </p:nvSpPr>
          <p:spPr>
            <a:xfrm>
              <a:off x="1609161" y="1174623"/>
              <a:ext cx="6097044" cy="40164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宋体" panose="02010600030101010101" pitchFamily="2" charset="-122"/>
                </a:rPr>
                <a:t>20	</a:t>
              </a:r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15	10	10	10</a:t>
              </a:r>
            </a:p>
            <a:p>
              <a:pPr marL="342900" indent="-342900" algn="l">
                <a:buAutoNum type="arabicPlain" startAt="20"/>
              </a:pPr>
              <a:endPara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2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2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10	10	20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15	10	90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宋体" panose="02010600030101010101" pitchFamily="2" charset="-122"/>
                </a:rPr>
                <a:t>10	</a:t>
              </a:r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20	10	10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10	10	10	10</a:t>
              </a: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pic>
        <p:nvPicPr>
          <p:cNvPr id="71" name="图片 70">
            <a:extLst>
              <a:ext uri="{FF2B5EF4-FFF2-40B4-BE49-F238E27FC236}">
                <a16:creationId xmlns:a16="http://schemas.microsoft.com/office/drawing/2014/main" id="{44DF982A-D1C3-461F-91EC-12CF3A40F856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668" y="1796374"/>
            <a:ext cx="2859159" cy="1352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32D72CB7-6191-412B-B9DE-34F55D19C6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459307"/>
              </p:ext>
            </p:extLst>
          </p:nvPr>
        </p:nvGraphicFramePr>
        <p:xfrm>
          <a:off x="6982420" y="4043930"/>
          <a:ext cx="21082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2" name="Equation" r:id="rId11" imgW="2108160" imgH="164880" progId="Equation.DSMT4">
                  <p:embed/>
                </p:oleObj>
              </mc:Choice>
              <mc:Fallback>
                <p:oleObj name="Equation" r:id="rId11" imgW="210816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82420" y="4043930"/>
                        <a:ext cx="21082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FBBE9-5F58-496D-9795-86697E238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最短路径</a:t>
            </a:r>
            <a:r>
              <a:rPr lang="en-US" altLang="zh-CN" dirty="0"/>
              <a:t>Dijkstra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DB2EC9-740F-49B6-B309-2E7778B1D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876" y="2452688"/>
            <a:ext cx="3594538" cy="360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FFE49C1-546F-4CB3-BD38-9C97B795A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176" y="2452688"/>
            <a:ext cx="3594538" cy="360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924A855-451E-40CA-ADE8-BE7DFB0690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2476" y="2452688"/>
            <a:ext cx="3594538" cy="3600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57BA0E1-7860-4589-90D6-3E817279CAF0}"/>
              </a:ext>
            </a:extLst>
          </p:cNvPr>
          <p:cNvSpPr txBox="1"/>
          <p:nvPr/>
        </p:nvSpPr>
        <p:spPr>
          <a:xfrm>
            <a:off x="-108445" y="3883356"/>
            <a:ext cx="155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结果可视化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3793406-1F1B-49CD-9DE0-68AF32C52EEF}"/>
              </a:ext>
            </a:extLst>
          </p:cNvPr>
          <p:cNvSpPr txBox="1"/>
          <p:nvPr/>
        </p:nvSpPr>
        <p:spPr>
          <a:xfrm>
            <a:off x="2196339" y="6123543"/>
            <a:ext cx="130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示例输入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C02BB5F-B379-4CF1-B85B-68176C2DD004}"/>
              </a:ext>
            </a:extLst>
          </p:cNvPr>
          <p:cNvSpPr txBox="1"/>
          <p:nvPr/>
        </p:nvSpPr>
        <p:spPr>
          <a:xfrm>
            <a:off x="5376910" y="6123543"/>
            <a:ext cx="24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原本错误现象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P24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E06FB98-77E9-4614-8C2F-6E25833632A2}"/>
              </a:ext>
            </a:extLst>
          </p:cNvPr>
          <p:cNvSpPr txBox="1"/>
          <p:nvPr/>
        </p:nvSpPr>
        <p:spPr>
          <a:xfrm>
            <a:off x="9054772" y="6123543"/>
            <a:ext cx="24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原本错误现象</a:t>
            </a:r>
            <a:r>
              <a:rPr lang="en-US" altLang="zh-CN" dirty="0"/>
              <a:t>2</a:t>
            </a:r>
            <a:r>
              <a:rPr lang="zh-CN" altLang="en-US" dirty="0"/>
              <a:t> ，</a:t>
            </a:r>
            <a:r>
              <a:rPr lang="en-US" altLang="zh-CN" dirty="0"/>
              <a:t>P24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C2EACD4-D867-43BD-BE9D-7D32B8D1E3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1876" y="1301833"/>
            <a:ext cx="1678862" cy="108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C181113-B9D8-4F59-A88D-8DB988427F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0035" y="1301833"/>
            <a:ext cx="1584629" cy="108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A3CAFF9-75E2-48DE-8FD2-DE7A4E0233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43281" y="1337261"/>
            <a:ext cx="1656000" cy="1080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D4E959C-719E-402B-B645-80822D8DB3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51316" y="1337261"/>
            <a:ext cx="681843" cy="108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E075A2F-9CBD-453A-876B-8BEC143B34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15504" y="1301833"/>
            <a:ext cx="646981" cy="1080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447B257-5529-470B-A72F-3F96749448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04414" y="1301833"/>
            <a:ext cx="610655" cy="10800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A780039-FA15-47A1-BA80-23557A59F752}"/>
              </a:ext>
            </a:extLst>
          </p:cNvPr>
          <p:cNvSpPr txBox="1"/>
          <p:nvPr/>
        </p:nvSpPr>
        <p:spPr>
          <a:xfrm>
            <a:off x="6178550" y="36512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对应</a:t>
            </a:r>
            <a:r>
              <a:rPr lang="en-US" altLang="zh-CN" dirty="0"/>
              <a:t>P26</a:t>
            </a:r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3524423-974F-482C-A8AA-820040B03EC1}"/>
              </a:ext>
            </a:extLst>
          </p:cNvPr>
          <p:cNvGrpSpPr/>
          <p:nvPr/>
        </p:nvGrpSpPr>
        <p:grpSpPr>
          <a:xfrm>
            <a:off x="5207334" y="6563730"/>
            <a:ext cx="2454659" cy="3658412"/>
            <a:chOff x="5053612" y="6937864"/>
            <a:chExt cx="2454659" cy="3658412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2F03CC7C-A668-4ADF-8A9C-D456F4902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39334" y="7932049"/>
              <a:ext cx="1902119" cy="2664227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830F8E8-B143-4265-ABF9-B6D032E176A0}"/>
                </a:ext>
              </a:extLst>
            </p:cNvPr>
            <p:cNvSpPr txBox="1"/>
            <p:nvPr/>
          </p:nvSpPr>
          <p:spPr>
            <a:xfrm>
              <a:off x="5053612" y="6937864"/>
              <a:ext cx="245465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C++</a:t>
              </a:r>
              <a:r>
                <a:rPr lang="zh-CN" altLang="en-US" dirty="0"/>
                <a:t>这个稍有差异，但是总体路径代价是一样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3179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A3171-04A5-40CC-8964-E283F20D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现象分析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714A32-B371-447F-B988-C5821932A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现象：</a:t>
            </a:r>
            <a:r>
              <a:rPr lang="en-US" altLang="zh-CN" dirty="0"/>
              <a:t>Dijkstra</a:t>
            </a:r>
            <a:r>
              <a:rPr lang="zh-CN" altLang="en-US" dirty="0"/>
              <a:t>还没有</a:t>
            </a:r>
            <a:r>
              <a:rPr lang="en-US" altLang="zh-CN" dirty="0"/>
              <a:t>BFS</a:t>
            </a:r>
            <a:r>
              <a:rPr lang="zh-CN" altLang="en-US" dirty="0"/>
              <a:t>得分高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分析：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）改进之后分数更低，过分追求最短路径产生了很多的拐弯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）还是比最高的分数低</a:t>
            </a:r>
            <a:endParaRPr lang="en-US" altLang="zh-CN" dirty="0"/>
          </a:p>
          <a:p>
            <a:pPr lvl="1"/>
            <a:r>
              <a:rPr lang="en-US" altLang="zh-CN" dirty="0"/>
              <a:t>&lt;1&gt; </a:t>
            </a:r>
            <a:r>
              <a:rPr lang="zh-CN" altLang="en-US" dirty="0"/>
              <a:t>可能对于大用例，跑不完：及时停止策略。</a:t>
            </a:r>
            <a:endParaRPr lang="en-US" altLang="zh-CN" dirty="0"/>
          </a:p>
          <a:p>
            <a:pPr lvl="1"/>
            <a:r>
              <a:rPr lang="en-US" altLang="zh-CN" dirty="0"/>
              <a:t>&lt;2&gt; </a:t>
            </a:r>
            <a:r>
              <a:rPr lang="zh-CN" altLang="en-US" dirty="0"/>
              <a:t>路径方面：把拐弯的思路考虑进去。</a:t>
            </a:r>
            <a:endParaRPr lang="en-US" altLang="zh-CN" dirty="0"/>
          </a:p>
          <a:p>
            <a:pPr lvl="1"/>
            <a:r>
              <a:rPr lang="en-US" altLang="zh-CN" dirty="0"/>
              <a:t>&lt;3&gt;</a:t>
            </a:r>
            <a:r>
              <a:rPr lang="zh-CN" altLang="en-US" dirty="0"/>
              <a:t>消息方面：优化消息格式的选择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38816A-BD3F-4ACF-9C0A-284F0392F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196" y="2482955"/>
            <a:ext cx="9005304" cy="122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83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AB0FC-2C94-4002-9BB8-0141A6673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及时停止策略：能够减少时间复杂度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A2E437-8ED7-4F75-828C-45E69AEEA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）实现及时停止策略：</a:t>
            </a:r>
            <a:endParaRPr lang="en-US" altLang="zh-CN" dirty="0"/>
          </a:p>
          <a:p>
            <a:pPr lvl="1"/>
            <a:r>
              <a:rPr lang="en-US" altLang="zh-CN" dirty="0"/>
              <a:t>&lt;1&gt; </a:t>
            </a:r>
            <a:r>
              <a:rPr lang="zh-CN" altLang="en-US" dirty="0"/>
              <a:t>改变先所有</a:t>
            </a:r>
            <a:r>
              <a:rPr lang="en-US" altLang="zh-CN" dirty="0"/>
              <a:t>Customer</a:t>
            </a:r>
            <a:r>
              <a:rPr lang="zh-CN" altLang="en-US" dirty="0"/>
              <a:t>当作障碍</a:t>
            </a:r>
            <a:r>
              <a:rPr lang="en-US" altLang="zh-CN" dirty="0"/>
              <a:t>BFS</a:t>
            </a:r>
            <a:r>
              <a:rPr lang="zh-CN" altLang="en-US" dirty="0"/>
              <a:t>后在</a:t>
            </a:r>
            <a:r>
              <a:rPr lang="en-US" altLang="zh-CN" dirty="0"/>
              <a:t>Customer</a:t>
            </a:r>
            <a:r>
              <a:rPr lang="zh-CN" altLang="en-US" dirty="0"/>
              <a:t>寻找最近的策略。</a:t>
            </a:r>
            <a:endParaRPr lang="en-US" altLang="zh-CN" dirty="0"/>
          </a:p>
          <a:p>
            <a:pPr lvl="2"/>
            <a:r>
              <a:rPr lang="en-US" altLang="zh-CN" dirty="0"/>
              <a:t>Neighbor</a:t>
            </a:r>
            <a:r>
              <a:rPr lang="zh-CN" altLang="en-US" dirty="0"/>
              <a:t>可以返回</a:t>
            </a:r>
            <a:r>
              <a:rPr lang="en-US" altLang="zh-CN" dirty="0"/>
              <a:t>Customer</a:t>
            </a:r>
            <a:r>
              <a:rPr lang="zh-CN" altLang="en-US" dirty="0"/>
              <a:t>，但是</a:t>
            </a:r>
            <a:r>
              <a:rPr lang="en-US" altLang="zh-CN" dirty="0"/>
              <a:t>Customer</a:t>
            </a:r>
            <a:r>
              <a:rPr lang="zh-CN" altLang="en-US" dirty="0"/>
              <a:t>当作中心时</a:t>
            </a:r>
            <a:r>
              <a:rPr lang="en-US" altLang="zh-CN" dirty="0"/>
              <a:t>Neighbor</a:t>
            </a:r>
            <a:r>
              <a:rPr lang="zh-CN" altLang="en-US" dirty="0"/>
              <a:t>为空</a:t>
            </a:r>
            <a:endParaRPr lang="en-US" altLang="zh-CN" dirty="0"/>
          </a:p>
          <a:p>
            <a:pPr lvl="2"/>
            <a:r>
              <a:rPr lang="zh-CN" altLang="en-US" dirty="0"/>
              <a:t>直接</a:t>
            </a:r>
            <a:r>
              <a:rPr lang="en-US" altLang="zh-CN" dirty="0"/>
              <a:t>BFS</a:t>
            </a:r>
            <a:r>
              <a:rPr lang="zh-CN" altLang="en-US" dirty="0"/>
              <a:t>完成即可</a:t>
            </a:r>
            <a:endParaRPr lang="en-US" altLang="zh-CN" dirty="0"/>
          </a:p>
          <a:p>
            <a:pPr lvl="1"/>
            <a:r>
              <a:rPr lang="en-US" altLang="zh-CN" dirty="0"/>
              <a:t>&lt;2&gt; </a:t>
            </a:r>
            <a:r>
              <a:rPr lang="zh-CN" altLang="en-US" dirty="0"/>
              <a:t>记录未遍历到的</a:t>
            </a:r>
            <a:r>
              <a:rPr lang="en-US" altLang="zh-CN" dirty="0"/>
              <a:t>Customer</a:t>
            </a:r>
            <a:r>
              <a:rPr lang="zh-CN" altLang="en-US" dirty="0"/>
              <a:t>个数，完成时则停止，实现及时停止。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）结果</a:t>
            </a:r>
            <a:endParaRPr lang="en-US" altLang="zh-CN" dirty="0"/>
          </a:p>
          <a:p>
            <a:pPr lvl="1"/>
            <a:r>
              <a:rPr lang="en-US" altLang="zh-CN" dirty="0"/>
              <a:t>&lt;1&gt;BFS</a:t>
            </a:r>
          </a:p>
          <a:p>
            <a:pPr lvl="1"/>
            <a:r>
              <a:rPr lang="en-US" altLang="zh-CN" dirty="0"/>
              <a:t>&lt;2&gt;Dijkstra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85380E-83DF-4DB5-BB2B-F196E9F16455}"/>
              </a:ext>
            </a:extLst>
          </p:cNvPr>
          <p:cNvSpPr txBox="1"/>
          <p:nvPr/>
        </p:nvSpPr>
        <p:spPr>
          <a:xfrm>
            <a:off x="13525500" y="698500"/>
            <a:ext cx="4758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修改</a:t>
            </a:r>
            <a:r>
              <a:rPr lang="en-US" altLang="zh-CN" dirty="0"/>
              <a:t>neighbor</a:t>
            </a:r>
            <a:r>
              <a:rPr lang="zh-CN" altLang="en-US" dirty="0"/>
              <a:t>策略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修改</a:t>
            </a:r>
            <a:r>
              <a:rPr lang="en-US" altLang="zh-CN" dirty="0"/>
              <a:t>visited</a:t>
            </a:r>
            <a:r>
              <a:rPr lang="zh-CN" altLang="en-US" dirty="0"/>
              <a:t>位置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添加</a:t>
            </a:r>
            <a:r>
              <a:rPr lang="en-US" altLang="zh-CN" dirty="0" err="1"/>
              <a:t>consumer_vector</a:t>
            </a:r>
            <a:r>
              <a:rPr lang="zh-CN" altLang="en-US" dirty="0"/>
              <a:t>的计数和及时停止。</a:t>
            </a:r>
          </a:p>
        </p:txBody>
      </p:sp>
    </p:spTree>
    <p:extLst>
      <p:ext uri="{BB962C8B-B14F-4D97-AF65-F5344CB8AC3E}">
        <p14:creationId xmlns:p14="http://schemas.microsoft.com/office/powerpoint/2010/main" val="37809634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FBBE9-5F58-496D-9795-86697E238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BFS</a:t>
            </a:r>
            <a:r>
              <a:rPr lang="zh-CN" altLang="en-US" dirty="0"/>
              <a:t>贪婪策略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DDD0E8-B477-4F04-A04F-3555296B9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30624909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FBBE9-5F58-496D-9795-86697E238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A*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DDD0E8-B477-4F04-A04F-3555296B9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84680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初步设想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先通过示例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先通过示例：最优化问题，输出可行解即可！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4169410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思路</a:t>
            </a:r>
          </a:p>
        </p:txBody>
      </p:sp>
      <p:sp>
        <p:nvSpPr>
          <p:cNvPr id="7" name="矩形 6"/>
          <p:cNvSpPr/>
          <p:nvPr/>
        </p:nvSpPr>
        <p:spPr>
          <a:xfrm>
            <a:off x="5213350" y="264604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方案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algn="ctr"/>
            <a:r>
              <a:rPr lang="zh-CN" altLang="en-US" dirty="0"/>
              <a:t>距离尽可能短</a:t>
            </a:r>
          </a:p>
        </p:txBody>
      </p:sp>
      <p:sp>
        <p:nvSpPr>
          <p:cNvPr id="8" name="矩形 7"/>
          <p:cNvSpPr/>
          <p:nvPr/>
        </p:nvSpPr>
        <p:spPr>
          <a:xfrm>
            <a:off x="5226050" y="398589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方案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algn="ctr"/>
            <a:r>
              <a:rPr lang="zh-CN" altLang="en-US" dirty="0"/>
              <a:t>中继尽可能少</a:t>
            </a:r>
          </a:p>
        </p:txBody>
      </p:sp>
      <p:cxnSp>
        <p:nvCxnSpPr>
          <p:cNvPr id="12" name="连接符: 肘形 11"/>
          <p:cNvCxnSpPr>
            <a:stCxn id="11" idx="2"/>
            <a:endCxn id="13" idx="1"/>
          </p:cNvCxnSpPr>
          <p:nvPr/>
        </p:nvCxnSpPr>
        <p:spPr>
          <a:xfrm rot="5400000" flipV="1">
            <a:off x="3926840" y="4476750"/>
            <a:ext cx="705485" cy="18935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/>
          <p:cNvCxnSpPr>
            <a:stCxn id="11" idx="0"/>
            <a:endCxn id="7" idx="1"/>
          </p:cNvCxnSpPr>
          <p:nvPr/>
        </p:nvCxnSpPr>
        <p:spPr>
          <a:xfrm rot="16200000">
            <a:off x="3742690" y="2686050"/>
            <a:ext cx="1059815" cy="18808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/>
          <p:cNvCxnSpPr>
            <a:stCxn id="11" idx="0"/>
            <a:endCxn id="8" idx="1"/>
          </p:cNvCxnSpPr>
          <p:nvPr/>
        </p:nvCxnSpPr>
        <p:spPr>
          <a:xfrm rot="16200000" flipH="1">
            <a:off x="4138930" y="3349625"/>
            <a:ext cx="280035" cy="1893570"/>
          </a:xfrm>
          <a:prstGeom prst="bentConnector4">
            <a:avLst>
              <a:gd name="adj1" fmla="val -232993"/>
              <a:gd name="adj2" fmla="val 87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073015" y="2566670"/>
            <a:ext cx="1758950" cy="1158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连接符: 肘形 18"/>
          <p:cNvCxnSpPr>
            <a:stCxn id="7" idx="3"/>
            <a:endCxn id="22" idx="1"/>
          </p:cNvCxnSpPr>
          <p:nvPr/>
        </p:nvCxnSpPr>
        <p:spPr>
          <a:xfrm>
            <a:off x="6515100" y="3096895"/>
            <a:ext cx="1314450" cy="7245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829550" y="337121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合并</a:t>
            </a:r>
          </a:p>
        </p:txBody>
      </p:sp>
      <p:cxnSp>
        <p:nvCxnSpPr>
          <p:cNvPr id="25" name="连接符: 肘形 24"/>
          <p:cNvCxnSpPr>
            <a:stCxn id="8" idx="3"/>
            <a:endCxn id="22" idx="1"/>
          </p:cNvCxnSpPr>
          <p:nvPr/>
        </p:nvCxnSpPr>
        <p:spPr>
          <a:xfrm flipV="1">
            <a:off x="6527800" y="3822065"/>
            <a:ext cx="1301750" cy="6153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9201428" y="3245494"/>
            <a:ext cx="3314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网格上计算到达所有</a:t>
            </a:r>
            <a:r>
              <a:rPr lang="en-US" altLang="zh-CN" dirty="0"/>
              <a:t>Consumer</a:t>
            </a:r>
            <a:r>
              <a:rPr lang="zh-CN" altLang="en-US" dirty="0"/>
              <a:t>的最短路径，</a:t>
            </a:r>
            <a:r>
              <a:rPr lang="en-US" altLang="zh-CN" dirty="0"/>
              <a:t>Dijkstra</a:t>
            </a:r>
          </a:p>
          <a:p>
            <a:pPr marL="342900" indent="-342900">
              <a:buAutoNum type="arabicPeriod"/>
            </a:pPr>
            <a:r>
              <a:rPr lang="zh-CN" altLang="en-US" dirty="0"/>
              <a:t>最短路径求解交叉点</a:t>
            </a:r>
          </a:p>
        </p:txBody>
      </p:sp>
      <p:sp>
        <p:nvSpPr>
          <p:cNvPr id="11" name="菱形 10"/>
          <p:cNvSpPr/>
          <p:nvPr/>
        </p:nvSpPr>
        <p:spPr>
          <a:xfrm>
            <a:off x="1899920" y="4156710"/>
            <a:ext cx="2864485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ym typeface="+mn-ea"/>
              </a:rPr>
              <a:t>满足所有</a:t>
            </a:r>
            <a:r>
              <a:rPr lang="en-US" altLang="zh-CN" dirty="0">
                <a:sym typeface="+mn-ea"/>
              </a:rPr>
              <a:t>Consumer</a:t>
            </a:r>
            <a:r>
              <a:rPr lang="zh-CN" altLang="en-US" dirty="0">
                <a:sym typeface="+mn-ea"/>
              </a:rPr>
              <a:t>需求</a:t>
            </a:r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5226050" y="532574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合并</a:t>
            </a:r>
          </a:p>
        </p:txBody>
      </p:sp>
      <p:cxnSp>
        <p:nvCxnSpPr>
          <p:cNvPr id="15" name="直接箭头连接符 14"/>
          <p:cNvCxnSpPr>
            <a:stCxn id="4" idx="3"/>
            <a:endCxn id="11" idx="1"/>
          </p:cNvCxnSpPr>
          <p:nvPr/>
        </p:nvCxnSpPr>
        <p:spPr>
          <a:xfrm flipV="1">
            <a:off x="1301750" y="4613910"/>
            <a:ext cx="598170" cy="6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332480" y="3801110"/>
            <a:ext cx="40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是</a:t>
            </a:r>
          </a:p>
        </p:txBody>
      </p:sp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>
          <a:xfrm>
            <a:off x="3434080" y="5174615"/>
            <a:ext cx="40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>
            <p:custDataLst>
              <p:tags r:id="rId1"/>
            </p:custDataLst>
          </p:nvPr>
        </p:nvSpPr>
        <p:spPr>
          <a:xfrm>
            <a:off x="1609090" y="1988820"/>
            <a:ext cx="6097270" cy="401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宋体" panose="02010600030101010101" pitchFamily="2" charset="-122"/>
              </a:rPr>
              <a:t>20	</a:t>
            </a:r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15	10	10	10</a:t>
            </a:r>
          </a:p>
          <a:p>
            <a:pPr marL="342900" indent="-342900" algn="l">
              <a:buAutoNum type="arabicPlain" startAt="20"/>
            </a:pPr>
            <a:endParaRPr lang="en-US" altLang="zh-CN" sz="1500" kern="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2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2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10	10	20	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15	10	90	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宋体" panose="02010600030101010101" pitchFamily="2" charset="-122"/>
              </a:rPr>
              <a:t>10	</a:t>
            </a:r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20	10	10	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10	10	10	10</a:t>
            </a: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方案</a:t>
            </a:r>
            <a:r>
              <a:rPr lang="en-US" altLang="zh-CN"/>
              <a:t>1</a:t>
            </a:r>
            <a:r>
              <a:rPr lang="zh-CN" altLang="en-US"/>
              <a:t>：距离尽可能地短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63625" y="1620520"/>
            <a:ext cx="89084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ym typeface="+mn-ea"/>
              </a:rPr>
              <a:t>网格上计算到达所有</a:t>
            </a:r>
            <a:r>
              <a:rPr lang="en-US" altLang="zh-CN" dirty="0">
                <a:sym typeface="+mn-ea"/>
              </a:rPr>
              <a:t>Consumer</a:t>
            </a:r>
            <a:r>
              <a:rPr lang="zh-CN" altLang="en-US" dirty="0">
                <a:sym typeface="+mn-ea"/>
              </a:rPr>
              <a:t>的最短路径，</a:t>
            </a:r>
            <a:r>
              <a:rPr lang="en-US" altLang="zh-CN" dirty="0">
                <a:sym typeface="+mn-ea"/>
              </a:rPr>
              <a:t>Dijkstra</a:t>
            </a:r>
            <a:r>
              <a:rPr lang="zh-CN" altLang="en-US" dirty="0">
                <a:sym typeface="+mn-ea"/>
              </a:rPr>
              <a:t>单源点最短路径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1678940" y="2036445"/>
            <a:ext cx="4572000" cy="4572000"/>
            <a:chOff x="2383200" y="1296000"/>
            <a:chExt cx="4572000" cy="4572000"/>
          </a:xfrm>
        </p:grpSpPr>
        <p:sp>
          <p:nvSpPr>
            <p:cNvPr id="6" name="矩形 5"/>
            <p:cNvSpPr/>
            <p:nvPr>
              <p:custDataLst>
                <p:tags r:id="rId7"/>
              </p:custDataLst>
            </p:nvPr>
          </p:nvSpPr>
          <p:spPr>
            <a:xfrm>
              <a:off x="23832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8"/>
              </p:custDataLst>
            </p:nvPr>
          </p:nvSpPr>
          <p:spPr>
            <a:xfrm>
              <a:off x="32976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>
              <p:custDataLst>
                <p:tags r:id="rId9"/>
              </p:custDataLst>
            </p:nvPr>
          </p:nvSpPr>
          <p:spPr>
            <a:xfrm>
              <a:off x="51264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10"/>
              </p:custDataLst>
            </p:nvPr>
          </p:nvSpPr>
          <p:spPr>
            <a:xfrm>
              <a:off x="42120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11"/>
              </p:custDataLst>
            </p:nvPr>
          </p:nvSpPr>
          <p:spPr>
            <a:xfrm>
              <a:off x="60408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12"/>
              </p:custDataLst>
            </p:nvPr>
          </p:nvSpPr>
          <p:spPr>
            <a:xfrm>
              <a:off x="23832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13"/>
              </p:custDataLst>
            </p:nvPr>
          </p:nvSpPr>
          <p:spPr>
            <a:xfrm>
              <a:off x="32976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14"/>
              </p:custDataLst>
            </p:nvPr>
          </p:nvSpPr>
          <p:spPr>
            <a:xfrm>
              <a:off x="51264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15"/>
              </p:custDataLst>
            </p:nvPr>
          </p:nvSpPr>
          <p:spPr>
            <a:xfrm>
              <a:off x="42120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16"/>
              </p:custDataLst>
            </p:nvPr>
          </p:nvSpPr>
          <p:spPr>
            <a:xfrm>
              <a:off x="60408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17"/>
              </p:custDataLst>
            </p:nvPr>
          </p:nvSpPr>
          <p:spPr>
            <a:xfrm>
              <a:off x="23832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>
              <p:custDataLst>
                <p:tags r:id="rId18"/>
              </p:custDataLst>
            </p:nvPr>
          </p:nvSpPr>
          <p:spPr>
            <a:xfrm>
              <a:off x="32976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>
              <p:custDataLst>
                <p:tags r:id="rId19"/>
              </p:custDataLst>
            </p:nvPr>
          </p:nvSpPr>
          <p:spPr>
            <a:xfrm>
              <a:off x="51264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20"/>
              </p:custDataLst>
            </p:nvPr>
          </p:nvSpPr>
          <p:spPr>
            <a:xfrm>
              <a:off x="42120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21"/>
              </p:custDataLst>
            </p:nvPr>
          </p:nvSpPr>
          <p:spPr>
            <a:xfrm>
              <a:off x="60408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22"/>
              </p:custDataLst>
            </p:nvPr>
          </p:nvSpPr>
          <p:spPr>
            <a:xfrm>
              <a:off x="23832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23"/>
              </p:custDataLst>
            </p:nvPr>
          </p:nvSpPr>
          <p:spPr>
            <a:xfrm>
              <a:off x="32976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24"/>
              </p:custDataLst>
            </p:nvPr>
          </p:nvSpPr>
          <p:spPr>
            <a:xfrm>
              <a:off x="51264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25"/>
              </p:custDataLst>
            </p:nvPr>
          </p:nvSpPr>
          <p:spPr>
            <a:xfrm>
              <a:off x="42120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>
              <p:custDataLst>
                <p:tags r:id="rId26"/>
              </p:custDataLst>
            </p:nvPr>
          </p:nvSpPr>
          <p:spPr>
            <a:xfrm>
              <a:off x="60408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>
              <p:custDataLst>
                <p:tags r:id="rId27"/>
              </p:custDataLst>
            </p:nvPr>
          </p:nvSpPr>
          <p:spPr>
            <a:xfrm>
              <a:off x="23832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>
              <p:custDataLst>
                <p:tags r:id="rId28"/>
              </p:custDataLst>
            </p:nvPr>
          </p:nvSpPr>
          <p:spPr>
            <a:xfrm>
              <a:off x="32976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>
              <p:custDataLst>
                <p:tags r:id="rId29"/>
              </p:custDataLst>
            </p:nvPr>
          </p:nvSpPr>
          <p:spPr>
            <a:xfrm>
              <a:off x="51264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>
              <p:custDataLst>
                <p:tags r:id="rId30"/>
              </p:custDataLst>
            </p:nvPr>
          </p:nvSpPr>
          <p:spPr>
            <a:xfrm>
              <a:off x="42120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>
              <p:custDataLst>
                <p:tags r:id="rId31"/>
              </p:custDataLst>
            </p:nvPr>
          </p:nvSpPr>
          <p:spPr>
            <a:xfrm>
              <a:off x="60408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接箭头连接符 33"/>
            <p:cNvCxnSpPr/>
            <p:nvPr>
              <p:custDataLst>
                <p:tags r:id="rId32"/>
              </p:custDataLst>
            </p:nvPr>
          </p:nvCxnSpPr>
          <p:spPr>
            <a:xfrm flipV="1">
              <a:off x="5583600" y="2851200"/>
              <a:ext cx="0" cy="57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>
              <p:custDataLst>
                <p:tags r:id="rId33"/>
              </p:custDataLst>
            </p:nvPr>
          </p:nvCxnSpPr>
          <p:spPr>
            <a:xfrm flipH="1">
              <a:off x="3924000" y="3582000"/>
              <a:ext cx="1533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>
              <p:custDataLst>
                <p:tags r:id="rId34"/>
              </p:custDataLst>
            </p:nvPr>
          </p:nvCxnSpPr>
          <p:spPr>
            <a:xfrm flipH="1">
              <a:off x="3006600" y="1753200"/>
              <a:ext cx="58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>
              <p:custDataLst>
                <p:tags r:id="rId35"/>
              </p:custDataLst>
            </p:nvPr>
          </p:nvCxnSpPr>
          <p:spPr>
            <a:xfrm flipV="1">
              <a:off x="3754800" y="1921500"/>
              <a:ext cx="0" cy="1507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>
              <p:custDataLst>
                <p:tags r:id="rId36"/>
              </p:custDataLst>
            </p:nvPr>
          </p:nvCxnSpPr>
          <p:spPr>
            <a:xfrm>
              <a:off x="3754800" y="3772800"/>
              <a:ext cx="0" cy="54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文本框 51"/>
          <p:cNvSpPr txBox="1"/>
          <p:nvPr>
            <p:custDataLst>
              <p:tags r:id="rId2"/>
            </p:custDataLst>
          </p:nvPr>
        </p:nvSpPr>
        <p:spPr>
          <a:xfrm>
            <a:off x="4841240" y="3695700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3" name="文本框 52"/>
          <p:cNvSpPr txBox="1"/>
          <p:nvPr>
            <p:custDataLst>
              <p:tags r:id="rId3"/>
            </p:custDataLst>
          </p:nvPr>
        </p:nvSpPr>
        <p:spPr>
          <a:xfrm>
            <a:off x="2445385" y="217233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>
            <p:custDataLst>
              <p:tags r:id="rId4"/>
            </p:custDataLst>
          </p:nvPr>
        </p:nvSpPr>
        <p:spPr>
          <a:xfrm>
            <a:off x="3773805" y="399732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5" name="文本框 54"/>
          <p:cNvSpPr txBox="1"/>
          <p:nvPr>
            <p:custDataLst>
              <p:tags r:id="rId5"/>
            </p:custDataLst>
          </p:nvPr>
        </p:nvSpPr>
        <p:spPr>
          <a:xfrm>
            <a:off x="2816860" y="4505960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>
            <p:custDataLst>
              <p:tags r:id="rId6"/>
            </p:custDataLst>
          </p:nvPr>
        </p:nvSpPr>
        <p:spPr>
          <a:xfrm>
            <a:off x="2724785" y="320611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先动起来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23_12_17</a:t>
            </a:r>
            <a:r>
              <a:rPr lang="zh-CN" altLang="en-US" dirty="0"/>
              <a:t>输入输出框架，不考虑距离</a:t>
            </a:r>
          </a:p>
        </p:txBody>
      </p:sp>
    </p:spTree>
    <p:extLst>
      <p:ext uri="{BB962C8B-B14F-4D97-AF65-F5344CB8AC3E}">
        <p14:creationId xmlns:p14="http://schemas.microsoft.com/office/powerpoint/2010/main" val="3380656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45722-3070-490F-AAD7-73F3451F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初始想法，输入输出框架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7BA1ACE-8560-4408-BF1C-EAE8FA86E54F}"/>
              </a:ext>
            </a:extLst>
          </p:cNvPr>
          <p:cNvGrpSpPr/>
          <p:nvPr/>
        </p:nvGrpSpPr>
        <p:grpSpPr>
          <a:xfrm>
            <a:off x="1235062" y="2064729"/>
            <a:ext cx="4572000" cy="4572000"/>
            <a:chOff x="2383200" y="1296000"/>
            <a:chExt cx="4572000" cy="457200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C4649FB-CC6F-4313-ACCB-1589BA5FDF8E}"/>
                </a:ext>
              </a:extLst>
            </p:cNvPr>
            <p:cNvSpPr/>
            <p:nvPr/>
          </p:nvSpPr>
          <p:spPr>
            <a:xfrm>
              <a:off x="23832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90B0555-C3AE-414B-AE15-BBD3346FBDA8}"/>
                </a:ext>
              </a:extLst>
            </p:cNvPr>
            <p:cNvSpPr/>
            <p:nvPr/>
          </p:nvSpPr>
          <p:spPr>
            <a:xfrm>
              <a:off x="32976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9FF7D52-54D9-4660-A683-B1C2EDC7E9E6}"/>
                </a:ext>
              </a:extLst>
            </p:cNvPr>
            <p:cNvSpPr/>
            <p:nvPr/>
          </p:nvSpPr>
          <p:spPr>
            <a:xfrm>
              <a:off x="51264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F981782-2A3A-4D1C-B6A9-B1E6D4031E2A}"/>
                </a:ext>
              </a:extLst>
            </p:cNvPr>
            <p:cNvSpPr/>
            <p:nvPr/>
          </p:nvSpPr>
          <p:spPr>
            <a:xfrm>
              <a:off x="42120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2AF47FD-1243-486B-AC1B-928775E0CCB7}"/>
                </a:ext>
              </a:extLst>
            </p:cNvPr>
            <p:cNvSpPr/>
            <p:nvPr/>
          </p:nvSpPr>
          <p:spPr>
            <a:xfrm>
              <a:off x="60408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BD42FD8-A4C5-414E-BD50-34276783C2EC}"/>
                </a:ext>
              </a:extLst>
            </p:cNvPr>
            <p:cNvSpPr/>
            <p:nvPr/>
          </p:nvSpPr>
          <p:spPr>
            <a:xfrm>
              <a:off x="23832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00421A3-FBC7-4D8F-949C-D38B0685232D}"/>
                </a:ext>
              </a:extLst>
            </p:cNvPr>
            <p:cNvSpPr/>
            <p:nvPr/>
          </p:nvSpPr>
          <p:spPr>
            <a:xfrm>
              <a:off x="32976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320A43D-AB50-4109-AA44-3E5FC17B6AE9}"/>
                </a:ext>
              </a:extLst>
            </p:cNvPr>
            <p:cNvSpPr/>
            <p:nvPr/>
          </p:nvSpPr>
          <p:spPr>
            <a:xfrm>
              <a:off x="51264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C(3)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5FAB2F4-0F5D-4692-BDBE-650ECC2A4E65}"/>
                </a:ext>
              </a:extLst>
            </p:cNvPr>
            <p:cNvSpPr/>
            <p:nvPr/>
          </p:nvSpPr>
          <p:spPr>
            <a:xfrm>
              <a:off x="42120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BE32C50-0BD6-405A-B8F8-D3220ED820BC}"/>
                </a:ext>
              </a:extLst>
            </p:cNvPr>
            <p:cNvSpPr/>
            <p:nvPr/>
          </p:nvSpPr>
          <p:spPr>
            <a:xfrm>
              <a:off x="60408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8451365-E195-482A-9B46-B5740EC7BAA8}"/>
                </a:ext>
              </a:extLst>
            </p:cNvPr>
            <p:cNvSpPr/>
            <p:nvPr/>
          </p:nvSpPr>
          <p:spPr>
            <a:xfrm>
              <a:off x="23832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14C1684-3DDC-4CE3-BEA9-2C6560BD12DC}"/>
                </a:ext>
              </a:extLst>
            </p:cNvPr>
            <p:cNvSpPr/>
            <p:nvPr/>
          </p:nvSpPr>
          <p:spPr>
            <a:xfrm>
              <a:off x="32976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F9F62AA9-F047-4881-A778-AC76DC9EC79B}"/>
                </a:ext>
              </a:extLst>
            </p:cNvPr>
            <p:cNvSpPr/>
            <p:nvPr/>
          </p:nvSpPr>
          <p:spPr>
            <a:xfrm>
              <a:off x="51264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01C1BF9-66F0-4FFD-90F8-CECBE92CF102}"/>
                </a:ext>
              </a:extLst>
            </p:cNvPr>
            <p:cNvSpPr/>
            <p:nvPr/>
          </p:nvSpPr>
          <p:spPr>
            <a:xfrm>
              <a:off x="42120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E0325E7-1366-411C-B5BF-4CA23EC8BA80}"/>
                </a:ext>
              </a:extLst>
            </p:cNvPr>
            <p:cNvSpPr/>
            <p:nvPr/>
          </p:nvSpPr>
          <p:spPr>
            <a:xfrm>
              <a:off x="60408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4C4D57E-3239-48EE-93D5-6043E1940515}"/>
                </a:ext>
              </a:extLst>
            </p:cNvPr>
            <p:cNvSpPr/>
            <p:nvPr/>
          </p:nvSpPr>
          <p:spPr>
            <a:xfrm>
              <a:off x="23832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1976014-844C-4439-81FF-D8F7B594B13E}"/>
                </a:ext>
              </a:extLst>
            </p:cNvPr>
            <p:cNvSpPr/>
            <p:nvPr/>
          </p:nvSpPr>
          <p:spPr>
            <a:xfrm>
              <a:off x="32976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6C50E26-92E0-4B49-943B-23574B5392C3}"/>
                </a:ext>
              </a:extLst>
            </p:cNvPr>
            <p:cNvSpPr/>
            <p:nvPr/>
          </p:nvSpPr>
          <p:spPr>
            <a:xfrm>
              <a:off x="51264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82FE9A4B-2506-4451-8CEE-8502F9E5D55F}"/>
                </a:ext>
              </a:extLst>
            </p:cNvPr>
            <p:cNvSpPr/>
            <p:nvPr/>
          </p:nvSpPr>
          <p:spPr>
            <a:xfrm>
              <a:off x="42120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E0AA383-9ADA-4037-B5A2-E01DF296EBA5}"/>
                </a:ext>
              </a:extLst>
            </p:cNvPr>
            <p:cNvSpPr/>
            <p:nvPr/>
          </p:nvSpPr>
          <p:spPr>
            <a:xfrm>
              <a:off x="60408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A35DFC7-7C4D-4141-BBAE-10DAFAB5D6BA}"/>
                </a:ext>
              </a:extLst>
            </p:cNvPr>
            <p:cNvSpPr/>
            <p:nvPr/>
          </p:nvSpPr>
          <p:spPr>
            <a:xfrm>
              <a:off x="23832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23BDCB3-756E-450B-BC2E-4C247D098FC9}"/>
                </a:ext>
              </a:extLst>
            </p:cNvPr>
            <p:cNvSpPr/>
            <p:nvPr/>
          </p:nvSpPr>
          <p:spPr>
            <a:xfrm>
              <a:off x="32976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8770F78-7FDC-4D40-AA12-7BBC05B4B371}"/>
                </a:ext>
              </a:extLst>
            </p:cNvPr>
            <p:cNvSpPr/>
            <p:nvPr/>
          </p:nvSpPr>
          <p:spPr>
            <a:xfrm>
              <a:off x="51264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A239B30-DC23-4929-9738-6A4227D9C8FD}"/>
                </a:ext>
              </a:extLst>
            </p:cNvPr>
            <p:cNvSpPr/>
            <p:nvPr/>
          </p:nvSpPr>
          <p:spPr>
            <a:xfrm>
              <a:off x="42120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46619BF-F7F5-47F3-83FA-7B62CA88D23F}"/>
                </a:ext>
              </a:extLst>
            </p:cNvPr>
            <p:cNvSpPr/>
            <p:nvPr/>
          </p:nvSpPr>
          <p:spPr>
            <a:xfrm>
              <a:off x="60408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32C6E38D-3EA7-4021-A6E9-37C1E3FBEB4A}"/>
                </a:ext>
              </a:extLst>
            </p:cNvPr>
            <p:cNvCxnSpPr/>
            <p:nvPr/>
          </p:nvCxnSpPr>
          <p:spPr>
            <a:xfrm flipV="1">
              <a:off x="5583600" y="2851200"/>
              <a:ext cx="0" cy="57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29ECA905-4B0B-411D-A4AC-4A0C6D5774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4280" y="4492309"/>
              <a:ext cx="14138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F7F9D340-27E4-4ED5-9E17-8CF9F86674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0748" y="1775537"/>
              <a:ext cx="22112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C514BAC4-01F9-4CA6-8310-6D51FE91852D}"/>
                </a:ext>
              </a:extLst>
            </p:cNvPr>
            <p:cNvCxnSpPr/>
            <p:nvPr/>
          </p:nvCxnSpPr>
          <p:spPr>
            <a:xfrm flipV="1">
              <a:off x="5782137" y="1921500"/>
              <a:ext cx="0" cy="1507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42283C59-4A59-4A65-B63C-1622C85F0B02}"/>
                </a:ext>
              </a:extLst>
            </p:cNvPr>
            <p:cNvCxnSpPr>
              <a:cxnSpLocks/>
            </p:cNvCxnSpPr>
            <p:nvPr/>
          </p:nvCxnSpPr>
          <p:spPr>
            <a:xfrm>
              <a:off x="5583600" y="3801000"/>
              <a:ext cx="0" cy="476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DF13C4DE-0CDD-47A5-8F75-659A744938AF}"/>
              </a:ext>
            </a:extLst>
          </p:cNvPr>
          <p:cNvSpPr txBox="1"/>
          <p:nvPr/>
        </p:nvSpPr>
        <p:spPr>
          <a:xfrm>
            <a:off x="4480752" y="37088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16EACA0-1724-4BF0-81E9-3D966921FC6B}"/>
              </a:ext>
            </a:extLst>
          </p:cNvPr>
          <p:cNvSpPr txBox="1"/>
          <p:nvPr/>
        </p:nvSpPr>
        <p:spPr>
          <a:xfrm>
            <a:off x="4279360" y="37762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6FD0E9F-81D7-4FC0-B24C-495824904C53}"/>
              </a:ext>
            </a:extLst>
          </p:cNvPr>
          <p:cNvSpPr txBox="1"/>
          <p:nvPr/>
        </p:nvSpPr>
        <p:spPr>
          <a:xfrm>
            <a:off x="628224" y="23208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19F76D6-06E3-4589-9C67-B5F3AA955E6A}"/>
              </a:ext>
            </a:extLst>
          </p:cNvPr>
          <p:cNvSpPr txBox="1"/>
          <p:nvPr/>
        </p:nvSpPr>
        <p:spPr>
          <a:xfrm>
            <a:off x="628224" y="32393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DA1A50F-BFBD-44BB-9D1E-D72DC90D9F3A}"/>
              </a:ext>
            </a:extLst>
          </p:cNvPr>
          <p:cNvSpPr txBox="1"/>
          <p:nvPr/>
        </p:nvSpPr>
        <p:spPr>
          <a:xfrm>
            <a:off x="628224" y="41578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BC976E1-2785-48EF-86BE-E33F10DB6DD5}"/>
              </a:ext>
            </a:extLst>
          </p:cNvPr>
          <p:cNvSpPr txBox="1"/>
          <p:nvPr/>
        </p:nvSpPr>
        <p:spPr>
          <a:xfrm>
            <a:off x="628224" y="5076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8C50D43-6839-43E4-A6FB-B5CED72761DD}"/>
              </a:ext>
            </a:extLst>
          </p:cNvPr>
          <p:cNvSpPr txBox="1"/>
          <p:nvPr/>
        </p:nvSpPr>
        <p:spPr>
          <a:xfrm>
            <a:off x="628224" y="59948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BC52330-64A5-4A59-9824-8028387F229E}"/>
              </a:ext>
            </a:extLst>
          </p:cNvPr>
          <p:cNvSpPr txBox="1"/>
          <p:nvPr/>
        </p:nvSpPr>
        <p:spPr>
          <a:xfrm>
            <a:off x="1551968" y="15211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4F518FB-B50C-48AF-BAA5-427E5EAD95CD}"/>
              </a:ext>
            </a:extLst>
          </p:cNvPr>
          <p:cNvSpPr txBox="1"/>
          <p:nvPr/>
        </p:nvSpPr>
        <p:spPr>
          <a:xfrm>
            <a:off x="2449274" y="15211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6B43CB1-570F-4742-94C0-109D8BFEDDD6}"/>
              </a:ext>
            </a:extLst>
          </p:cNvPr>
          <p:cNvSpPr txBox="1"/>
          <p:nvPr/>
        </p:nvSpPr>
        <p:spPr>
          <a:xfrm>
            <a:off x="3346580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8677889-F7EF-40C9-A555-1E18196E566B}"/>
              </a:ext>
            </a:extLst>
          </p:cNvPr>
          <p:cNvSpPr txBox="1"/>
          <p:nvPr/>
        </p:nvSpPr>
        <p:spPr>
          <a:xfrm>
            <a:off x="4243886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B8665F7-92D0-4E46-9F2D-04BF276E2843}"/>
              </a:ext>
            </a:extLst>
          </p:cNvPr>
          <p:cNvSpPr txBox="1"/>
          <p:nvPr/>
        </p:nvSpPr>
        <p:spPr>
          <a:xfrm>
            <a:off x="5141191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A80AF3A-C1E0-4237-B039-A6FFD92B3067}"/>
              </a:ext>
            </a:extLst>
          </p:cNvPr>
          <p:cNvCxnSpPr/>
          <p:nvPr/>
        </p:nvCxnSpPr>
        <p:spPr>
          <a:xfrm>
            <a:off x="448483" y="1519396"/>
            <a:ext cx="0" cy="129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286469E-56B5-4BB4-A56B-62922392BA61}"/>
              </a:ext>
            </a:extLst>
          </p:cNvPr>
          <p:cNvCxnSpPr>
            <a:cxnSpLocks/>
          </p:cNvCxnSpPr>
          <p:nvPr/>
        </p:nvCxnSpPr>
        <p:spPr>
          <a:xfrm rot="16200000">
            <a:off x="1097765" y="874219"/>
            <a:ext cx="0" cy="129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397274A-8C01-467A-9FBD-8E83BE77A38E}"/>
              </a:ext>
            </a:extLst>
          </p:cNvPr>
          <p:cNvSpPr txBox="1"/>
          <p:nvPr/>
        </p:nvSpPr>
        <p:spPr>
          <a:xfrm>
            <a:off x="144039" y="257369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44C7F6F-81E6-4E8F-8ED4-CE5EE0C26F6D}"/>
              </a:ext>
            </a:extLst>
          </p:cNvPr>
          <p:cNvSpPr txBox="1"/>
          <p:nvPr/>
        </p:nvSpPr>
        <p:spPr>
          <a:xfrm>
            <a:off x="1652218" y="114742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8A79687-D945-4963-9B12-12E87F1A95E2}"/>
              </a:ext>
            </a:extLst>
          </p:cNvPr>
          <p:cNvSpPr txBox="1"/>
          <p:nvPr/>
        </p:nvSpPr>
        <p:spPr>
          <a:xfrm>
            <a:off x="3846389" y="22679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0E31934-885A-4938-B102-D77AF7CCEB69}"/>
              </a:ext>
            </a:extLst>
          </p:cNvPr>
          <p:cNvSpPr txBox="1"/>
          <p:nvPr/>
        </p:nvSpPr>
        <p:spPr>
          <a:xfrm>
            <a:off x="4284580" y="45176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CBD7B76E-073A-4180-AFFA-B2766A6210E4}"/>
              </a:ext>
            </a:extLst>
          </p:cNvPr>
          <p:cNvSpPr txBox="1"/>
          <p:nvPr/>
        </p:nvSpPr>
        <p:spPr>
          <a:xfrm>
            <a:off x="6065724" y="1976468"/>
            <a:ext cx="6737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轨迹搜索规则，参考：</a:t>
            </a:r>
            <a:r>
              <a:rPr lang="en-US" altLang="zh-CN" dirty="0"/>
              <a:t>.\23_12_17</a:t>
            </a:r>
            <a:r>
              <a:rPr lang="zh-CN" altLang="en-US" dirty="0"/>
              <a:t>初始想法</a:t>
            </a:r>
            <a:r>
              <a:rPr lang="en-US" altLang="zh-CN" dirty="0"/>
              <a:t>\23_12_05_</a:t>
            </a:r>
            <a:r>
              <a:rPr lang="zh-CN" altLang="en-US" dirty="0"/>
              <a:t>初始伪代码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）不考虑距离，直接先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传输</a:t>
            </a:r>
            <a:endParaRPr lang="en-US" altLang="zh-CN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EF59857C-35E5-4B68-B2F8-EB71552AEE90}"/>
              </a:ext>
            </a:extLst>
          </p:cNvPr>
          <p:cNvSpPr txBox="1"/>
          <p:nvPr/>
        </p:nvSpPr>
        <p:spPr>
          <a:xfrm>
            <a:off x="4015886" y="49482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A831B3-31EF-46A3-9E13-C18DBAB7D9A0}"/>
              </a:ext>
            </a:extLst>
          </p:cNvPr>
          <p:cNvSpPr txBox="1"/>
          <p:nvPr/>
        </p:nvSpPr>
        <p:spPr>
          <a:xfrm>
            <a:off x="6264261" y="3016366"/>
            <a:ext cx="23342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2 3 3 0 1 0 0 2 0 1 3 0</a:t>
            </a:r>
          </a:p>
          <a:p>
            <a:r>
              <a:rPr lang="en-US" altLang="zh-CN" dirty="0"/>
              <a:t>0 3 1 1 1 0</a:t>
            </a:r>
          </a:p>
          <a:p>
            <a:r>
              <a:rPr lang="en-US" altLang="zh-CN" dirty="0"/>
              <a:t>3 3 1 1 2 0 </a:t>
            </a:r>
          </a:p>
          <a:p>
            <a:endParaRPr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793B8C9C-9D38-4DCC-9604-45305A15D84B}"/>
              </a:ext>
            </a:extLst>
          </p:cNvPr>
          <p:cNvSpPr txBox="1"/>
          <p:nvPr/>
        </p:nvSpPr>
        <p:spPr>
          <a:xfrm>
            <a:off x="6108650" y="4707040"/>
            <a:ext cx="6083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）上传后结果：</a:t>
            </a:r>
            <a:r>
              <a:rPr lang="en-US" altLang="zh-CN" dirty="0"/>
              <a:t>191050</a:t>
            </a:r>
            <a:r>
              <a:rPr lang="zh-CN" altLang="en-US" dirty="0"/>
              <a:t>：实际都没有完全为两个</a:t>
            </a:r>
            <a:r>
              <a:rPr lang="en-US" altLang="zh-CN" dirty="0"/>
              <a:t>Consumer</a:t>
            </a:r>
            <a:r>
              <a:rPr lang="zh-CN" altLang="en-US" dirty="0"/>
              <a:t>提供数据，肯定输出有错。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1D7A61E-A24D-4625-B4A0-2D442C363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261" y="5261039"/>
            <a:ext cx="5737239" cy="648040"/>
          </a:xfrm>
          <a:prstGeom prst="rect">
            <a:avLst/>
          </a:prstGeom>
        </p:spPr>
      </p:pic>
      <p:sp>
        <p:nvSpPr>
          <p:cNvPr id="96" name="文本框 95">
            <a:extLst>
              <a:ext uri="{FF2B5EF4-FFF2-40B4-BE49-F238E27FC236}">
                <a16:creationId xmlns:a16="http://schemas.microsoft.com/office/drawing/2014/main" id="{27E8DDCF-ED99-4BF1-8614-790BAFE768C1}"/>
              </a:ext>
            </a:extLst>
          </p:cNvPr>
          <p:cNvSpPr txBox="1"/>
          <p:nvPr/>
        </p:nvSpPr>
        <p:spPr>
          <a:xfrm>
            <a:off x="6065724" y="6041029"/>
            <a:ext cx="6065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）虽然没超过</a:t>
            </a:r>
            <a:r>
              <a:rPr lang="en-US" altLang="zh-CN" dirty="0">
                <a:effectLst/>
              </a:rPr>
              <a:t>200,900,000</a:t>
            </a:r>
            <a:r>
              <a:rPr lang="zh-CN" altLang="en-US" dirty="0"/>
              <a:t>没能上榜，起码输出格式整好了，后续就要关注核心部分了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66F49D1-E1E5-47AE-BE0A-1D5025272242}"/>
              </a:ext>
            </a:extLst>
          </p:cNvPr>
          <p:cNvSpPr/>
          <p:nvPr/>
        </p:nvSpPr>
        <p:spPr>
          <a:xfrm>
            <a:off x="9228194" y="3107045"/>
            <a:ext cx="1414406" cy="639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main.cpp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403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CDC75-7DA8-47A8-BB9B-FBE1A034E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C52937-56B5-4BC5-8D64-4E2114037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直接输出样例结果，都能拿</a:t>
            </a:r>
            <a:r>
              <a:rPr lang="en-US" altLang="zh-CN" dirty="0"/>
              <a:t>4W</a:t>
            </a:r>
            <a:r>
              <a:rPr lang="zh-CN" altLang="en-US" dirty="0"/>
              <a:t>多，说明之前的输出有问题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当前结果：同一个方向可能只能输出一个信号，刚才</a:t>
            </a:r>
            <a:r>
              <a:rPr lang="en-US" altLang="zh-CN" dirty="0"/>
              <a:t>T1</a:t>
            </a:r>
            <a:r>
              <a:rPr lang="zh-CN" altLang="en-US" dirty="0"/>
              <a:t>和</a:t>
            </a:r>
            <a:r>
              <a:rPr lang="en-US" altLang="zh-CN" dirty="0"/>
              <a:t>C3</a:t>
            </a:r>
            <a:r>
              <a:rPr lang="zh-CN" altLang="en-US" dirty="0"/>
              <a:t>方向相同了。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尝试简单修改一下先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，看看输出结果对不对，结果能否变好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68F303-41DB-4AF1-A438-22280B731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199" y="2329140"/>
            <a:ext cx="2287653" cy="7425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65C97AE-5DAF-4BC9-A2F7-03C3E196B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222" y="3262889"/>
            <a:ext cx="4136006" cy="62470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E5D365A-C08E-4CB6-8396-B7D15557E62D}"/>
              </a:ext>
            </a:extLst>
          </p:cNvPr>
          <p:cNvSpPr/>
          <p:nvPr/>
        </p:nvSpPr>
        <p:spPr>
          <a:xfrm>
            <a:off x="6421494" y="2606452"/>
            <a:ext cx="1973206" cy="639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main2_cout.cpp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3831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EwNTM5NzYwMDRjMzkwZTVkZjY2ODkwMGIxNGU0OT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3099</TotalTime>
  <Words>3350</Words>
  <Application>Microsoft Office PowerPoint</Application>
  <PresentationFormat>宽屏</PresentationFormat>
  <Paragraphs>643</Paragraphs>
  <Slides>34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9" baseType="lpstr">
      <vt:lpstr>等线</vt:lpstr>
      <vt:lpstr>等线 Light</vt:lpstr>
      <vt:lpstr>Arial</vt:lpstr>
      <vt:lpstr>Office 主题​​</vt:lpstr>
      <vt:lpstr>Equation</vt:lpstr>
      <vt:lpstr>输入输出理解</vt:lpstr>
      <vt:lpstr>PowerPoint 演示文稿</vt:lpstr>
      <vt:lpstr>PowerPoint 演示文稿</vt:lpstr>
      <vt:lpstr>初步设想</vt:lpstr>
      <vt:lpstr>思路</vt:lpstr>
      <vt:lpstr>方案1：距离尽可能地短</vt:lpstr>
      <vt:lpstr>先动起来</vt:lpstr>
      <vt:lpstr>初始想法，输入输出框架</vt:lpstr>
      <vt:lpstr>现有问题</vt:lpstr>
      <vt:lpstr>先y后x</vt:lpstr>
      <vt:lpstr>现有缺陷</vt:lpstr>
      <vt:lpstr>Dijkstra最短路径</vt:lpstr>
      <vt:lpstr>构图与直接Dijkstra</vt:lpstr>
      <vt:lpstr>缺陷1优化思路：利用动态规划实现网格上最短路径</vt:lpstr>
      <vt:lpstr>整体思路</vt:lpstr>
      <vt:lpstr>具体代码实现的问题</vt:lpstr>
      <vt:lpstr>提交结果</vt:lpstr>
      <vt:lpstr>现有优化思路</vt:lpstr>
      <vt:lpstr>路径优化与消息格式优化</vt:lpstr>
      <vt:lpstr>路径优化整体思路</vt:lpstr>
      <vt:lpstr>Python代码重构</vt:lpstr>
      <vt:lpstr>发现问题</vt:lpstr>
      <vt:lpstr>添加结果可视化的函数</vt:lpstr>
      <vt:lpstr>错误现象</vt:lpstr>
      <vt:lpstr>Python代码重构</vt:lpstr>
      <vt:lpstr>BFS预期结果与实现思路</vt:lpstr>
      <vt:lpstr>可视化结果对比</vt:lpstr>
      <vt:lpstr>论文学习与阅读</vt:lpstr>
      <vt:lpstr>Python路径优化</vt:lpstr>
      <vt:lpstr>最短路径Dijkstra</vt:lpstr>
      <vt:lpstr>现象分析</vt:lpstr>
      <vt:lpstr>及时停止策略：能够减少时间复杂度</vt:lpstr>
      <vt:lpstr>BFS贪婪策略</vt:lpstr>
      <vt:lpstr>A*算法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朝阳</dc:creator>
  <cp:lastModifiedBy>朝阳</cp:lastModifiedBy>
  <cp:revision>348</cp:revision>
  <dcterms:created xsi:type="dcterms:W3CDTF">2023-12-02T01:59:00Z</dcterms:created>
  <dcterms:modified xsi:type="dcterms:W3CDTF">2023-12-29T14:51:12Z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26972E4BAC294A8FB23D889FB7C7AEE0_12</vt:lpwstr>
  </property>
  <property fmtid="{D5CDD505-2E9C-101B-9397-08002B2CF9AE}" pid="3" name="KSOProductBuildVer">
    <vt:lpwstr>2052-12.1.0.15712</vt:lpwstr>
  </property>
</Properties>
</file>