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0" r:id="rId7"/>
    <p:sldId id="259" r:id="rId8"/>
    <p:sldId id="262" r:id="rId9"/>
    <p:sldId id="265" r:id="rId10"/>
    <p:sldId id="264" r:id="rId11"/>
    <p:sldId id="268" r:id="rId12"/>
    <p:sldId id="263" r:id="rId13"/>
    <p:sldId id="270" r:id="rId14"/>
    <p:sldId id="267" r:id="rId15"/>
    <p:sldId id="266" r:id="rId16"/>
    <p:sldId id="269" r:id="rId17"/>
    <p:sldId id="272" r:id="rId18"/>
    <p:sldId id="271" r:id="rId19"/>
    <p:sldId id="277" r:id="rId20"/>
    <p:sldId id="273" r:id="rId21"/>
    <p:sldId id="274" r:id="rId22"/>
    <p:sldId id="278" r:id="rId23"/>
    <p:sldId id="279" r:id="rId24"/>
    <p:sldId id="281" r:id="rId25"/>
    <p:sldId id="282" r:id="rId26"/>
    <p:sldId id="283" r:id="rId27"/>
    <p:sldId id="280" r:id="rId28"/>
    <p:sldId id="275" r:id="rId29"/>
    <p:sldId id="284" r:id="rId30"/>
    <p:sldId id="285" r:id="rId31"/>
    <p:sldId id="287" r:id="rId32"/>
    <p:sldId id="286" r:id="rId33"/>
    <p:sldId id="289" r:id="rId34"/>
    <p:sldId id="290" r:id="rId35"/>
    <p:sldId id="295" r:id="rId36"/>
    <p:sldId id="288" r:id="rId37"/>
    <p:sldId id="291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 autoAdjust="0"/>
    <p:restoredTop sz="86600" autoAdjust="0"/>
  </p:normalViewPr>
  <p:slideViewPr>
    <p:cSldViewPr snapToGrid="0">
      <p:cViewPr>
        <p:scale>
          <a:sx n="75" d="100"/>
          <a:sy n="75" d="100"/>
        </p:scale>
        <p:origin x="3000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2" Type="http://schemas.openxmlformats.org/officeDocument/2006/relationships/tags" Target="tags/tag6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1DCD4-BB14-438E-8CE0-FC12E2A73F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代码版本</a:t>
            </a:r>
            <a:r>
              <a:rPr lang="en-US" altLang="zh-CN" dirty="0"/>
              <a:t>:23_12_17</a:t>
            </a:r>
            <a:r>
              <a:rPr lang="zh-CN" altLang="en-US" dirty="0"/>
              <a:t>初始想法</a:t>
            </a:r>
            <a:r>
              <a:rPr lang="en-US" altLang="zh-CN" dirty="0"/>
              <a:t>\main.cpp</a:t>
            </a:r>
            <a:endParaRPr lang="en-US" altLang="zh-CN" dirty="0"/>
          </a:p>
          <a:p>
            <a:pPr marL="228600" indent="-228600">
              <a:buAutoNum type="arabicPeriod"/>
            </a:pP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代码版本</a:t>
            </a:r>
            <a:r>
              <a:rPr lang="en-US" altLang="zh-CN" dirty="0"/>
              <a:t>: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/main8_map_BFS.py</a:t>
            </a:r>
            <a:endParaRPr lang="en-US" altLang="zh-CN" dirty="0"/>
          </a:p>
          <a:p>
            <a:r>
              <a:rPr lang="en-US" altLang="zh-CN" dirty="0"/>
              <a:t>Notebook: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/main8_map_BFS_visualization_test.ipynb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C++: 23_12_22</a:t>
            </a:r>
            <a:r>
              <a:rPr lang="zh-CN" altLang="en-US" dirty="0"/>
              <a:t>路径优化</a:t>
            </a:r>
            <a:r>
              <a:rPr lang="en-US" altLang="zh-CN" dirty="0"/>
              <a:t>/main8_map_BFS.cpp -&gt; 23_12_22</a:t>
            </a:r>
            <a:r>
              <a:rPr lang="zh-CN" altLang="en-US" dirty="0"/>
              <a:t>路径优化</a:t>
            </a:r>
            <a:r>
              <a:rPr lang="en-US" altLang="zh-CN" dirty="0"/>
              <a:t>/main9_map_BFS.cpp </a:t>
            </a:r>
            <a:r>
              <a:rPr lang="zh-CN" altLang="en-US" dirty="0"/>
              <a:t>第二个测试样例通过了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 : 23_12_29Dijkstra+A</a:t>
            </a:r>
            <a:r>
              <a:rPr lang="zh-CN" altLang="en-US" dirty="0"/>
              <a:t>星</a:t>
            </a:r>
            <a:r>
              <a:rPr lang="en-US" altLang="zh-CN" dirty="0"/>
              <a:t>/main10_map_dijkstra.py</a:t>
            </a:r>
            <a:endParaRPr lang="en-US" altLang="zh-CN" dirty="0"/>
          </a:p>
          <a:p>
            <a:r>
              <a:rPr lang="en-US" altLang="zh-CN" dirty="0"/>
              <a:t>Notebook : main10_map_dijkstra_visualization_test.ipynb</a:t>
            </a:r>
            <a:endParaRPr lang="en-US" altLang="zh-CN" dirty="0"/>
          </a:p>
          <a:p>
            <a:r>
              <a:rPr lang="en-US" altLang="zh-CN" dirty="0"/>
              <a:t>C++:</a:t>
            </a:r>
            <a:r>
              <a:rPr lang="zh-CN" altLang="en-US" dirty="0"/>
              <a:t> </a:t>
            </a:r>
            <a:r>
              <a:rPr lang="en-US" altLang="zh-CN" dirty="0"/>
              <a:t>main10_map_dijkstra.cpp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9329F-0271-46D7-A5B8-63D7D7F0093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main11_map_BFS_early_stop_visualization_test.ipynb</a:t>
            </a:r>
            <a:endParaRPr lang="zh-CN" altLang="en-US"/>
          </a:p>
          <a:p>
            <a:r>
              <a:rPr lang="zh-CN" altLang="en-US"/>
              <a:t>main12_map_dijkstra_early_stop_test.ipynb</a:t>
            </a:r>
            <a:endParaRPr lang="zh-CN" altLang="en-US"/>
          </a:p>
          <a:p>
            <a:r>
              <a:rPr lang="zh-CN" altLang="en-US"/>
              <a:t>main11_12_test_big_map.ipynb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BCAA-DE24-4869-907B-21FA432ED4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236EB-BACC-4582-BC1D-973661D0AF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redblobgames.com/pathfinding/a-star/introduction.html" TargetMode="External"/><Relationship Id="rId1" Type="http://schemas.openxmlformats.org/officeDocument/2006/relationships/hyperlink" Target="https://www.bilibili.com/video/BV1bv411y79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7" Type="http://schemas.openxmlformats.org/officeDocument/2006/relationships/notesSlide" Target="../notesSlides/notesSlide6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4.png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image" Target="../media/image41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2" Type="http://schemas.openxmlformats.org/officeDocument/2006/relationships/notesSlide" Target="../notesSlides/notesSlide2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1.png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38.png"/><Relationship Id="rId2" Type="http://schemas.openxmlformats.org/officeDocument/2006/relationships/image" Target="../media/image45.png"/><Relationship Id="rId13" Type="http://schemas.openxmlformats.org/officeDocument/2006/relationships/notesSlide" Target="../notesSlides/notesSlide7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2.png"/><Relationship Id="rId10" Type="http://schemas.openxmlformats.org/officeDocument/2006/relationships/tags" Target="../tags/tag39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../media/image27.png"/><Relationship Id="rId7" Type="http://schemas.openxmlformats.org/officeDocument/2006/relationships/tags" Target="../tags/tag44.xml"/><Relationship Id="rId6" Type="http://schemas.openxmlformats.org/officeDocument/2006/relationships/image" Target="../media/image45.png"/><Relationship Id="rId5" Type="http://schemas.openxmlformats.org/officeDocument/2006/relationships/tags" Target="../tags/tag43.xml"/><Relationship Id="rId40" Type="http://schemas.openxmlformats.org/officeDocument/2006/relationships/notesSlide" Target="../notesSlides/notesSlide9.xml"/><Relationship Id="rId4" Type="http://schemas.openxmlformats.org/officeDocument/2006/relationships/tags" Target="../tags/tag42.xml"/><Relationship Id="rId39" Type="http://schemas.openxmlformats.org/officeDocument/2006/relationships/slideLayout" Target="../slideLayouts/slideLayout2.xml"/><Relationship Id="rId38" Type="http://schemas.openxmlformats.org/officeDocument/2006/relationships/tags" Target="../tags/tag61.xml"/><Relationship Id="rId37" Type="http://schemas.openxmlformats.org/officeDocument/2006/relationships/tags" Target="../tags/tag60.xml"/><Relationship Id="rId36" Type="http://schemas.openxmlformats.org/officeDocument/2006/relationships/image" Target="../media/image66.png"/><Relationship Id="rId35" Type="http://schemas.openxmlformats.org/officeDocument/2006/relationships/tags" Target="../tags/tag59.xml"/><Relationship Id="rId34" Type="http://schemas.openxmlformats.org/officeDocument/2006/relationships/image" Target="../media/image65.png"/><Relationship Id="rId33" Type="http://schemas.openxmlformats.org/officeDocument/2006/relationships/tags" Target="../tags/tag58.xml"/><Relationship Id="rId32" Type="http://schemas.openxmlformats.org/officeDocument/2006/relationships/image" Target="../media/image64.png"/><Relationship Id="rId31" Type="http://schemas.openxmlformats.org/officeDocument/2006/relationships/tags" Target="../tags/tag57.xml"/><Relationship Id="rId30" Type="http://schemas.openxmlformats.org/officeDocument/2006/relationships/image" Target="../media/image63.png"/><Relationship Id="rId3" Type="http://schemas.openxmlformats.org/officeDocument/2006/relationships/tags" Target="../tags/tag41.xml"/><Relationship Id="rId29" Type="http://schemas.openxmlformats.org/officeDocument/2006/relationships/tags" Target="../tags/tag56.xml"/><Relationship Id="rId28" Type="http://schemas.openxmlformats.org/officeDocument/2006/relationships/image" Target="../media/image62.png"/><Relationship Id="rId27" Type="http://schemas.openxmlformats.org/officeDocument/2006/relationships/tags" Target="../tags/tag55.xml"/><Relationship Id="rId26" Type="http://schemas.openxmlformats.org/officeDocument/2006/relationships/tags" Target="../tags/tag54.xml"/><Relationship Id="rId25" Type="http://schemas.openxmlformats.org/officeDocument/2006/relationships/image" Target="../media/image61.png"/><Relationship Id="rId24" Type="http://schemas.openxmlformats.org/officeDocument/2006/relationships/tags" Target="../tags/tag53.xml"/><Relationship Id="rId23" Type="http://schemas.openxmlformats.org/officeDocument/2006/relationships/image" Target="../media/image60.png"/><Relationship Id="rId22" Type="http://schemas.openxmlformats.org/officeDocument/2006/relationships/tags" Target="../tags/tag52.xml"/><Relationship Id="rId21" Type="http://schemas.openxmlformats.org/officeDocument/2006/relationships/image" Target="../media/image59.png"/><Relationship Id="rId20" Type="http://schemas.openxmlformats.org/officeDocument/2006/relationships/tags" Target="../tags/tag51.xml"/><Relationship Id="rId2" Type="http://schemas.openxmlformats.org/officeDocument/2006/relationships/image" Target="../media/image38.png"/><Relationship Id="rId19" Type="http://schemas.openxmlformats.org/officeDocument/2006/relationships/tags" Target="../tags/tag50.xml"/><Relationship Id="rId18" Type="http://schemas.openxmlformats.org/officeDocument/2006/relationships/image" Target="../media/image58.png"/><Relationship Id="rId17" Type="http://schemas.openxmlformats.org/officeDocument/2006/relationships/tags" Target="../tags/tag49.xml"/><Relationship Id="rId16" Type="http://schemas.openxmlformats.org/officeDocument/2006/relationships/image" Target="../media/image57.png"/><Relationship Id="rId15" Type="http://schemas.openxmlformats.org/officeDocument/2006/relationships/tags" Target="../tags/tag48.xml"/><Relationship Id="rId14" Type="http://schemas.openxmlformats.org/officeDocument/2006/relationships/image" Target="../media/image56.png"/><Relationship Id="rId13" Type="http://schemas.openxmlformats.org/officeDocument/2006/relationships/tags" Target="../tags/tag47.xml"/><Relationship Id="rId12" Type="http://schemas.openxmlformats.org/officeDocument/2006/relationships/image" Target="../media/image55.png"/><Relationship Id="rId11" Type="http://schemas.openxmlformats.org/officeDocument/2006/relationships/tags" Target="../tags/tag46.xml"/><Relationship Id="rId10" Type="http://schemas.openxmlformats.org/officeDocument/2006/relationships/image" Target="../media/image54.png"/><Relationship Id="rId1" Type="http://schemas.openxmlformats.org/officeDocument/2006/relationships/tags" Target="../tags/tag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7" Type="http://schemas.openxmlformats.org/officeDocument/2006/relationships/slideLayout" Target="../slideLayouts/slideLayout2.xml"/><Relationship Id="rId36" Type="http://schemas.openxmlformats.org/officeDocument/2006/relationships/tags" Target="../tags/tag38.xml"/><Relationship Id="rId35" Type="http://schemas.openxmlformats.org/officeDocument/2006/relationships/tags" Target="../tags/tag37.xml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tags" Target="../tags/tag34.xml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5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输入输出理解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endParaRPr lang="zh-CN" altLang="en-US" dirty="0"/>
          </a:p>
        </p:txBody>
      </p:sp>
      <p:grpSp>
        <p:nvGrpSpPr>
          <p:cNvPr id="123" name="组合 122"/>
          <p:cNvGrpSpPr/>
          <p:nvPr/>
        </p:nvGrpSpPr>
        <p:grpSpPr>
          <a:xfrm>
            <a:off x="-172196" y="351581"/>
            <a:ext cx="5663023" cy="5489302"/>
            <a:chOff x="144039" y="1147427"/>
            <a:chExt cx="5663023" cy="5489302"/>
          </a:xfrm>
        </p:grpSpPr>
        <p:grpSp>
          <p:nvGrpSpPr>
            <p:cNvPr id="6" name="组合 5"/>
            <p:cNvGrpSpPr/>
            <p:nvPr/>
          </p:nvGrpSpPr>
          <p:grpSpPr>
            <a:xfrm>
              <a:off x="1235062" y="2064729"/>
              <a:ext cx="4572000" cy="4572000"/>
              <a:chOff x="2383200" y="1296000"/>
              <a:chExt cx="4572000" cy="45720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3" name="直接箭头连接符 52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箭头连接符 53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/>
              <p:cNvCxnSpPr/>
              <p:nvPr/>
            </p:nvCxnSpPr>
            <p:spPr>
              <a:xfrm flipH="1">
                <a:off x="3096987" y="3573817"/>
                <a:ext cx="23606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/>
            <p:cNvSpPr txBox="1"/>
            <p:nvPr/>
          </p:nvSpPr>
          <p:spPr>
            <a:xfrm>
              <a:off x="4397415" y="37241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973317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23815" y="35394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28224" y="232089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28224" y="323938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28224" y="41578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28224" y="50763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8224" y="599486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551968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449274" y="152117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46580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243886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141191" y="1521179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448483" y="1519396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rot="16200000">
              <a:off x="1097765" y="87421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44039" y="257369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652218" y="114742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712223" y="40253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2615886" y="451104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-15253" y="5440566"/>
            <a:ext cx="23342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en-US" altLang="zh-CN" dirty="0"/>
          </a:p>
          <a:p>
            <a:r>
              <a:rPr lang="en-US" altLang="zh-CN" dirty="0"/>
              <a:t>2 3 3 0 1 0 0 2 0 1 3 0</a:t>
            </a:r>
            <a:endParaRPr lang="en-US" altLang="zh-CN" dirty="0"/>
          </a:p>
          <a:p>
            <a:r>
              <a:rPr lang="en-US" altLang="zh-CN" dirty="0"/>
              <a:t>2 0 1 1 1 0</a:t>
            </a:r>
            <a:endParaRPr lang="en-US" altLang="zh-CN" dirty="0"/>
          </a:p>
          <a:p>
            <a:r>
              <a:rPr lang="en-US" altLang="zh-CN" dirty="0"/>
              <a:t>2 1 1 1 2 0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341470" y="324185"/>
            <a:ext cx="5663023" cy="5489302"/>
            <a:chOff x="7582040" y="954578"/>
            <a:chExt cx="5663023" cy="5489302"/>
          </a:xfrm>
        </p:grpSpPr>
        <p:grpSp>
          <p:nvGrpSpPr>
            <p:cNvPr id="59" name="组合 58"/>
            <p:cNvGrpSpPr/>
            <p:nvPr/>
          </p:nvGrpSpPr>
          <p:grpSpPr>
            <a:xfrm>
              <a:off x="8673063" y="1871880"/>
              <a:ext cx="4572000" cy="4572000"/>
              <a:chOff x="2383200" y="1296000"/>
              <a:chExt cx="4572000" cy="4572000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8" name="直接箭头连接符 87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/>
              <p:cNvCxnSpPr/>
              <p:nvPr/>
            </p:nvCxnSpPr>
            <p:spPr>
              <a:xfrm flipH="1">
                <a:off x="4043738" y="3582000"/>
                <a:ext cx="141386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/>
              <p:cNvCxnSpPr/>
              <p:nvPr/>
            </p:nvCxnSpPr>
            <p:spPr>
              <a:xfrm flipH="1">
                <a:off x="3096988" y="3573817"/>
                <a:ext cx="40484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/>
              <p:nvPr/>
            </p:nvCxnSpPr>
            <p:spPr>
              <a:xfrm flipV="1">
                <a:off x="2855963" y="191385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箭头连接符 91"/>
              <p:cNvCxnSpPr/>
              <p:nvPr/>
            </p:nvCxnSpPr>
            <p:spPr>
              <a:xfrm>
                <a:off x="3754800" y="3836401"/>
                <a:ext cx="0" cy="47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文本框 92"/>
            <p:cNvSpPr txBox="1"/>
            <p:nvPr/>
          </p:nvSpPr>
          <p:spPr>
            <a:xfrm>
              <a:off x="11835416" y="35313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9477332" y="37993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8861816" y="3346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8066225" y="21280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066225" y="304654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8066225" y="396503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8066225" y="48835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066225" y="580201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8989969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887275" y="13283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0784581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1681887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12579192" y="132833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7886484" y="1326547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6200000">
              <a:off x="8535766" y="681370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文本框 107"/>
            <p:cNvSpPr txBox="1"/>
            <p:nvPr/>
          </p:nvSpPr>
          <p:spPr>
            <a:xfrm>
              <a:off x="7582040" y="2380847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9090219" y="9545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378217" y="381723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0053887" y="43181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286286" y="5784954"/>
            <a:ext cx="3451206" cy="1124834"/>
            <a:chOff x="5990872" y="3571056"/>
            <a:chExt cx="3451206" cy="1124834"/>
          </a:xfrm>
        </p:grpSpPr>
        <p:sp>
          <p:nvSpPr>
            <p:cNvPr id="112" name="文本框 111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[(0,1,0), (0,2,0)]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[(1,2,0)]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807081" y="5837061"/>
            <a:ext cx="3451206" cy="1124834"/>
            <a:chOff x="5990872" y="3571056"/>
            <a:chExt cx="3451206" cy="1124834"/>
          </a:xfrm>
        </p:grpSpPr>
        <p:sp>
          <p:nvSpPr>
            <p:cNvPr id="117" name="文本框 116"/>
            <p:cNvSpPr txBox="1"/>
            <p:nvPr/>
          </p:nvSpPr>
          <p:spPr>
            <a:xfrm>
              <a:off x="5990872" y="3571056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P.target_vector</a:t>
              </a:r>
              <a:r>
                <a:rPr lang="en-US" altLang="zh-CN" dirty="0"/>
                <a:t> = [ (0,2,0)]</a:t>
              </a:r>
              <a:endParaRPr lang="zh-CN" altLang="en-US" dirty="0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5990872" y="3948807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T1.target_vector = [(1,1,0)]</a:t>
              </a:r>
              <a:endParaRPr lang="zh-CN" altLang="en-US" dirty="0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5990872" y="4326558"/>
              <a:ext cx="345120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T2.target_vector = [(0,1,0), (1,2,0)]</a:t>
              </a:r>
              <a:endParaRPr lang="zh-CN" altLang="en-US" dirty="0"/>
            </a:p>
          </p:txBody>
        </p:sp>
      </p:grpSp>
      <p:sp>
        <p:nvSpPr>
          <p:cNvPr id="122" name="文本框 121"/>
          <p:cNvSpPr txBox="1"/>
          <p:nvPr/>
        </p:nvSpPr>
        <p:spPr>
          <a:xfrm>
            <a:off x="5963816" y="5813487"/>
            <a:ext cx="1303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路径合并</a:t>
            </a:r>
            <a:endParaRPr lang="zh-CN" altLang="en-US" dirty="0"/>
          </a:p>
        </p:txBody>
      </p:sp>
      <p:sp>
        <p:nvSpPr>
          <p:cNvPr id="124" name="箭头: 右 123"/>
          <p:cNvSpPr/>
          <p:nvPr/>
        </p:nvSpPr>
        <p:spPr>
          <a:xfrm>
            <a:off x="6096000" y="6101829"/>
            <a:ext cx="1155696" cy="414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/>
          <p:cNvSpPr txBox="1"/>
          <p:nvPr/>
        </p:nvSpPr>
        <p:spPr>
          <a:xfrm>
            <a:off x="12731344" y="5784954"/>
            <a:ext cx="17812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en-US" altLang="zh-CN" dirty="0"/>
          </a:p>
          <a:p>
            <a:r>
              <a:rPr lang="en-US" altLang="zh-CN" dirty="0"/>
              <a:t>2 3 2 0 2 0 1 3 0</a:t>
            </a:r>
            <a:endParaRPr lang="en-US" altLang="zh-CN" dirty="0"/>
          </a:p>
          <a:p>
            <a:r>
              <a:rPr lang="en-US" altLang="zh-CN" dirty="0"/>
              <a:t>2 0 1 1 1 0</a:t>
            </a:r>
            <a:endParaRPr lang="en-US" altLang="zh-CN" dirty="0"/>
          </a:p>
          <a:p>
            <a:r>
              <a:rPr lang="en-US" altLang="zh-CN" dirty="0"/>
              <a:t>2 1 2 0 1 0 1 2 0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2056297" y="5818355"/>
            <a:ext cx="9397221" cy="1450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文本框 126"/>
          <p:cNvSpPr txBox="1"/>
          <p:nvPr/>
        </p:nvSpPr>
        <p:spPr>
          <a:xfrm>
            <a:off x="5296401" y="6924662"/>
            <a:ext cx="297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T2</a:t>
            </a:r>
            <a:r>
              <a:rPr lang="zh-CN" altLang="en-US" dirty="0"/>
              <a:t>出现时往</a:t>
            </a:r>
            <a:r>
              <a:rPr lang="en-US" altLang="zh-CN" dirty="0"/>
              <a:t>T1</a:t>
            </a:r>
            <a:r>
              <a:rPr lang="zh-CN" altLang="en-US" dirty="0"/>
              <a:t>的路径上合并</a:t>
            </a:r>
            <a:endParaRPr lang="zh-CN" altLang="en-US" dirty="0"/>
          </a:p>
        </p:txBody>
      </p:sp>
      <p:sp>
        <p:nvSpPr>
          <p:cNvPr id="130" name="矩形 129"/>
          <p:cNvSpPr/>
          <p:nvPr/>
        </p:nvSpPr>
        <p:spPr>
          <a:xfrm>
            <a:off x="2016916" y="54187"/>
            <a:ext cx="1820680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main3_yx.cpp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8154787" y="17634"/>
            <a:ext cx="3758343" cy="678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main4_yx_trajectory_merge.cpp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12192000" y="53624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对所有的</a:t>
            </a:r>
            <a:r>
              <a:rPr lang="en-US" altLang="zh-CN" dirty="0" err="1"/>
              <a:t>Cusomer</a:t>
            </a:r>
            <a:r>
              <a:rPr lang="zh-CN" altLang="en-US" dirty="0"/>
              <a:t>按照从</a:t>
            </a:r>
            <a:endParaRPr lang="zh-CN" altLang="en-US" dirty="0"/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2420" y="-581078"/>
            <a:ext cx="6397839" cy="579717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0534" y="-364771"/>
            <a:ext cx="7414746" cy="3265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现有缺陷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这种策略假设了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）不能有</a:t>
            </a:r>
            <a:r>
              <a:rPr lang="en-US" altLang="zh-CN" dirty="0"/>
              <a:t>Customer</a:t>
            </a:r>
            <a:r>
              <a:rPr lang="zh-CN" altLang="en-US" dirty="0"/>
              <a:t>阻断数据传播，例如</a:t>
            </a:r>
            <a:r>
              <a:rPr lang="en-US" altLang="zh-CN" dirty="0"/>
              <a:t>P8</a:t>
            </a:r>
            <a:r>
              <a:rPr lang="zh-CN" altLang="en-US" dirty="0"/>
              <a:t>中的现象。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只在</a:t>
            </a:r>
            <a:r>
              <a:rPr lang="en-US" altLang="zh-CN" dirty="0"/>
              <a:t>Provider</a:t>
            </a:r>
            <a:r>
              <a:rPr lang="zh-CN" altLang="en-US" dirty="0"/>
              <a:t>所在</a:t>
            </a:r>
            <a:r>
              <a:rPr lang="en-US" altLang="zh-CN" dirty="0"/>
              <a:t>x</a:t>
            </a:r>
            <a:r>
              <a:rPr lang="zh-CN" altLang="en-US" dirty="0"/>
              <a:t>（先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）或</a:t>
            </a:r>
            <a:r>
              <a:rPr lang="en-US" altLang="zh-CN" dirty="0"/>
              <a:t>y</a:t>
            </a:r>
            <a:r>
              <a:rPr lang="zh-CN" altLang="en-US" dirty="0"/>
              <a:t>（先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）放置</a:t>
            </a:r>
            <a:r>
              <a:rPr lang="en-US" altLang="zh-CN" dirty="0"/>
              <a:t>Transmitter</a:t>
            </a:r>
            <a:r>
              <a:rPr lang="zh-CN" altLang="en-US" dirty="0"/>
              <a:t>无法在</a:t>
            </a:r>
            <a:r>
              <a:rPr lang="en-US" altLang="zh-CN" dirty="0"/>
              <a:t>y</a:t>
            </a:r>
            <a:r>
              <a:rPr lang="zh-CN" altLang="en-US" dirty="0"/>
              <a:t>或</a:t>
            </a:r>
            <a:r>
              <a:rPr lang="en-US" altLang="zh-CN" dirty="0"/>
              <a:t>x</a:t>
            </a:r>
            <a:r>
              <a:rPr lang="zh-CN" altLang="en-US" dirty="0"/>
              <a:t>上同方向传播两个数据。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现有框架下合并轨迹都麻烦，优化一下框架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847721" y="3336696"/>
            <a:ext cx="2607907" cy="347585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588" y="267175"/>
            <a:ext cx="5393362" cy="87333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929688" y="416435"/>
            <a:ext cx="5700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至少有</a:t>
            </a:r>
            <a:r>
              <a:rPr lang="en-US" altLang="zh-CN" dirty="0"/>
              <a:t>1/3</a:t>
            </a:r>
            <a:r>
              <a:rPr lang="zh-CN" altLang="en-US" dirty="0"/>
              <a:t>的得分（大约</a:t>
            </a:r>
            <a:r>
              <a:rPr lang="en-US" altLang="zh-CN" dirty="0"/>
              <a:t>6600W</a:t>
            </a:r>
            <a:r>
              <a:rPr lang="zh-CN" altLang="en-US" dirty="0"/>
              <a:t>）是不计算成本，只计算</a:t>
            </a:r>
            <a:r>
              <a:rPr lang="en-US" altLang="zh-CN" dirty="0"/>
              <a:t>Customer</a:t>
            </a:r>
            <a:r>
              <a:rPr lang="zh-CN" altLang="en-US" dirty="0"/>
              <a:t>数量拿的。</a:t>
            </a:r>
            <a:endParaRPr lang="en-US" altLang="zh-CN" dirty="0"/>
          </a:p>
          <a:p>
            <a:r>
              <a:rPr lang="zh-CN" altLang="en-US" dirty="0"/>
              <a:t>因此我们目前（</a:t>
            </a:r>
            <a:r>
              <a:rPr lang="en-US" altLang="zh-CN" dirty="0"/>
              <a:t>6W</a:t>
            </a:r>
            <a:r>
              <a:rPr lang="zh-CN" altLang="en-US" dirty="0"/>
              <a:t>是远远不够的）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12.18~12.21</a:t>
            </a:r>
            <a:r>
              <a:rPr lang="zh-CN" altLang="en-US" dirty="0"/>
              <a:t>构图与</a:t>
            </a:r>
            <a:r>
              <a:rPr lang="en-US" altLang="zh-CN" dirty="0"/>
              <a:t>Dijkstra</a:t>
            </a:r>
            <a:r>
              <a:rPr lang="zh-CN" altLang="en-US" dirty="0"/>
              <a:t>最短路径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图片 28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" y="947210"/>
            <a:ext cx="5606261" cy="4299190"/>
          </a:xfrm>
          <a:prstGeom prst="rect">
            <a:avLst/>
          </a:prstGeom>
        </p:spPr>
      </p:pic>
      <p:grpSp>
        <p:nvGrpSpPr>
          <p:cNvPr id="367" name="组合 366"/>
          <p:cNvGrpSpPr/>
          <p:nvPr/>
        </p:nvGrpSpPr>
        <p:grpSpPr>
          <a:xfrm>
            <a:off x="1277385" y="1903464"/>
            <a:ext cx="3183232" cy="3272551"/>
            <a:chOff x="530254" y="2371638"/>
            <a:chExt cx="3183232" cy="3272551"/>
          </a:xfrm>
        </p:grpSpPr>
        <p:cxnSp>
          <p:nvCxnSpPr>
            <p:cNvPr id="25" name="直接连接符 24"/>
            <p:cNvCxnSpPr>
              <a:stCxn id="4" idx="6"/>
              <a:endCxn id="5" idx="2"/>
            </p:cNvCxnSpPr>
            <p:nvPr/>
          </p:nvCxnSpPr>
          <p:spPr>
            <a:xfrm>
              <a:off x="945823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5" idx="6"/>
              <a:endCxn id="6" idx="2"/>
            </p:cNvCxnSpPr>
            <p:nvPr/>
          </p:nvCxnSpPr>
          <p:spPr>
            <a:xfrm>
              <a:off x="1637739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6" idx="6"/>
              <a:endCxn id="7" idx="2"/>
            </p:cNvCxnSpPr>
            <p:nvPr/>
          </p:nvCxnSpPr>
          <p:spPr>
            <a:xfrm>
              <a:off x="2329655" y="256892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>
              <a:stCxn id="7" idx="6"/>
              <a:endCxn id="8" idx="2"/>
            </p:cNvCxnSpPr>
            <p:nvPr/>
          </p:nvCxnSpPr>
          <p:spPr>
            <a:xfrm>
              <a:off x="3021571" y="2568923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41" idx="6"/>
              <a:endCxn id="42" idx="2"/>
            </p:cNvCxnSpPr>
            <p:nvPr/>
          </p:nvCxnSpPr>
          <p:spPr>
            <a:xfrm>
              <a:off x="945823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42" idx="6"/>
              <a:endCxn id="43" idx="2"/>
            </p:cNvCxnSpPr>
            <p:nvPr/>
          </p:nvCxnSpPr>
          <p:spPr>
            <a:xfrm>
              <a:off x="1637739" y="328841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43" idx="6"/>
              <a:endCxn id="44" idx="2"/>
            </p:cNvCxnSpPr>
            <p:nvPr/>
          </p:nvCxnSpPr>
          <p:spPr>
            <a:xfrm>
              <a:off x="2329655" y="328841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44" idx="6"/>
              <a:endCxn id="45" idx="2"/>
            </p:cNvCxnSpPr>
            <p:nvPr/>
          </p:nvCxnSpPr>
          <p:spPr>
            <a:xfrm>
              <a:off x="3021571" y="328841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>
              <a:stCxn id="89" idx="6"/>
              <a:endCxn id="90" idx="2"/>
            </p:cNvCxnSpPr>
            <p:nvPr/>
          </p:nvCxnSpPr>
          <p:spPr>
            <a:xfrm>
              <a:off x="945823" y="4007913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>
              <a:stCxn id="90" idx="6"/>
              <a:endCxn id="91" idx="2"/>
            </p:cNvCxnSpPr>
            <p:nvPr/>
          </p:nvCxnSpPr>
          <p:spPr>
            <a:xfrm>
              <a:off x="1637739" y="4007913"/>
              <a:ext cx="297346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>
              <a:stCxn id="91" idx="6"/>
              <a:endCxn id="92" idx="2"/>
            </p:cNvCxnSpPr>
            <p:nvPr/>
          </p:nvCxnSpPr>
          <p:spPr>
            <a:xfrm>
              <a:off x="2329655" y="4007913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92" idx="6"/>
              <a:endCxn id="93" idx="2"/>
            </p:cNvCxnSpPr>
            <p:nvPr/>
          </p:nvCxnSpPr>
          <p:spPr>
            <a:xfrm>
              <a:off x="3021571" y="4007913"/>
              <a:ext cx="297345" cy="0"/>
            </a:xfrm>
            <a:prstGeom prst="line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8" idx="6"/>
              <a:endCxn id="99" idx="2"/>
            </p:cNvCxnSpPr>
            <p:nvPr/>
          </p:nvCxnSpPr>
          <p:spPr>
            <a:xfrm>
              <a:off x="945823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99" idx="6"/>
              <a:endCxn id="100" idx="2"/>
            </p:cNvCxnSpPr>
            <p:nvPr/>
          </p:nvCxnSpPr>
          <p:spPr>
            <a:xfrm>
              <a:off x="1637739" y="4727408"/>
              <a:ext cx="29734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>
              <a:stCxn id="100" idx="6"/>
              <a:endCxn id="101" idx="2"/>
            </p:cNvCxnSpPr>
            <p:nvPr/>
          </p:nvCxnSpPr>
          <p:spPr>
            <a:xfrm>
              <a:off x="2329655" y="4727408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>
              <a:stCxn id="101" idx="6"/>
              <a:endCxn id="102" idx="2"/>
            </p:cNvCxnSpPr>
            <p:nvPr/>
          </p:nvCxnSpPr>
          <p:spPr>
            <a:xfrm>
              <a:off x="3021571" y="4727408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>
              <a:stCxn id="123" idx="6"/>
              <a:endCxn id="124" idx="2"/>
            </p:cNvCxnSpPr>
            <p:nvPr/>
          </p:nvCxnSpPr>
          <p:spPr>
            <a:xfrm>
              <a:off x="945823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>
              <a:stCxn id="124" idx="6"/>
              <a:endCxn id="125" idx="2"/>
            </p:cNvCxnSpPr>
            <p:nvPr/>
          </p:nvCxnSpPr>
          <p:spPr>
            <a:xfrm>
              <a:off x="1637739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>
              <a:stCxn id="125" idx="6"/>
              <a:endCxn id="126" idx="2"/>
            </p:cNvCxnSpPr>
            <p:nvPr/>
          </p:nvCxnSpPr>
          <p:spPr>
            <a:xfrm>
              <a:off x="2329655" y="5446904"/>
              <a:ext cx="29734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>
              <a:stCxn id="126" idx="6"/>
              <a:endCxn id="127" idx="2"/>
            </p:cNvCxnSpPr>
            <p:nvPr/>
          </p:nvCxnSpPr>
          <p:spPr>
            <a:xfrm>
              <a:off x="3021571" y="5446904"/>
              <a:ext cx="29734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2" name="组合 191"/>
            <p:cNvGrpSpPr/>
            <p:nvPr/>
          </p:nvGrpSpPr>
          <p:grpSpPr>
            <a:xfrm>
              <a:off x="3318916" y="2371638"/>
              <a:ext cx="394570" cy="3272551"/>
              <a:chOff x="4349349" y="1818766"/>
              <a:chExt cx="394570" cy="3272551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4349349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>
                <a:off x="4349349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7" name="直接连接符 86"/>
              <p:cNvCxnSpPr>
                <a:stCxn id="8" idx="4"/>
                <a:endCxn id="45" idx="0"/>
              </p:cNvCxnSpPr>
              <p:nvPr/>
            </p:nvCxnSpPr>
            <p:spPr>
              <a:xfrm>
                <a:off x="4546634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椭圆 92"/>
              <p:cNvSpPr/>
              <p:nvPr/>
            </p:nvSpPr>
            <p:spPr>
              <a:xfrm>
                <a:off x="4349349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" name="椭圆 101"/>
              <p:cNvSpPr/>
              <p:nvPr/>
            </p:nvSpPr>
            <p:spPr>
              <a:xfrm>
                <a:off x="4349349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1" name="直接连接符 110"/>
              <p:cNvCxnSpPr>
                <a:stCxn id="93" idx="4"/>
                <a:endCxn id="102" idx="0"/>
              </p:cNvCxnSpPr>
              <p:nvPr/>
            </p:nvCxnSpPr>
            <p:spPr>
              <a:xfrm>
                <a:off x="4546634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>
                <a:stCxn id="45" idx="4"/>
                <a:endCxn id="93" idx="0"/>
              </p:cNvCxnSpPr>
              <p:nvPr/>
            </p:nvCxnSpPr>
            <p:spPr>
              <a:xfrm>
                <a:off x="4546634" y="2932831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7" name="椭圆 126"/>
              <p:cNvSpPr/>
              <p:nvPr/>
            </p:nvSpPr>
            <p:spPr>
              <a:xfrm>
                <a:off x="4349349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3" name="直接连接符 132"/>
              <p:cNvCxnSpPr>
                <a:stCxn id="102" idx="4"/>
                <a:endCxn id="127" idx="0"/>
              </p:cNvCxnSpPr>
              <p:nvPr/>
            </p:nvCxnSpPr>
            <p:spPr>
              <a:xfrm>
                <a:off x="4546634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组合 192"/>
            <p:cNvGrpSpPr/>
            <p:nvPr/>
          </p:nvGrpSpPr>
          <p:grpSpPr>
            <a:xfrm>
              <a:off x="2627001" y="2371638"/>
              <a:ext cx="394570" cy="3272551"/>
              <a:chOff x="3382236" y="1818766"/>
              <a:chExt cx="394570" cy="327255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3382236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382236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5" name="直接连接符 84"/>
              <p:cNvCxnSpPr>
                <a:stCxn id="7" idx="4"/>
                <a:endCxn id="44" idx="0"/>
              </p:cNvCxnSpPr>
              <p:nvPr/>
            </p:nvCxnSpPr>
            <p:spPr>
              <a:xfrm>
                <a:off x="3579521" y="221333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2" name="椭圆 91"/>
              <p:cNvSpPr/>
              <p:nvPr/>
            </p:nvSpPr>
            <p:spPr>
              <a:xfrm>
                <a:off x="3382236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382236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直接连接符 109"/>
              <p:cNvCxnSpPr>
                <a:stCxn id="92" idx="4"/>
                <a:endCxn id="101" idx="0"/>
              </p:cNvCxnSpPr>
              <p:nvPr/>
            </p:nvCxnSpPr>
            <p:spPr>
              <a:xfrm>
                <a:off x="3579521" y="3652326"/>
                <a:ext cx="0" cy="324925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>
                <a:stCxn id="44" idx="4"/>
                <a:endCxn id="92" idx="0"/>
              </p:cNvCxnSpPr>
              <p:nvPr/>
            </p:nvCxnSpPr>
            <p:spPr>
              <a:xfrm>
                <a:off x="3579521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6" name="椭圆 125"/>
              <p:cNvSpPr/>
              <p:nvPr/>
            </p:nvSpPr>
            <p:spPr>
              <a:xfrm>
                <a:off x="3382236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5" name="直接连接符 134"/>
              <p:cNvCxnSpPr>
                <a:stCxn id="101" idx="4"/>
                <a:endCxn id="126" idx="0"/>
              </p:cNvCxnSpPr>
              <p:nvPr/>
            </p:nvCxnSpPr>
            <p:spPr>
              <a:xfrm>
                <a:off x="3579521" y="4371821"/>
                <a:ext cx="0" cy="324926"/>
              </a:xfrm>
              <a:prstGeom prst="line">
                <a:avLst/>
              </a:prstGeom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组合 193"/>
            <p:cNvGrpSpPr/>
            <p:nvPr/>
          </p:nvGrpSpPr>
          <p:grpSpPr>
            <a:xfrm>
              <a:off x="1935085" y="2371638"/>
              <a:ext cx="394570" cy="3272551"/>
              <a:chOff x="2415122" y="1818766"/>
              <a:chExt cx="394570" cy="3272551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415122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2415122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连接符 82"/>
              <p:cNvCxnSpPr>
                <a:stCxn id="6" idx="4"/>
                <a:endCxn id="43" idx="0"/>
              </p:cNvCxnSpPr>
              <p:nvPr/>
            </p:nvCxnSpPr>
            <p:spPr>
              <a:xfrm>
                <a:off x="2612407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/>
              <p:cNvSpPr/>
              <p:nvPr/>
            </p:nvSpPr>
            <p:spPr>
              <a:xfrm>
                <a:off x="2415122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椭圆 99"/>
              <p:cNvSpPr/>
              <p:nvPr/>
            </p:nvSpPr>
            <p:spPr>
              <a:xfrm>
                <a:off x="2415122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>
                <a:stCxn id="91" idx="4"/>
                <a:endCxn id="100" idx="0"/>
              </p:cNvCxnSpPr>
              <p:nvPr/>
            </p:nvCxnSpPr>
            <p:spPr>
              <a:xfrm>
                <a:off x="2612407" y="365232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>
                <a:stCxn id="43" idx="4"/>
                <a:endCxn id="91" idx="0"/>
              </p:cNvCxnSpPr>
              <p:nvPr/>
            </p:nvCxnSpPr>
            <p:spPr>
              <a:xfrm>
                <a:off x="2612407" y="2932831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5" name="椭圆 124"/>
              <p:cNvSpPr/>
              <p:nvPr/>
            </p:nvSpPr>
            <p:spPr>
              <a:xfrm>
                <a:off x="2415122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>
                <a:stCxn id="100" idx="4"/>
                <a:endCxn id="125" idx="0"/>
              </p:cNvCxnSpPr>
              <p:nvPr/>
            </p:nvCxnSpPr>
            <p:spPr>
              <a:xfrm>
                <a:off x="2612407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组合 195"/>
            <p:cNvGrpSpPr/>
            <p:nvPr/>
          </p:nvGrpSpPr>
          <p:grpSpPr>
            <a:xfrm>
              <a:off x="551253" y="2371638"/>
              <a:ext cx="394570" cy="3272551"/>
              <a:chOff x="480894" y="1818766"/>
              <a:chExt cx="394570" cy="3272551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480894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480894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4" idx="4"/>
                <a:endCxn id="41" idx="0"/>
              </p:cNvCxnSpPr>
              <p:nvPr/>
            </p:nvCxnSpPr>
            <p:spPr>
              <a:xfrm>
                <a:off x="678179" y="2213336"/>
                <a:ext cx="0" cy="32492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椭圆 88"/>
              <p:cNvSpPr/>
              <p:nvPr/>
            </p:nvSpPr>
            <p:spPr>
              <a:xfrm>
                <a:off x="480894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480894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7" name="直接连接符 106"/>
              <p:cNvCxnSpPr>
                <a:stCxn id="89" idx="4"/>
                <a:endCxn id="98" idx="0"/>
              </p:cNvCxnSpPr>
              <p:nvPr/>
            </p:nvCxnSpPr>
            <p:spPr>
              <a:xfrm>
                <a:off x="678179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>
                <a:stCxn id="41" idx="4"/>
                <a:endCxn id="89" idx="0"/>
              </p:cNvCxnSpPr>
              <p:nvPr/>
            </p:nvCxnSpPr>
            <p:spPr>
              <a:xfrm>
                <a:off x="678179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椭圆 122"/>
              <p:cNvSpPr/>
              <p:nvPr/>
            </p:nvSpPr>
            <p:spPr>
              <a:xfrm>
                <a:off x="480894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9" name="直接连接符 138"/>
              <p:cNvCxnSpPr>
                <a:stCxn id="98" idx="4"/>
                <a:endCxn id="123" idx="0"/>
              </p:cNvCxnSpPr>
              <p:nvPr/>
            </p:nvCxnSpPr>
            <p:spPr>
              <a:xfrm>
                <a:off x="678179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组合 194"/>
            <p:cNvGrpSpPr/>
            <p:nvPr/>
          </p:nvGrpSpPr>
          <p:grpSpPr>
            <a:xfrm>
              <a:off x="1243169" y="2371638"/>
              <a:ext cx="394570" cy="3272551"/>
              <a:chOff x="1448008" y="1818766"/>
              <a:chExt cx="394570" cy="327255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448008" y="181876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1448008" y="253826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" name="直接连接符 80"/>
              <p:cNvCxnSpPr>
                <a:stCxn id="5" idx="4"/>
                <a:endCxn id="42" idx="0"/>
              </p:cNvCxnSpPr>
              <p:nvPr/>
            </p:nvCxnSpPr>
            <p:spPr>
              <a:xfrm>
                <a:off x="1645293" y="221333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1448008" y="3257756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48008" y="3977251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>
                <a:stCxn id="90" idx="4"/>
                <a:endCxn id="99" idx="0"/>
              </p:cNvCxnSpPr>
              <p:nvPr/>
            </p:nvCxnSpPr>
            <p:spPr>
              <a:xfrm>
                <a:off x="1645293" y="3652326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>
                <a:stCxn id="42" idx="4"/>
                <a:endCxn id="90" idx="0"/>
              </p:cNvCxnSpPr>
              <p:nvPr/>
            </p:nvCxnSpPr>
            <p:spPr>
              <a:xfrm>
                <a:off x="1645293" y="2932831"/>
                <a:ext cx="0" cy="3249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椭圆 123"/>
              <p:cNvSpPr/>
              <p:nvPr/>
            </p:nvSpPr>
            <p:spPr>
              <a:xfrm>
                <a:off x="1448008" y="4696747"/>
                <a:ext cx="394570" cy="394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1" name="直接连接符 140"/>
              <p:cNvCxnSpPr>
                <a:stCxn id="99" idx="4"/>
                <a:endCxn id="124" idx="0"/>
              </p:cNvCxnSpPr>
              <p:nvPr/>
            </p:nvCxnSpPr>
            <p:spPr>
              <a:xfrm>
                <a:off x="1645293" y="4371821"/>
                <a:ext cx="0" cy="324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2" name="文本框 291"/>
            <p:cNvSpPr txBox="1"/>
            <p:nvPr/>
          </p:nvSpPr>
          <p:spPr>
            <a:xfrm>
              <a:off x="2674199" y="3811877"/>
              <a:ext cx="297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P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530254" y="2395233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C1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4" name="文本框 293"/>
            <p:cNvSpPr txBox="1"/>
            <p:nvPr/>
          </p:nvSpPr>
          <p:spPr>
            <a:xfrm>
              <a:off x="1207655" y="4530122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C2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5" name="文本框 294"/>
            <p:cNvSpPr txBox="1"/>
            <p:nvPr/>
          </p:nvSpPr>
          <p:spPr>
            <a:xfrm>
              <a:off x="2580987" y="3103276"/>
              <a:ext cx="4655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C3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6" name="组合 365"/>
          <p:cNvGrpSpPr/>
          <p:nvPr/>
        </p:nvGrpSpPr>
        <p:grpSpPr>
          <a:xfrm>
            <a:off x="1386785" y="1899346"/>
            <a:ext cx="3319041" cy="3202945"/>
            <a:chOff x="648420" y="2344570"/>
            <a:chExt cx="3319041" cy="3202945"/>
          </a:xfrm>
        </p:grpSpPr>
        <p:grpSp>
          <p:nvGrpSpPr>
            <p:cNvPr id="360" name="组合 359"/>
            <p:cNvGrpSpPr/>
            <p:nvPr/>
          </p:nvGrpSpPr>
          <p:grpSpPr>
            <a:xfrm>
              <a:off x="882758" y="2344570"/>
              <a:ext cx="2561550" cy="325022"/>
              <a:chOff x="882758" y="2344570"/>
              <a:chExt cx="2561550" cy="325022"/>
            </a:xfrm>
          </p:grpSpPr>
          <p:sp>
            <p:nvSpPr>
              <p:cNvPr id="299" name="文本框 298"/>
              <p:cNvSpPr txBox="1"/>
              <p:nvPr/>
            </p:nvSpPr>
            <p:spPr>
              <a:xfrm>
                <a:off x="2257304" y="2361815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1" name="文本框 300"/>
              <p:cNvSpPr txBox="1"/>
              <p:nvPr/>
            </p:nvSpPr>
            <p:spPr>
              <a:xfrm>
                <a:off x="2986671" y="2358379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3" name="文本框 302"/>
              <p:cNvSpPr txBox="1"/>
              <p:nvPr/>
            </p:nvSpPr>
            <p:spPr>
              <a:xfrm>
                <a:off x="882758" y="235348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591048" y="2344570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1" name="组合 360"/>
            <p:cNvGrpSpPr/>
            <p:nvPr/>
          </p:nvGrpSpPr>
          <p:grpSpPr>
            <a:xfrm>
              <a:off x="862249" y="3037199"/>
              <a:ext cx="2561550" cy="325022"/>
              <a:chOff x="862249" y="3037199"/>
              <a:chExt cx="2561550" cy="325022"/>
            </a:xfrm>
          </p:grpSpPr>
          <p:sp>
            <p:nvSpPr>
              <p:cNvPr id="305" name="文本框 304"/>
              <p:cNvSpPr txBox="1"/>
              <p:nvPr/>
            </p:nvSpPr>
            <p:spPr>
              <a:xfrm>
                <a:off x="2236795" y="3054444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6" name="文本框 305"/>
              <p:cNvSpPr txBox="1"/>
              <p:nvPr/>
            </p:nvSpPr>
            <p:spPr>
              <a:xfrm>
                <a:off x="2966162" y="3051008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862249" y="304610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08" name="文本框 307"/>
              <p:cNvSpPr txBox="1"/>
              <p:nvPr/>
            </p:nvSpPr>
            <p:spPr>
              <a:xfrm>
                <a:off x="1570539" y="3037199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62" name="组合 361"/>
            <p:cNvGrpSpPr/>
            <p:nvPr/>
          </p:nvGrpSpPr>
          <p:grpSpPr>
            <a:xfrm>
              <a:off x="882758" y="3745168"/>
              <a:ext cx="2561550" cy="325022"/>
              <a:chOff x="882758" y="3745168"/>
              <a:chExt cx="2561550" cy="325022"/>
            </a:xfrm>
          </p:grpSpPr>
          <p:sp>
            <p:nvSpPr>
              <p:cNvPr id="309" name="文本框 308"/>
              <p:cNvSpPr txBox="1"/>
              <p:nvPr/>
            </p:nvSpPr>
            <p:spPr>
              <a:xfrm>
                <a:off x="2257304" y="3762413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2986671" y="3758977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1" name="文本框 310"/>
              <p:cNvSpPr txBox="1"/>
              <p:nvPr/>
            </p:nvSpPr>
            <p:spPr>
              <a:xfrm>
                <a:off x="882758" y="375407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2" name="文本框 311"/>
              <p:cNvSpPr txBox="1"/>
              <p:nvPr/>
            </p:nvSpPr>
            <p:spPr>
              <a:xfrm>
                <a:off x="1591048" y="3745168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>
              <a:off x="862249" y="4491797"/>
              <a:ext cx="2561550" cy="325022"/>
              <a:chOff x="862249" y="4491797"/>
              <a:chExt cx="2561550" cy="325022"/>
            </a:xfrm>
          </p:grpSpPr>
          <p:sp>
            <p:nvSpPr>
              <p:cNvPr id="313" name="文本框 312"/>
              <p:cNvSpPr txBox="1"/>
              <p:nvPr/>
            </p:nvSpPr>
            <p:spPr>
              <a:xfrm>
                <a:off x="2236795" y="450904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4" name="文本框 313"/>
              <p:cNvSpPr txBox="1"/>
              <p:nvPr/>
            </p:nvSpPr>
            <p:spPr>
              <a:xfrm>
                <a:off x="2966162" y="4505606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5" name="文本框 314"/>
              <p:cNvSpPr txBox="1"/>
              <p:nvPr/>
            </p:nvSpPr>
            <p:spPr>
              <a:xfrm>
                <a:off x="862249" y="450070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6" name="文本框 315"/>
              <p:cNvSpPr txBox="1"/>
              <p:nvPr/>
            </p:nvSpPr>
            <p:spPr>
              <a:xfrm>
                <a:off x="1570539" y="4491797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</p:grpSp>
        <p:grpSp>
          <p:nvGrpSpPr>
            <p:cNvPr id="364" name="组合 363"/>
            <p:cNvGrpSpPr/>
            <p:nvPr/>
          </p:nvGrpSpPr>
          <p:grpSpPr>
            <a:xfrm>
              <a:off x="882758" y="5222493"/>
              <a:ext cx="2561550" cy="325022"/>
              <a:chOff x="882758" y="5222493"/>
              <a:chExt cx="2561550" cy="325022"/>
            </a:xfrm>
          </p:grpSpPr>
          <p:sp>
            <p:nvSpPr>
              <p:cNvPr id="317" name="文本框 316"/>
              <p:cNvSpPr txBox="1"/>
              <p:nvPr/>
            </p:nvSpPr>
            <p:spPr>
              <a:xfrm>
                <a:off x="2257304" y="5239738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8" name="文本框 317"/>
              <p:cNvSpPr txBox="1"/>
              <p:nvPr/>
            </p:nvSpPr>
            <p:spPr>
              <a:xfrm>
                <a:off x="2986671" y="5236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19" name="文本框 318"/>
              <p:cNvSpPr txBox="1"/>
              <p:nvPr/>
            </p:nvSpPr>
            <p:spPr>
              <a:xfrm>
                <a:off x="882758" y="523140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0" name="文本框 319"/>
              <p:cNvSpPr txBox="1"/>
              <p:nvPr/>
            </p:nvSpPr>
            <p:spPr>
              <a:xfrm>
                <a:off x="1591048" y="5222493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6" name="组合 325"/>
            <p:cNvGrpSpPr/>
            <p:nvPr/>
          </p:nvGrpSpPr>
          <p:grpSpPr>
            <a:xfrm>
              <a:off x="648420" y="4864694"/>
              <a:ext cx="3265701" cy="307777"/>
              <a:chOff x="1429831" y="4417302"/>
              <a:chExt cx="3265701" cy="307777"/>
            </a:xfrm>
          </p:grpSpPr>
          <p:sp>
            <p:nvSpPr>
              <p:cNvPr id="321" name="文本框 320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3" name="文本框 322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4" name="文本框 323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5" name="文本框 324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>
              <a:off x="656040" y="4163654"/>
              <a:ext cx="3265701" cy="307777"/>
              <a:chOff x="1429831" y="4417302"/>
              <a:chExt cx="3265701" cy="307777"/>
            </a:xfrm>
          </p:grpSpPr>
          <p:sp>
            <p:nvSpPr>
              <p:cNvPr id="328" name="文本框 327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29" name="文本框 328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0" name="文本框 329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1" name="文本框 330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2" name="文本框 331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3" name="组合 332"/>
            <p:cNvGrpSpPr/>
            <p:nvPr/>
          </p:nvGrpSpPr>
          <p:grpSpPr>
            <a:xfrm>
              <a:off x="671280" y="3454994"/>
              <a:ext cx="3265701" cy="307777"/>
              <a:chOff x="1429831" y="4417302"/>
              <a:chExt cx="3265701" cy="307777"/>
            </a:xfrm>
          </p:grpSpPr>
          <p:sp>
            <p:nvSpPr>
              <p:cNvPr id="334" name="文本框 333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5" name="文本框 334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7" name="文本框 336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38" name="文本框 337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  <p:grpSp>
          <p:nvGrpSpPr>
            <p:cNvPr id="339" name="组合 338"/>
            <p:cNvGrpSpPr/>
            <p:nvPr/>
          </p:nvGrpSpPr>
          <p:grpSpPr>
            <a:xfrm>
              <a:off x="701760" y="2761574"/>
              <a:ext cx="3265701" cy="307777"/>
              <a:chOff x="1429831" y="4417302"/>
              <a:chExt cx="3265701" cy="307777"/>
            </a:xfrm>
          </p:grpSpPr>
          <p:sp>
            <p:nvSpPr>
              <p:cNvPr id="340" name="文本框 339"/>
              <p:cNvSpPr txBox="1"/>
              <p:nvPr/>
            </p:nvSpPr>
            <p:spPr>
              <a:xfrm>
                <a:off x="2804377" y="4417302"/>
                <a:ext cx="4655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1" name="文本框 340"/>
              <p:cNvSpPr txBox="1"/>
              <p:nvPr/>
            </p:nvSpPr>
            <p:spPr>
              <a:xfrm>
                <a:off x="3533744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  <p:sp>
            <p:nvSpPr>
              <p:cNvPr id="342" name="文本框 341"/>
              <p:cNvSpPr txBox="1"/>
              <p:nvPr/>
            </p:nvSpPr>
            <p:spPr>
              <a:xfrm>
                <a:off x="142983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20</a:t>
                </a:r>
                <a:endParaRPr lang="zh-CN" altLang="en-US" sz="1400" dirty="0"/>
              </a:p>
            </p:txBody>
          </p:sp>
          <p:sp>
            <p:nvSpPr>
              <p:cNvPr id="343" name="文本框 342"/>
              <p:cNvSpPr txBox="1"/>
              <p:nvPr/>
            </p:nvSpPr>
            <p:spPr>
              <a:xfrm>
                <a:off x="2138121" y="4417302"/>
                <a:ext cx="45763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latin typeface="+mn-ea"/>
                    <a:cs typeface="宋体" panose="02010600030101010101" pitchFamily="2" charset="-122"/>
                  </a:rPr>
                  <a:t>15</a:t>
                </a:r>
                <a:endParaRPr lang="zh-CN" altLang="en-US" sz="1400" dirty="0"/>
              </a:p>
            </p:txBody>
          </p:sp>
          <p:sp>
            <p:nvSpPr>
              <p:cNvPr id="344" name="文本框 343"/>
              <p:cNvSpPr txBox="1"/>
              <p:nvPr/>
            </p:nvSpPr>
            <p:spPr>
              <a:xfrm>
                <a:off x="4237895" y="4417302"/>
                <a:ext cx="4576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kern="0" dirty="0">
                    <a:effectLst/>
                    <a:latin typeface="+mn-ea"/>
                    <a:cs typeface="宋体" panose="02010600030101010101" pitchFamily="2" charset="-122"/>
                  </a:rPr>
                  <a:t>10</a:t>
                </a:r>
                <a:endParaRPr lang="zh-CN" altLang="en-US" sz="1400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6118" y="365998"/>
            <a:ext cx="10515600" cy="1325563"/>
          </a:xfrm>
        </p:spPr>
        <p:txBody>
          <a:bodyPr/>
          <a:lstStyle/>
          <a:p>
            <a:r>
              <a:rPr lang="zh-CN" altLang="en-US" dirty="0"/>
              <a:t>构图与直接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296" name="文本框 295"/>
          <p:cNvSpPr txBox="1"/>
          <p:nvPr/>
        </p:nvSpPr>
        <p:spPr>
          <a:xfrm>
            <a:off x="923410" y="5556752"/>
            <a:ext cx="8030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构图：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）问题：题目中边权不确定，结点之间的边权由传输方向的目标结点确定。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）基本假设：不允许路径回头，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）边权：</a:t>
            </a:r>
            <a:r>
              <a:rPr lang="zh-CN" altLang="en-US" sz="1600" b="1" dirty="0"/>
              <a:t>从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到结点方向的边权由结点所在单元格的值决定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zh-CN" altLang="en-US" sz="1600" dirty="0"/>
              <a:t>例如</a:t>
            </a:r>
            <a:r>
              <a:rPr lang="en-US" altLang="zh-CN" sz="1600" dirty="0"/>
              <a:t>T-&gt;C2</a:t>
            </a:r>
            <a:r>
              <a:rPr lang="zh-CN" altLang="en-US" sz="1600" dirty="0"/>
              <a:t>的上右边权由</a:t>
            </a:r>
            <a:r>
              <a:rPr lang="en-US" altLang="zh-CN" sz="1600" dirty="0"/>
              <a:t>C2</a:t>
            </a:r>
            <a:r>
              <a:rPr lang="zh-CN" altLang="en-US" sz="1600" dirty="0"/>
              <a:t>所在单元格决定为</a:t>
            </a:r>
            <a:r>
              <a:rPr lang="en-US" altLang="zh-CN" sz="1600" dirty="0"/>
              <a:t>20</a:t>
            </a:r>
            <a:endParaRPr lang="zh-CN" altLang="en-US" sz="1600" dirty="0"/>
          </a:p>
        </p:txBody>
      </p:sp>
      <p:sp>
        <p:nvSpPr>
          <p:cNvPr id="346" name="文本框 345"/>
          <p:cNvSpPr txBox="1"/>
          <p:nvPr/>
        </p:nvSpPr>
        <p:spPr>
          <a:xfrm>
            <a:off x="668121" y="140393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G</a:t>
            </a:r>
            <a:endParaRPr lang="zh-CN" altLang="en-US" b="1" dirty="0"/>
          </a:p>
        </p:txBody>
      </p:sp>
      <p:sp>
        <p:nvSpPr>
          <p:cNvPr id="357" name="任意多边形: 形状 356"/>
          <p:cNvSpPr/>
          <p:nvPr/>
        </p:nvSpPr>
        <p:spPr>
          <a:xfrm>
            <a:off x="1880619" y="1675783"/>
            <a:ext cx="2920711" cy="3704322"/>
          </a:xfrm>
          <a:custGeom>
            <a:avLst/>
            <a:gdLst>
              <a:gd name="connsiteX0" fmla="*/ 1351688 w 2920711"/>
              <a:gd name="connsiteY0" fmla="*/ 586116 h 3704322"/>
              <a:gd name="connsiteX1" fmla="*/ 1396138 w 2920711"/>
              <a:gd name="connsiteY1" fmla="*/ 128916 h 3704322"/>
              <a:gd name="connsiteX2" fmla="*/ 1834288 w 2920711"/>
              <a:gd name="connsiteY2" fmla="*/ 1916 h 3704322"/>
              <a:gd name="connsiteX3" fmla="*/ 2120038 w 2920711"/>
              <a:gd name="connsiteY3" fmla="*/ 198766 h 3704322"/>
              <a:gd name="connsiteX4" fmla="*/ 2151788 w 2920711"/>
              <a:gd name="connsiteY4" fmla="*/ 706766 h 3704322"/>
              <a:gd name="connsiteX5" fmla="*/ 2570888 w 2920711"/>
              <a:gd name="connsiteY5" fmla="*/ 802016 h 3704322"/>
              <a:gd name="connsiteX6" fmla="*/ 2824888 w 2920711"/>
              <a:gd name="connsiteY6" fmla="*/ 1132216 h 3704322"/>
              <a:gd name="connsiteX7" fmla="*/ 2824888 w 2920711"/>
              <a:gd name="connsiteY7" fmla="*/ 1443366 h 3704322"/>
              <a:gd name="connsiteX8" fmla="*/ 2920138 w 2920711"/>
              <a:gd name="connsiteY8" fmla="*/ 1989466 h 3704322"/>
              <a:gd name="connsiteX9" fmla="*/ 2774088 w 2920711"/>
              <a:gd name="connsiteY9" fmla="*/ 2649866 h 3704322"/>
              <a:gd name="connsiteX10" fmla="*/ 2596288 w 2920711"/>
              <a:gd name="connsiteY10" fmla="*/ 2840366 h 3704322"/>
              <a:gd name="connsiteX11" fmla="*/ 2151788 w 2920711"/>
              <a:gd name="connsiteY11" fmla="*/ 2916566 h 3704322"/>
              <a:gd name="connsiteX12" fmla="*/ 2094638 w 2920711"/>
              <a:gd name="connsiteY12" fmla="*/ 3189616 h 3704322"/>
              <a:gd name="connsiteX13" fmla="*/ 2056538 w 2920711"/>
              <a:gd name="connsiteY13" fmla="*/ 3545216 h 3704322"/>
              <a:gd name="connsiteX14" fmla="*/ 1669188 w 2920711"/>
              <a:gd name="connsiteY14" fmla="*/ 3703966 h 3704322"/>
              <a:gd name="connsiteX15" fmla="*/ 1389788 w 2920711"/>
              <a:gd name="connsiteY15" fmla="*/ 3507116 h 3704322"/>
              <a:gd name="connsiteX16" fmla="*/ 1377088 w 2920711"/>
              <a:gd name="connsiteY16" fmla="*/ 3030866 h 3704322"/>
              <a:gd name="connsiteX17" fmla="*/ 1351688 w 2920711"/>
              <a:gd name="connsiteY17" fmla="*/ 2859416 h 3704322"/>
              <a:gd name="connsiteX18" fmla="*/ 957988 w 2920711"/>
              <a:gd name="connsiteY18" fmla="*/ 2853066 h 3704322"/>
              <a:gd name="connsiteX19" fmla="*/ 742088 w 2920711"/>
              <a:gd name="connsiteY19" fmla="*/ 2687966 h 3704322"/>
              <a:gd name="connsiteX20" fmla="*/ 672238 w 2920711"/>
              <a:gd name="connsiteY20" fmla="*/ 2326016 h 3704322"/>
              <a:gd name="connsiteX21" fmla="*/ 653188 w 2920711"/>
              <a:gd name="connsiteY21" fmla="*/ 2192666 h 3704322"/>
              <a:gd name="connsiteX22" fmla="*/ 291238 w 2920711"/>
              <a:gd name="connsiteY22" fmla="*/ 2230766 h 3704322"/>
              <a:gd name="connsiteX23" fmla="*/ 56288 w 2920711"/>
              <a:gd name="connsiteY23" fmla="*/ 2033916 h 3704322"/>
              <a:gd name="connsiteX24" fmla="*/ 5488 w 2920711"/>
              <a:gd name="connsiteY24" fmla="*/ 1824366 h 3704322"/>
              <a:gd name="connsiteX25" fmla="*/ 151538 w 2920711"/>
              <a:gd name="connsiteY25" fmla="*/ 1519566 h 3704322"/>
              <a:gd name="connsiteX26" fmla="*/ 437288 w 2920711"/>
              <a:gd name="connsiteY26" fmla="*/ 1449716 h 3704322"/>
              <a:gd name="connsiteX27" fmla="*/ 691288 w 2920711"/>
              <a:gd name="connsiteY27" fmla="*/ 1424316 h 3704322"/>
              <a:gd name="connsiteX28" fmla="*/ 697638 w 2920711"/>
              <a:gd name="connsiteY28" fmla="*/ 1062366 h 3704322"/>
              <a:gd name="connsiteX29" fmla="*/ 824638 w 2920711"/>
              <a:gd name="connsiteY29" fmla="*/ 782966 h 3704322"/>
              <a:gd name="connsiteX30" fmla="*/ 1205638 w 2920711"/>
              <a:gd name="connsiteY30" fmla="*/ 751216 h 3704322"/>
              <a:gd name="connsiteX31" fmla="*/ 1351688 w 2920711"/>
              <a:gd name="connsiteY31" fmla="*/ 586116 h 370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20711" h="3704322">
                <a:moveTo>
                  <a:pt x="1351688" y="586116"/>
                </a:moveTo>
                <a:cubicBezTo>
                  <a:pt x="1383438" y="482399"/>
                  <a:pt x="1315705" y="226283"/>
                  <a:pt x="1396138" y="128916"/>
                </a:cubicBezTo>
                <a:cubicBezTo>
                  <a:pt x="1476571" y="31549"/>
                  <a:pt x="1713638" y="-9726"/>
                  <a:pt x="1834288" y="1916"/>
                </a:cubicBezTo>
                <a:cubicBezTo>
                  <a:pt x="1954938" y="13558"/>
                  <a:pt x="2067121" y="81291"/>
                  <a:pt x="2120038" y="198766"/>
                </a:cubicBezTo>
                <a:cubicBezTo>
                  <a:pt x="2172955" y="316241"/>
                  <a:pt x="2076646" y="606224"/>
                  <a:pt x="2151788" y="706766"/>
                </a:cubicBezTo>
                <a:cubicBezTo>
                  <a:pt x="2226930" y="807308"/>
                  <a:pt x="2458705" y="731108"/>
                  <a:pt x="2570888" y="802016"/>
                </a:cubicBezTo>
                <a:cubicBezTo>
                  <a:pt x="2683071" y="872924"/>
                  <a:pt x="2782555" y="1025324"/>
                  <a:pt x="2824888" y="1132216"/>
                </a:cubicBezTo>
                <a:cubicBezTo>
                  <a:pt x="2867221" y="1239108"/>
                  <a:pt x="2809013" y="1300491"/>
                  <a:pt x="2824888" y="1443366"/>
                </a:cubicBezTo>
                <a:cubicBezTo>
                  <a:pt x="2840763" y="1586241"/>
                  <a:pt x="2928605" y="1788383"/>
                  <a:pt x="2920138" y="1989466"/>
                </a:cubicBezTo>
                <a:cubicBezTo>
                  <a:pt x="2911671" y="2190549"/>
                  <a:pt x="2828063" y="2508049"/>
                  <a:pt x="2774088" y="2649866"/>
                </a:cubicBezTo>
                <a:cubicBezTo>
                  <a:pt x="2720113" y="2791683"/>
                  <a:pt x="2700005" y="2795916"/>
                  <a:pt x="2596288" y="2840366"/>
                </a:cubicBezTo>
                <a:cubicBezTo>
                  <a:pt x="2492571" y="2884816"/>
                  <a:pt x="2235396" y="2858358"/>
                  <a:pt x="2151788" y="2916566"/>
                </a:cubicBezTo>
                <a:cubicBezTo>
                  <a:pt x="2068180" y="2974774"/>
                  <a:pt x="2110513" y="3084841"/>
                  <a:pt x="2094638" y="3189616"/>
                </a:cubicBezTo>
                <a:cubicBezTo>
                  <a:pt x="2078763" y="3294391"/>
                  <a:pt x="2127446" y="3459491"/>
                  <a:pt x="2056538" y="3545216"/>
                </a:cubicBezTo>
                <a:cubicBezTo>
                  <a:pt x="1985630" y="3630941"/>
                  <a:pt x="1780313" y="3710316"/>
                  <a:pt x="1669188" y="3703966"/>
                </a:cubicBezTo>
                <a:cubicBezTo>
                  <a:pt x="1558063" y="3697616"/>
                  <a:pt x="1438471" y="3619299"/>
                  <a:pt x="1389788" y="3507116"/>
                </a:cubicBezTo>
                <a:cubicBezTo>
                  <a:pt x="1341105" y="3394933"/>
                  <a:pt x="1383438" y="3138816"/>
                  <a:pt x="1377088" y="3030866"/>
                </a:cubicBezTo>
                <a:cubicBezTo>
                  <a:pt x="1370738" y="2922916"/>
                  <a:pt x="1421538" y="2889049"/>
                  <a:pt x="1351688" y="2859416"/>
                </a:cubicBezTo>
                <a:cubicBezTo>
                  <a:pt x="1281838" y="2829783"/>
                  <a:pt x="1059588" y="2881641"/>
                  <a:pt x="957988" y="2853066"/>
                </a:cubicBezTo>
                <a:cubicBezTo>
                  <a:pt x="856388" y="2824491"/>
                  <a:pt x="789713" y="2775808"/>
                  <a:pt x="742088" y="2687966"/>
                </a:cubicBezTo>
                <a:cubicBezTo>
                  <a:pt x="694463" y="2600124"/>
                  <a:pt x="687055" y="2408566"/>
                  <a:pt x="672238" y="2326016"/>
                </a:cubicBezTo>
                <a:cubicBezTo>
                  <a:pt x="657421" y="2243466"/>
                  <a:pt x="716688" y="2208541"/>
                  <a:pt x="653188" y="2192666"/>
                </a:cubicBezTo>
                <a:cubicBezTo>
                  <a:pt x="589688" y="2176791"/>
                  <a:pt x="390721" y="2257224"/>
                  <a:pt x="291238" y="2230766"/>
                </a:cubicBezTo>
                <a:cubicBezTo>
                  <a:pt x="191755" y="2204308"/>
                  <a:pt x="103913" y="2101649"/>
                  <a:pt x="56288" y="2033916"/>
                </a:cubicBezTo>
                <a:cubicBezTo>
                  <a:pt x="8663" y="1966183"/>
                  <a:pt x="-10387" y="1910091"/>
                  <a:pt x="5488" y="1824366"/>
                </a:cubicBezTo>
                <a:cubicBezTo>
                  <a:pt x="21363" y="1738641"/>
                  <a:pt x="79571" y="1582008"/>
                  <a:pt x="151538" y="1519566"/>
                </a:cubicBezTo>
                <a:cubicBezTo>
                  <a:pt x="223505" y="1457124"/>
                  <a:pt x="347330" y="1465591"/>
                  <a:pt x="437288" y="1449716"/>
                </a:cubicBezTo>
                <a:cubicBezTo>
                  <a:pt x="527246" y="1433841"/>
                  <a:pt x="647896" y="1488874"/>
                  <a:pt x="691288" y="1424316"/>
                </a:cubicBezTo>
                <a:cubicBezTo>
                  <a:pt x="734680" y="1359758"/>
                  <a:pt x="675413" y="1169258"/>
                  <a:pt x="697638" y="1062366"/>
                </a:cubicBezTo>
                <a:cubicBezTo>
                  <a:pt x="719863" y="955474"/>
                  <a:pt x="739971" y="834824"/>
                  <a:pt x="824638" y="782966"/>
                </a:cubicBezTo>
                <a:cubicBezTo>
                  <a:pt x="909305" y="731108"/>
                  <a:pt x="1116738" y="784024"/>
                  <a:pt x="1205638" y="751216"/>
                </a:cubicBezTo>
                <a:cubicBezTo>
                  <a:pt x="1294538" y="718408"/>
                  <a:pt x="1319938" y="689833"/>
                  <a:pt x="1351688" y="586116"/>
                </a:cubicBez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8" name="任意多边形: 形状 347"/>
          <p:cNvSpPr/>
          <p:nvPr/>
        </p:nvSpPr>
        <p:spPr>
          <a:xfrm>
            <a:off x="2584371" y="2445049"/>
            <a:ext cx="2127280" cy="2095917"/>
          </a:xfrm>
          <a:custGeom>
            <a:avLst/>
            <a:gdLst>
              <a:gd name="connsiteX0" fmla="*/ 710010 w 2127280"/>
              <a:gd name="connsiteY0" fmla="*/ 762360 h 2095917"/>
              <a:gd name="connsiteX1" fmla="*/ 687150 w 2127280"/>
              <a:gd name="connsiteY1" fmla="*/ 198480 h 2095917"/>
              <a:gd name="connsiteX2" fmla="*/ 976710 w 2127280"/>
              <a:gd name="connsiteY2" fmla="*/ 360 h 2095917"/>
              <a:gd name="connsiteX3" fmla="*/ 1403430 w 2127280"/>
              <a:gd name="connsiteY3" fmla="*/ 168000 h 2095917"/>
              <a:gd name="connsiteX4" fmla="*/ 1411050 w 2127280"/>
              <a:gd name="connsiteY4" fmla="*/ 747120 h 2095917"/>
              <a:gd name="connsiteX5" fmla="*/ 1997790 w 2127280"/>
              <a:gd name="connsiteY5" fmla="*/ 800460 h 2095917"/>
              <a:gd name="connsiteX6" fmla="*/ 2112090 w 2127280"/>
              <a:gd name="connsiteY6" fmla="*/ 1257660 h 2095917"/>
              <a:gd name="connsiteX7" fmla="*/ 1761570 w 2127280"/>
              <a:gd name="connsiteY7" fmla="*/ 1425300 h 2095917"/>
              <a:gd name="connsiteX8" fmla="*/ 1281510 w 2127280"/>
              <a:gd name="connsiteY8" fmla="*/ 1425300 h 2095917"/>
              <a:gd name="connsiteX9" fmla="*/ 1304370 w 2127280"/>
              <a:gd name="connsiteY9" fmla="*/ 1905360 h 2095917"/>
              <a:gd name="connsiteX10" fmla="*/ 1083390 w 2127280"/>
              <a:gd name="connsiteY10" fmla="*/ 2095860 h 2095917"/>
              <a:gd name="connsiteX11" fmla="*/ 702390 w 2127280"/>
              <a:gd name="connsiteY11" fmla="*/ 1890120 h 2095917"/>
              <a:gd name="connsiteX12" fmla="*/ 710010 w 2127280"/>
              <a:gd name="connsiteY12" fmla="*/ 1379580 h 2095917"/>
              <a:gd name="connsiteX13" fmla="*/ 214710 w 2127280"/>
              <a:gd name="connsiteY13" fmla="*/ 1402440 h 2095917"/>
              <a:gd name="connsiteX14" fmla="*/ 1350 w 2127280"/>
              <a:gd name="connsiteY14" fmla="*/ 1135740 h 2095917"/>
              <a:gd name="connsiteX15" fmla="*/ 146130 w 2127280"/>
              <a:gd name="connsiteY15" fmla="*/ 754740 h 2095917"/>
              <a:gd name="connsiteX16" fmla="*/ 565230 w 2127280"/>
              <a:gd name="connsiteY16" fmla="*/ 709020 h 2095917"/>
              <a:gd name="connsiteX17" fmla="*/ 710010 w 2127280"/>
              <a:gd name="connsiteY17" fmla="*/ 762360 h 2095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27280" h="2095917">
                <a:moveTo>
                  <a:pt x="710010" y="762360"/>
                </a:moveTo>
                <a:cubicBezTo>
                  <a:pt x="730330" y="677270"/>
                  <a:pt x="642700" y="325480"/>
                  <a:pt x="687150" y="198480"/>
                </a:cubicBezTo>
                <a:cubicBezTo>
                  <a:pt x="731600" y="71480"/>
                  <a:pt x="857330" y="5440"/>
                  <a:pt x="976710" y="360"/>
                </a:cubicBezTo>
                <a:cubicBezTo>
                  <a:pt x="1096090" y="-4720"/>
                  <a:pt x="1331040" y="43540"/>
                  <a:pt x="1403430" y="168000"/>
                </a:cubicBezTo>
                <a:cubicBezTo>
                  <a:pt x="1475820" y="292460"/>
                  <a:pt x="1311990" y="641710"/>
                  <a:pt x="1411050" y="747120"/>
                </a:cubicBezTo>
                <a:cubicBezTo>
                  <a:pt x="1510110" y="852530"/>
                  <a:pt x="1880950" y="715370"/>
                  <a:pt x="1997790" y="800460"/>
                </a:cubicBezTo>
                <a:cubicBezTo>
                  <a:pt x="2114630" y="885550"/>
                  <a:pt x="2151460" y="1153520"/>
                  <a:pt x="2112090" y="1257660"/>
                </a:cubicBezTo>
                <a:cubicBezTo>
                  <a:pt x="2072720" y="1361800"/>
                  <a:pt x="1900000" y="1397360"/>
                  <a:pt x="1761570" y="1425300"/>
                </a:cubicBezTo>
                <a:cubicBezTo>
                  <a:pt x="1623140" y="1453240"/>
                  <a:pt x="1357710" y="1345290"/>
                  <a:pt x="1281510" y="1425300"/>
                </a:cubicBezTo>
                <a:cubicBezTo>
                  <a:pt x="1205310" y="1505310"/>
                  <a:pt x="1337390" y="1793600"/>
                  <a:pt x="1304370" y="1905360"/>
                </a:cubicBezTo>
                <a:cubicBezTo>
                  <a:pt x="1271350" y="2017120"/>
                  <a:pt x="1183720" y="2098400"/>
                  <a:pt x="1083390" y="2095860"/>
                </a:cubicBezTo>
                <a:cubicBezTo>
                  <a:pt x="983060" y="2093320"/>
                  <a:pt x="764620" y="2009500"/>
                  <a:pt x="702390" y="1890120"/>
                </a:cubicBezTo>
                <a:cubicBezTo>
                  <a:pt x="640160" y="1770740"/>
                  <a:pt x="791290" y="1460860"/>
                  <a:pt x="710010" y="1379580"/>
                </a:cubicBezTo>
                <a:cubicBezTo>
                  <a:pt x="628730" y="1298300"/>
                  <a:pt x="332820" y="1443080"/>
                  <a:pt x="214710" y="1402440"/>
                </a:cubicBezTo>
                <a:cubicBezTo>
                  <a:pt x="96600" y="1361800"/>
                  <a:pt x="12780" y="1243690"/>
                  <a:pt x="1350" y="1135740"/>
                </a:cubicBezTo>
                <a:cubicBezTo>
                  <a:pt x="-10080" y="1027790"/>
                  <a:pt x="52150" y="825860"/>
                  <a:pt x="146130" y="754740"/>
                </a:cubicBezTo>
                <a:cubicBezTo>
                  <a:pt x="240110" y="683620"/>
                  <a:pt x="469980" y="710290"/>
                  <a:pt x="565230" y="709020"/>
                </a:cubicBezTo>
                <a:cubicBezTo>
                  <a:pt x="660480" y="707750"/>
                  <a:pt x="689690" y="847450"/>
                  <a:pt x="710010" y="762360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2" name="表格 352"/>
          <p:cNvGraphicFramePr>
            <a:graphicFrameLocks noGrp="1"/>
          </p:cNvGraphicFramePr>
          <p:nvPr/>
        </p:nvGraphicFramePr>
        <p:xfrm>
          <a:off x="5315441" y="1736762"/>
          <a:ext cx="5448443" cy="3605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8443"/>
              </a:tblGrid>
              <a:tr h="277381"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结点集合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1" dirty="0"/>
                        <a:t>G22(10)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G22(10),</a:t>
                      </a:r>
                      <a:r>
                        <a:rPr lang="en-US" altLang="zh-CN" sz="1000" b="1" dirty="0"/>
                        <a:t>G24(10)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</a:t>
                      </a:r>
                      <a:r>
                        <a:rPr lang="en-US" altLang="zh-CN" sz="1000" b="1" dirty="0"/>
                        <a:t>G33(10)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G22(10),G24(10),G33(10),</a:t>
                      </a:r>
                      <a:r>
                        <a:rPr lang="en-US" altLang="zh-CN" sz="1000" b="1" dirty="0"/>
                        <a:t>G13(20)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</a:t>
                      </a:r>
                      <a:r>
                        <a:rPr lang="en-US" altLang="zh-CN" sz="1000" b="1" dirty="0"/>
                        <a:t>G12(20),</a:t>
                      </a:r>
                      <a:r>
                        <a:rPr lang="en-US" altLang="zh-CN" sz="1000" dirty="0"/>
                        <a:t>G24(10),G33(10),G13(20)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</a:t>
                      </a:r>
                      <a:r>
                        <a:rPr lang="en-US" altLang="zh-CN" sz="1000" b="1" dirty="0"/>
                        <a:t>G14(20),</a:t>
                      </a:r>
                      <a:r>
                        <a:rPr lang="en-US" altLang="zh-CN" sz="1000" dirty="0"/>
                        <a:t>G33(10),G13(20)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G22(10)-G12(20),G24(10)-G14(20),G33(10)-</a:t>
                      </a:r>
                      <a:r>
                        <a:rPr lang="en-US" altLang="zh-CN" sz="1000" b="1" dirty="0"/>
                        <a:t>G32(20),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</a:t>
                      </a:r>
                      <a:r>
                        <a:rPr lang="en-US" altLang="zh-CN" sz="1000" b="1" dirty="0"/>
                        <a:t>G34(20),</a:t>
                      </a:r>
                      <a:r>
                        <a:rPr lang="en-US" altLang="zh-CN" sz="1000" dirty="0"/>
                        <a:t>G33(10)-G32(20),G13(20)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dirty="0"/>
                        <a:t>G22(10)-G12(20),G24(10)-G14(20)/G34(20),G33(10)-G32(20)/</a:t>
                      </a:r>
                      <a:r>
                        <a:rPr lang="en-US" altLang="zh-CN" sz="1000" b="1" dirty="0"/>
                        <a:t>G43(20)</a:t>
                      </a:r>
                      <a:r>
                        <a:rPr lang="en-US" altLang="zh-CN" sz="1000" b="0" dirty="0"/>
                        <a:t>,</a:t>
                      </a:r>
                      <a:r>
                        <a:rPr lang="en-US" altLang="zh-CN" sz="1000" dirty="0"/>
                        <a:t>G13(20)</a:t>
                      </a:r>
                      <a:endParaRPr lang="zh-CN" altLang="en-US" sz="100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G22(10)-G12(20)/</a:t>
                      </a:r>
                      <a:r>
                        <a:rPr lang="en-US" altLang="zh-CN" sz="1000" b="1" dirty="0"/>
                        <a:t>G21(25),</a:t>
                      </a:r>
                      <a:r>
                        <a:rPr lang="en-US" altLang="zh-CN" sz="1000" b="0" dirty="0"/>
                        <a:t>G24(10)-G14(20)/G34(20),G33(10)-G32(20)/G43(20),G13(20)</a:t>
                      </a:r>
                      <a:endParaRPr lang="zh-CN" altLang="en-US" sz="1000" b="0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G22(10)-G12(20)/G21(25),G24(10)-G14(20)/G34(20),G33(10)-G32(20)/G43(20),G13(20)-</a:t>
                      </a:r>
                      <a:r>
                        <a:rPr lang="en-US" altLang="zh-CN" sz="1000" b="1" dirty="0"/>
                        <a:t>G03(30)</a:t>
                      </a:r>
                      <a:endParaRPr lang="zh-CN" altLang="en-US" sz="1000" b="1" dirty="0"/>
                    </a:p>
                  </a:txBody>
                  <a:tcPr/>
                </a:tc>
              </a:tr>
              <a:tr h="2773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/>
                        <a:t>……(</a:t>
                      </a:r>
                      <a:r>
                        <a:rPr lang="zh-CN" altLang="en-US" sz="1000" b="0" dirty="0"/>
                        <a:t>具体过程，草稿图片</a:t>
                      </a:r>
                      <a:r>
                        <a:rPr lang="en-US" altLang="zh-CN" sz="1000" b="0" dirty="0"/>
                        <a:t>)</a:t>
                      </a:r>
                      <a:endParaRPr lang="zh-CN" altLang="en-US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8" name="右大括号 367"/>
          <p:cNvSpPr/>
          <p:nvPr/>
        </p:nvSpPr>
        <p:spPr>
          <a:xfrm>
            <a:off x="10656386" y="2115549"/>
            <a:ext cx="284614" cy="28266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9" name="文本框 368"/>
          <p:cNvSpPr txBox="1"/>
          <p:nvPr/>
        </p:nvSpPr>
        <p:spPr>
          <a:xfrm>
            <a:off x="10935196" y="3143488"/>
            <a:ext cx="1405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</a:rPr>
              <a:t>二阶邻居找到的最短路径用绿色边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70" name="文本框 369"/>
          <p:cNvSpPr txBox="1"/>
          <p:nvPr/>
        </p:nvSpPr>
        <p:spPr>
          <a:xfrm>
            <a:off x="6888706" y="5411087"/>
            <a:ext cx="4190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最终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的最短路径用红色边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72" name="文本框 371"/>
          <p:cNvSpPr txBox="1"/>
          <p:nvPr/>
        </p:nvSpPr>
        <p:spPr>
          <a:xfrm>
            <a:off x="5648325" y="173242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：要计算所有结点的最短路径（或所有</a:t>
            </a:r>
            <a:r>
              <a:rPr lang="en-US" altLang="zh-CN" dirty="0"/>
              <a:t>Consumer</a:t>
            </a:r>
            <a:r>
              <a:rPr lang="zh-CN" altLang="en-US" dirty="0"/>
              <a:t>短路径出现，题设中</a:t>
            </a:r>
            <a:r>
              <a:rPr lang="en-US" altLang="zh-CN" dirty="0"/>
              <a:t>C1</a:t>
            </a:r>
            <a:r>
              <a:rPr lang="zh-CN" altLang="en-US" dirty="0"/>
              <a:t>就是最后出现的）</a:t>
            </a:r>
            <a:endParaRPr lang="en-US" altLang="zh-CN" dirty="0"/>
          </a:p>
        </p:txBody>
      </p:sp>
      <p:sp>
        <p:nvSpPr>
          <p:cNvPr id="374" name="文本框 373"/>
          <p:cNvSpPr txBox="1"/>
          <p:nvPr/>
        </p:nvSpPr>
        <p:spPr>
          <a:xfrm>
            <a:off x="5648325" y="9707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缺陷</a:t>
            </a:r>
            <a:r>
              <a:rPr lang="en-US" altLang="zh-CN" dirty="0"/>
              <a:t>2</a:t>
            </a:r>
            <a:r>
              <a:rPr lang="zh-CN" altLang="en-US" dirty="0"/>
              <a:t>：拐弯过多，这里需要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r>
              <a:rPr lang="en-US" altLang="zh-CN" dirty="0"/>
              <a:t>Transmitter</a:t>
            </a:r>
            <a:endParaRPr lang="en-US" altLang="zh-CN" dirty="0"/>
          </a:p>
        </p:txBody>
      </p:sp>
      <p:pic>
        <p:nvPicPr>
          <p:cNvPr id="376" name="图片 37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713176" y="4818754"/>
            <a:ext cx="3420318" cy="45586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缺陷</a:t>
            </a:r>
            <a:r>
              <a:rPr lang="en-US" altLang="zh-CN" dirty="0"/>
              <a:t>1</a:t>
            </a:r>
            <a:r>
              <a:rPr lang="zh-CN" altLang="en-US" dirty="0"/>
              <a:t>优化思路：利用动态规划实现网格上最短路径</a:t>
            </a:r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5405937" y="1149779"/>
            <a:ext cx="558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优化思路：划定</a:t>
            </a:r>
            <a:r>
              <a:rPr lang="en-US" altLang="zh-CN" dirty="0"/>
              <a:t>P</a:t>
            </a:r>
            <a:r>
              <a:rPr lang="zh-CN" altLang="en-US" dirty="0"/>
              <a:t>到各个</a:t>
            </a:r>
            <a:r>
              <a:rPr lang="en-US" altLang="zh-CN" dirty="0"/>
              <a:t>C</a:t>
            </a:r>
            <a:r>
              <a:rPr lang="zh-CN" altLang="en-US" dirty="0"/>
              <a:t>的范围动态规划。</a:t>
            </a:r>
            <a:endParaRPr lang="en-US" altLang="zh-CN" dirty="0"/>
          </a:p>
          <a:p>
            <a:r>
              <a:rPr lang="zh-CN" altLang="en-US" dirty="0"/>
              <a:t>这样也符合路径不允回头的策略。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-21046" y="1249177"/>
            <a:ext cx="7074597" cy="6824089"/>
            <a:chOff x="-21046" y="1249177"/>
            <a:chExt cx="7074597" cy="6824089"/>
          </a:xfrm>
        </p:grpSpPr>
        <p:sp>
          <p:nvSpPr>
            <p:cNvPr id="20" name="文本框 19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本框 2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64" name="直接箭头连接符 63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3374519" y="5509258"/>
              <a:ext cx="106942" cy="1707626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/>
            <p:cNvSpPr txBox="1"/>
            <p:nvPr/>
          </p:nvSpPr>
          <p:spPr>
            <a:xfrm>
              <a:off x="1127755" y="7426935"/>
              <a:ext cx="50658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对于</a:t>
              </a:r>
              <a:r>
                <a:rPr lang="en-US" altLang="zh-CN" dirty="0"/>
                <a:t>C2</a:t>
              </a:r>
              <a:r>
                <a:rPr lang="zh-CN" altLang="en-US" dirty="0"/>
                <a:t>有两个最优解，要选择其中拐弯较少的。</a:t>
              </a:r>
              <a:endParaRPr lang="en-US" altLang="zh-CN" dirty="0"/>
            </a:p>
            <a:p>
              <a:r>
                <a:rPr lang="zh-CN" altLang="en-US" dirty="0"/>
                <a:t>（多个最优解的保存之后再说）</a:t>
              </a:r>
              <a:endParaRPr lang="zh-CN" altLang="en-US" dirty="0"/>
            </a:p>
          </p:txBody>
        </p:sp>
      </p:grpSp>
      <p:sp>
        <p:nvSpPr>
          <p:cNvPr id="96" name="矩形 95"/>
          <p:cNvSpPr/>
          <p:nvPr/>
        </p:nvSpPr>
        <p:spPr>
          <a:xfrm>
            <a:off x="6442906" y="1988343"/>
            <a:ext cx="5582325" cy="47120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6507886" y="2101333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左上角为例（</a:t>
            </a:r>
            <a:r>
              <a:rPr lang="en-US" altLang="zh-CN" dirty="0">
                <a:solidFill>
                  <a:srgbClr val="FF0000"/>
                </a:solidFill>
              </a:rPr>
              <a:t>C1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637568" y="2635538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Step1: C</a:t>
            </a:r>
            <a:r>
              <a:rPr lang="zh-CN" altLang="en-US" dirty="0">
                <a:solidFill>
                  <a:srgbClr val="FF0000"/>
                </a:solidFill>
              </a:rPr>
              <a:t>位置初始化为</a:t>
            </a:r>
            <a:r>
              <a:rPr lang="en-US" altLang="zh-CN" dirty="0">
                <a:solidFill>
                  <a:srgbClr val="FF0000"/>
                </a:solidFill>
              </a:rPr>
              <a:t>0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6637568" y="30570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Step2: C</a:t>
            </a:r>
            <a:r>
              <a:rPr lang="zh-CN" altLang="en-US" dirty="0">
                <a:solidFill>
                  <a:srgbClr val="FF0000"/>
                </a:solidFill>
              </a:rPr>
              <a:t>所在行初始化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1" name="表格 101"/>
          <p:cNvGraphicFramePr>
            <a:graphicFrameLocks noGrp="1"/>
          </p:cNvGraphicFramePr>
          <p:nvPr/>
        </p:nvGraphicFramePr>
        <p:xfrm>
          <a:off x="9402957" y="211558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/>
                <a:gridCol w="386094"/>
                <a:gridCol w="386094"/>
                <a:gridCol w="386094"/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35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25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10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0(P)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6848271" y="3478604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j: P.y-1-&gt;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][j]=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][j+1]+_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P.x</a:t>
            </a:r>
            <a:r>
              <a:rPr lang="en-US" altLang="zh-CN" dirty="0"/>
              <a:t>][j] </a:t>
            </a:r>
            <a:endParaRPr lang="zh-CN" altLang="en-US" dirty="0"/>
          </a:p>
        </p:txBody>
      </p:sp>
      <p:sp>
        <p:nvSpPr>
          <p:cNvPr id="105" name="文本框 104"/>
          <p:cNvSpPr txBox="1"/>
          <p:nvPr/>
        </p:nvSpPr>
        <p:spPr>
          <a:xfrm>
            <a:off x="6637568" y="5297201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Step4: </a:t>
            </a:r>
            <a:r>
              <a:rPr lang="zh-CN" altLang="en-US" dirty="0">
                <a:solidFill>
                  <a:srgbClr val="FF0000"/>
                </a:solidFill>
              </a:rPr>
              <a:t>状态转移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6" name="表格 101"/>
          <p:cNvGraphicFramePr>
            <a:graphicFrameLocks noGrp="1"/>
          </p:cNvGraphicFramePr>
          <p:nvPr/>
        </p:nvGraphicFramePr>
        <p:xfrm>
          <a:off x="9402957" y="3049763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/>
                <a:gridCol w="386094"/>
                <a:gridCol w="386094"/>
                <a:gridCol w="386094"/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452"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dirty="0"/>
                        <a:t>0(P)</a:t>
                      </a:r>
                      <a:endParaRPr lang="zh-CN" altLang="en-US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7" name="表格 101"/>
          <p:cNvGraphicFramePr>
            <a:graphicFrameLocks noGrp="1"/>
          </p:cNvGraphicFramePr>
          <p:nvPr/>
        </p:nvGraphicFramePr>
        <p:xfrm>
          <a:off x="9402957" y="4157494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/>
                <a:gridCol w="386094"/>
                <a:gridCol w="386094"/>
                <a:gridCol w="386094"/>
              </a:tblGrid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15452"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/>
                        <a:t>0(P)</a:t>
                      </a:r>
                      <a:endParaRPr lang="zh-CN" altLang="en-US" sz="10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8" name="文本框 107"/>
          <p:cNvSpPr txBox="1"/>
          <p:nvPr/>
        </p:nvSpPr>
        <p:spPr>
          <a:xfrm>
            <a:off x="6848271" y="5718735"/>
            <a:ext cx="4841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j: </a:t>
            </a:r>
            <a:r>
              <a:rPr lang="en-US" altLang="zh-CN" dirty="0" err="1"/>
              <a:t>P.y</a:t>
            </a:r>
            <a:r>
              <a:rPr lang="en-US" altLang="zh-CN" dirty="0"/>
              <a:t>-&gt;</a:t>
            </a:r>
            <a:r>
              <a:rPr lang="en-US" altLang="zh-CN" dirty="0" err="1"/>
              <a:t>C.y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][j]=max(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 +1][j],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][j+1])+weight[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6848271" y="4598669"/>
            <a:ext cx="4033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i: P.x-1-&gt;</a:t>
            </a:r>
            <a:r>
              <a:rPr lang="en-US" altLang="zh-CN" dirty="0" err="1"/>
              <a:t>C.x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]= </a:t>
            </a:r>
            <a:r>
              <a:rPr lang="en-US" altLang="zh-CN" dirty="0" err="1"/>
              <a:t>dp</a:t>
            </a:r>
            <a:r>
              <a:rPr lang="en-US" altLang="zh-CN" dirty="0"/>
              <a:t>[i+1][</a:t>
            </a:r>
            <a:r>
              <a:rPr lang="en-US" altLang="zh-CN" dirty="0" err="1"/>
              <a:t>P.y</a:t>
            </a:r>
            <a:r>
              <a:rPr lang="en-US" altLang="zh-CN" dirty="0"/>
              <a:t>]+ weight[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P.y</a:t>
            </a:r>
            <a:r>
              <a:rPr lang="en-US" altLang="zh-CN" dirty="0"/>
              <a:t>]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6637568" y="4177136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Step3: C</a:t>
            </a:r>
            <a:r>
              <a:rPr lang="zh-CN" altLang="en-US" dirty="0">
                <a:solidFill>
                  <a:srgbClr val="FF0000"/>
                </a:solidFill>
              </a:rPr>
              <a:t>所在列初始化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11" name="表格 101"/>
          <p:cNvGraphicFramePr>
            <a:graphicFrameLocks noGrp="1"/>
          </p:cNvGraphicFramePr>
          <p:nvPr/>
        </p:nvGraphicFramePr>
        <p:xfrm>
          <a:off x="9391471" y="5482309"/>
          <a:ext cx="1544376" cy="75847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86094"/>
                <a:gridCol w="386094"/>
                <a:gridCol w="386094"/>
                <a:gridCol w="386094"/>
              </a:tblGrid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60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45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15452"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40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30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zh-CN" altLang="en-US" sz="1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0794"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00" b="0" dirty="0">
                          <a:solidFill>
                            <a:schemeClr val="tx1"/>
                          </a:solidFill>
                        </a:rPr>
                        <a:t>0(P)</a:t>
                      </a:r>
                      <a:endParaRPr lang="zh-CN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12219893" y="3529277"/>
            <a:ext cx="2188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预期输出</a:t>
            </a:r>
            <a:endParaRPr lang="en-US" altLang="zh-CN" dirty="0"/>
          </a:p>
          <a:p>
            <a:r>
              <a:rPr lang="en-US" altLang="zh-CN" dirty="0"/>
              <a:t>4</a:t>
            </a:r>
            <a:endParaRPr lang="en-US" altLang="zh-CN" dirty="0"/>
          </a:p>
          <a:p>
            <a:r>
              <a:rPr lang="en-US" altLang="zh-CN" dirty="0"/>
              <a:t>2 3 2 0 1 0 1 3 0</a:t>
            </a:r>
            <a:endParaRPr lang="en-US" altLang="zh-CN" dirty="0"/>
          </a:p>
          <a:p>
            <a:r>
              <a:rPr lang="en-US" altLang="zh-CN" dirty="0"/>
              <a:t>2 2 2 0 2 0 0 4 0 </a:t>
            </a:r>
            <a:endParaRPr lang="en-US" altLang="zh-CN" dirty="0"/>
          </a:p>
          <a:p>
            <a:r>
              <a:rPr lang="en-US" altLang="zh-CN" dirty="0"/>
              <a:t>1 2 1 0 3 0</a:t>
            </a:r>
            <a:endParaRPr lang="en-US" altLang="zh-CN" dirty="0"/>
          </a:p>
          <a:p>
            <a:r>
              <a:rPr lang="en-US" altLang="zh-CN" dirty="0"/>
              <a:t>1 0 1 1 1 0</a:t>
            </a:r>
            <a:endParaRPr lang="en-US" altLang="zh-CN" dirty="0"/>
          </a:p>
          <a:p>
            <a:r>
              <a:rPr lang="en-US" altLang="zh-CN" dirty="0"/>
              <a:t>3 2 1 1 2 0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动态规划计算轨迹（如</a:t>
            </a:r>
            <a:r>
              <a:rPr lang="en-US" altLang="zh-CN" dirty="0"/>
              <a:t>P13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）（递归实现）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从所有</a:t>
            </a:r>
            <a:r>
              <a:rPr lang="en-US" altLang="zh-CN" dirty="0"/>
              <a:t>Consumer</a:t>
            </a:r>
            <a:r>
              <a:rPr lang="zh-CN" altLang="en-US" dirty="0"/>
              <a:t>轨迹回溯， 轨迹合并，构建树结构（递归实现）。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树结构上</a:t>
            </a:r>
            <a:r>
              <a:rPr lang="en-US" altLang="zh-CN" dirty="0"/>
              <a:t>DFS</a:t>
            </a:r>
            <a:r>
              <a:rPr lang="zh-CN" altLang="en-US" dirty="0"/>
              <a:t>，并在拐弯处设置</a:t>
            </a:r>
            <a:r>
              <a:rPr lang="en-US" altLang="zh-CN" dirty="0" err="1"/>
              <a:t>Tranmitter</a:t>
            </a:r>
            <a:r>
              <a:rPr lang="zh-CN" altLang="en-US" dirty="0"/>
              <a:t>。</a:t>
            </a:r>
            <a:r>
              <a:rPr lang="en-US" altLang="zh-CN" dirty="0" err="1"/>
              <a:t>Tansmitter</a:t>
            </a:r>
            <a:r>
              <a:rPr lang="zh-CN" altLang="en-US" dirty="0"/>
              <a:t>输入输出数据设置，只在</a:t>
            </a:r>
            <a:r>
              <a:rPr lang="en-US" altLang="zh-CN" dirty="0"/>
              <a:t>Consumer</a:t>
            </a:r>
            <a:r>
              <a:rPr lang="zh-CN" altLang="en-US" dirty="0"/>
              <a:t>之前的最后一个</a:t>
            </a:r>
            <a:r>
              <a:rPr lang="en-US" altLang="zh-CN" dirty="0" err="1"/>
              <a:t>Tranmitter</a:t>
            </a:r>
            <a:r>
              <a:rPr lang="zh-CN" altLang="en-US" dirty="0"/>
              <a:t>设置数据转化格式。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01400" y="0"/>
            <a:ext cx="9050647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624506" y="4125118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624506" y="4965700"/>
            <a:ext cx="5063294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1624506" y="5806282"/>
            <a:ext cx="7409452" cy="840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5" name="直接箭头连接符 14"/>
          <p:cNvCxnSpPr>
            <a:stCxn id="11" idx="1"/>
          </p:cNvCxnSpPr>
          <p:nvPr/>
        </p:nvCxnSpPr>
        <p:spPr>
          <a:xfrm flipH="1" flipV="1">
            <a:off x="8630653" y="2093495"/>
            <a:ext cx="2993853" cy="2451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462211" y="2831432"/>
            <a:ext cx="3162295" cy="255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8831179" y="4010526"/>
            <a:ext cx="2793327" cy="2166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具体代码实现的问题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引用传参：对象属性需要更改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引用赋值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对象先声明后定义就会有错</a:t>
            </a:r>
            <a:endParaRPr lang="en-US" altLang="zh-CN" dirty="0"/>
          </a:p>
          <a:p>
            <a:r>
              <a:rPr lang="en-US" altLang="zh-CN" dirty="0"/>
              <a:t>4. vector</a:t>
            </a:r>
            <a:r>
              <a:rPr lang="zh-CN" altLang="en-US" dirty="0"/>
              <a:t>的</a:t>
            </a:r>
            <a:r>
              <a:rPr lang="en-US" altLang="zh-CN" dirty="0" err="1"/>
              <a:t>push_back</a:t>
            </a:r>
            <a:r>
              <a:rPr lang="zh-CN" altLang="en-US" dirty="0"/>
              <a:t>是深拷贝添加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6739" y="1205491"/>
            <a:ext cx="3564284" cy="16681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739" y="3284422"/>
            <a:ext cx="3728423" cy="320845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 flipV="1">
            <a:off x="3176752" y="2531054"/>
            <a:ext cx="4280338" cy="976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580993" y="3284422"/>
            <a:ext cx="2081048" cy="1200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坏消息：分数更低了，之前</a:t>
            </a:r>
            <a:r>
              <a:rPr lang="en-US" altLang="zh-CN" dirty="0"/>
              <a:t>6W</a:t>
            </a:r>
            <a:r>
              <a:rPr lang="zh-CN" altLang="en-US" dirty="0"/>
              <a:t>多，现在不到</a:t>
            </a:r>
            <a:r>
              <a:rPr lang="en-US" altLang="zh-CN" dirty="0"/>
              <a:t>6W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好消息：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）说明整个输入输出框架时不长还可以接受。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）基本的框架能够输出结果，路径规划、合并、</a:t>
            </a:r>
            <a:r>
              <a:rPr lang="en-US" altLang="zh-CN" dirty="0"/>
              <a:t>DFS</a:t>
            </a:r>
            <a:r>
              <a:rPr lang="zh-CN" altLang="en-US" dirty="0"/>
              <a:t>的思路可以跑通。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）后续关注</a:t>
            </a:r>
            <a:endParaRPr lang="en-US" altLang="zh-CN" dirty="0"/>
          </a:p>
          <a:p>
            <a:pPr lvl="2"/>
            <a:r>
              <a:rPr lang="en-US" altLang="zh-CN" dirty="0"/>
              <a:t>&lt;1&gt; </a:t>
            </a:r>
            <a:r>
              <a:rPr lang="zh-CN" altLang="en-US" dirty="0"/>
              <a:t>路径的规划：影响服务</a:t>
            </a:r>
            <a:r>
              <a:rPr lang="en-US" altLang="zh-CN" dirty="0"/>
              <a:t>Customer</a:t>
            </a:r>
            <a:r>
              <a:rPr lang="zh-CN" altLang="en-US" dirty="0"/>
              <a:t>的数量，路径的长度。</a:t>
            </a:r>
            <a:endParaRPr lang="en-US" altLang="zh-CN" dirty="0"/>
          </a:p>
          <a:p>
            <a:pPr lvl="2"/>
            <a:r>
              <a:rPr lang="en-US" altLang="zh-CN" dirty="0"/>
              <a:t>&lt;2&gt; </a:t>
            </a:r>
            <a:r>
              <a:rPr lang="zh-CN" altLang="en-US" dirty="0"/>
              <a:t>消息转发</a:t>
            </a:r>
            <a:endParaRPr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3200400" y="4902200"/>
            <a:ext cx="5488695" cy="1503209"/>
            <a:chOff x="267795" y="4743485"/>
            <a:chExt cx="5488695" cy="150320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90435" y="5112817"/>
              <a:ext cx="5466055" cy="751944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267795" y="5877362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直接输出这种方案的结果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44033" y="4743485"/>
              <a:ext cx="535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正式代码提交，还是有些</a:t>
              </a:r>
              <a:r>
                <a:rPr lang="en-US" altLang="zh-CN" dirty="0"/>
                <a:t>Consumer</a:t>
              </a:r>
              <a:r>
                <a:rPr lang="zh-CN" altLang="en-US" dirty="0"/>
                <a:t>没有收到数据！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现有优化思路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</a:t>
            </a:r>
            <a:r>
              <a:rPr lang="zh-CN" altLang="en-US" dirty="0"/>
              <a:t>路径优化与消息格式优化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路径优化与消息格式优化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466055" cy="4351338"/>
          </a:xfrm>
        </p:spPr>
        <p:txBody>
          <a:bodyPr/>
          <a:lstStyle/>
          <a:p>
            <a:r>
              <a:rPr lang="zh-CN" altLang="en-US" dirty="0"/>
              <a:t>路径优化的目标：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>
                <a:solidFill>
                  <a:srgbClr val="FF0000"/>
                </a:solidFill>
              </a:rPr>
              <a:t>所有的</a:t>
            </a:r>
            <a:r>
              <a:rPr lang="en-US" altLang="zh-CN" b="1" dirty="0">
                <a:solidFill>
                  <a:srgbClr val="FF0000"/>
                </a:solidFill>
              </a:rPr>
              <a:t>Consumer</a:t>
            </a:r>
            <a:r>
              <a:rPr lang="zh-CN" altLang="en-US" b="1" dirty="0">
                <a:solidFill>
                  <a:srgbClr val="FF0000"/>
                </a:solidFill>
              </a:rPr>
              <a:t>都要能收到数据（必要！！！）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）路径尽可能少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Transmitter</a:t>
            </a:r>
            <a:r>
              <a:rPr lang="zh-CN" altLang="en-US" dirty="0"/>
              <a:t>尽可能少</a:t>
            </a:r>
            <a:endParaRPr lang="en-US" altLang="zh-CN" dirty="0"/>
          </a:p>
          <a:p>
            <a:r>
              <a:rPr lang="zh-CN" altLang="en-US" dirty="0"/>
              <a:t>消息格式优化</a:t>
            </a:r>
            <a:endParaRPr lang="en-US" altLang="zh-CN" dirty="0"/>
          </a:p>
          <a:p>
            <a:pPr lvl="1"/>
            <a:r>
              <a:rPr lang="zh-CN" altLang="en-US" dirty="0"/>
              <a:t>如何向上多层次的传递，而不是在最后一层再决定格式转换？</a:t>
            </a:r>
            <a:endParaRPr lang="zh-CN" altLang="en-US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grpSp>
        <p:nvGrpSpPr>
          <p:cNvPr id="92" name="组合 91"/>
          <p:cNvGrpSpPr/>
          <p:nvPr/>
        </p:nvGrpSpPr>
        <p:grpSpPr>
          <a:xfrm>
            <a:off x="5643154" y="-97023"/>
            <a:ext cx="7074597" cy="5608823"/>
            <a:chOff x="-21046" y="1249177"/>
            <a:chExt cx="7074597" cy="5608823"/>
          </a:xfrm>
        </p:grpSpPr>
        <p:sp>
          <p:nvSpPr>
            <p:cNvPr id="93" name="文本框 92"/>
            <p:cNvSpPr txBox="1"/>
            <p:nvPr/>
          </p:nvSpPr>
          <p:spPr>
            <a:xfrm>
              <a:off x="436577" y="27478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-21046" y="1249177"/>
              <a:ext cx="7074597" cy="5608823"/>
              <a:chOff x="741021" y="1321617"/>
              <a:chExt cx="7074597" cy="5608823"/>
            </a:xfrm>
          </p:grpSpPr>
          <p:sp>
            <p:nvSpPr>
              <p:cNvPr id="113" name="文本框 112"/>
              <p:cNvSpPr txBox="1"/>
              <p:nvPr/>
            </p:nvSpPr>
            <p:spPr>
              <a:xfrm>
                <a:off x="1718574" y="2363195"/>
                <a:ext cx="6097044" cy="4016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20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15	10	10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2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20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15	10	90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ea"/>
                    <a:cs typeface="宋体" panose="02010600030101010101" pitchFamily="2" charset="-122"/>
                  </a:rPr>
                  <a:t>10	</a:t>
                </a:r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20	10	10	10</a:t>
                </a:r>
                <a:endParaRPr lang="en-US" altLang="zh-CN" sz="1500" kern="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en-US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latin typeface="+mn-ea"/>
                  <a:cs typeface="Times New Roman" panose="02020603050405020304" pitchFamily="18" charset="0"/>
                </a:endParaRPr>
              </a:p>
              <a:p>
                <a:pPr marL="342900" indent="-342900" algn="l">
                  <a:buAutoNum type="arabicPlain" startAt="10"/>
                </a:pP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1500" kern="0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effectLst/>
                    <a:latin typeface="+mn-ea"/>
                    <a:cs typeface="宋体" panose="02010600030101010101" pitchFamily="2" charset="-122"/>
                  </a:rPr>
                  <a:t>10	10	10	10	10</a:t>
                </a:r>
                <a:endParaRPr lang="zh-CN" altLang="zh-CN" sz="1500" kern="100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7185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26329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44617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3547374" y="23584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5376174" y="23584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185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6329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44617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C3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3547374" y="32728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376174" y="32728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7185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26329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44617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P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3547374" y="41872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T1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5376174" y="41872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7185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26329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C2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44617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3547374" y="5101640"/>
                <a:ext cx="914400" cy="91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T4</a:t>
                </a:r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5376174" y="51016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7185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26329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4617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35473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376174" y="601604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1111736" y="261460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111736" y="35331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111736" y="4451591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111736" y="5370083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1111736" y="6288574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2035480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0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2932786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1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3830092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2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4727398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3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5624703" y="1814890"/>
                <a:ext cx="306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4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149" name="直接箭头连接符 148"/>
              <p:cNvCxnSpPr/>
              <p:nvPr/>
            </p:nvCxnSpPr>
            <p:spPr>
              <a:xfrm>
                <a:off x="741021" y="1693586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/>
              <p:nvPr/>
            </p:nvCxnSpPr>
            <p:spPr>
              <a:xfrm rot="16200000">
                <a:off x="1390303" y="1048409"/>
                <a:ext cx="0" cy="1290354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文本框 150"/>
              <p:cNvSpPr txBox="1"/>
              <p:nvPr/>
            </p:nvSpPr>
            <p:spPr>
              <a:xfrm>
                <a:off x="1944756" y="1321617"/>
                <a:ext cx="2920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rPr>
                  <a:t>y</a:t>
                </a:r>
                <a:endParaRPr lang="zh-CN" altLang="en-US" dirty="0">
                  <a:solidFill>
                    <a:schemeClr val="accent3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2632974" y="4187240"/>
                <a:ext cx="2743200" cy="1828800"/>
              </a:xfrm>
              <a:prstGeom prst="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718574" y="2358439"/>
                <a:ext cx="3657600" cy="27431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4461773" y="3286249"/>
                <a:ext cx="914401" cy="1815389"/>
              </a:xfrm>
              <a:prstGeom prst="rect">
                <a:avLst/>
              </a:prstGeom>
              <a:noFill/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文本框 154"/>
              <p:cNvSpPr txBox="1"/>
              <p:nvPr/>
            </p:nvSpPr>
            <p:spPr>
              <a:xfrm>
                <a:off x="838200" y="1781867"/>
                <a:ext cx="3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G</a:t>
                </a:r>
                <a:endParaRPr lang="zh-CN" altLang="en-US" b="1" dirty="0"/>
              </a:p>
            </p:txBody>
          </p:sp>
        </p:grpSp>
        <p:cxnSp>
          <p:nvCxnSpPr>
            <p:cNvPr id="95" name="直接箭头连接符 94"/>
            <p:cNvCxnSpPr/>
            <p:nvPr/>
          </p:nvCxnSpPr>
          <p:spPr>
            <a:xfrm>
              <a:off x="3395565" y="459486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/>
            <p:nvPr/>
          </p:nvCxnSpPr>
          <p:spPr>
            <a:xfrm>
              <a:off x="4160520" y="3924300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/>
            <p:cNvCxnSpPr/>
            <p:nvPr/>
          </p:nvCxnSpPr>
          <p:spPr>
            <a:xfrm>
              <a:off x="2369058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2437638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>
              <a:off x="3230880" y="3887374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/>
          </p:nvCxnSpPr>
          <p:spPr>
            <a:xfrm>
              <a:off x="3230880" y="306759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4160520" y="3005809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/>
            <p:nvPr/>
          </p:nvCxnSpPr>
          <p:spPr>
            <a:xfrm>
              <a:off x="1495803" y="459486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>
              <a:off x="1596547" y="3688080"/>
              <a:ext cx="59081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1495803" y="306759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2378961" y="2986383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V="1">
              <a:off x="4160520" y="4801772"/>
              <a:ext cx="0" cy="454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flipV="1">
              <a:off x="3230880" y="4748483"/>
              <a:ext cx="0" cy="4548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>
              <a:off x="2498259" y="5417820"/>
              <a:ext cx="530191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/>
            <p:cNvCxnSpPr/>
            <p:nvPr/>
          </p:nvCxnSpPr>
          <p:spPr>
            <a:xfrm>
              <a:off x="3395565" y="5417820"/>
              <a:ext cx="530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2498259" y="2888640"/>
              <a:ext cx="590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文本框 155"/>
          <p:cNvSpPr txBox="1"/>
          <p:nvPr/>
        </p:nvSpPr>
        <p:spPr>
          <a:xfrm>
            <a:off x="8679976" y="30716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C4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1" name="直接箭头连接符 160"/>
          <p:cNvCxnSpPr>
            <a:stCxn id="156" idx="2"/>
            <a:endCxn id="162" idx="0"/>
          </p:cNvCxnSpPr>
          <p:nvPr/>
        </p:nvCxnSpPr>
        <p:spPr>
          <a:xfrm>
            <a:off x="8907763" y="3440946"/>
            <a:ext cx="1733410" cy="2721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/>
          <p:cNvSpPr txBox="1"/>
          <p:nvPr/>
        </p:nvSpPr>
        <p:spPr>
          <a:xfrm>
            <a:off x="7988166" y="6162183"/>
            <a:ext cx="530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之前的缺陷：如果这时候来了个</a:t>
            </a:r>
            <a:r>
              <a:rPr lang="en-US" altLang="zh-CN" dirty="0"/>
              <a:t>C4</a:t>
            </a:r>
            <a:r>
              <a:rPr lang="zh-CN" altLang="en-US" dirty="0"/>
              <a:t>那么会破坏从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C1</a:t>
            </a:r>
            <a:r>
              <a:rPr lang="zh-CN" altLang="en-US" dirty="0"/>
              <a:t>，</a:t>
            </a:r>
            <a:r>
              <a:rPr lang="en-US" altLang="zh-CN" dirty="0"/>
              <a:t>C2</a:t>
            </a:r>
            <a:r>
              <a:rPr lang="zh-CN" altLang="en-US" dirty="0"/>
              <a:t>的路径。其实是障碍。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202267" y="5665725"/>
            <a:ext cx="9357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把其他</a:t>
            </a:r>
            <a:r>
              <a:rPr lang="en-US" altLang="zh-CN" dirty="0"/>
              <a:t>Customer</a:t>
            </a:r>
            <a:r>
              <a:rPr lang="zh-CN" altLang="en-US" dirty="0"/>
              <a:t>当作障碍，路径要跨过障碍。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A*</a:t>
            </a:r>
            <a:r>
              <a:rPr lang="zh-CN" altLang="en-US" dirty="0"/>
              <a:t>算法</a:t>
            </a:r>
            <a:r>
              <a:rPr lang="en-US" altLang="zh-CN" dirty="0"/>
              <a:t>B</a:t>
            </a:r>
            <a:r>
              <a:rPr lang="zh-CN" altLang="en-US" dirty="0"/>
              <a:t>站视频：</a:t>
            </a:r>
            <a:r>
              <a:rPr lang="zh-CN" altLang="en-US" dirty="0">
                <a:hlinkClick r:id="rId1"/>
              </a:rPr>
              <a:t>https://www.bilibili.com/video/BV1bv411y79P</a:t>
            </a: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b="1" dirty="0"/>
              <a:t>Red Blob Games</a:t>
            </a:r>
            <a:r>
              <a:rPr lang="zh-CN" altLang="en-US" b="1" dirty="0"/>
              <a:t>（交互式网站），</a:t>
            </a:r>
            <a:r>
              <a:rPr lang="en-US" altLang="zh-CN" dirty="0"/>
              <a:t>BFS-&gt;Dijkstra-&gt;A*</a:t>
            </a:r>
            <a:r>
              <a:rPr lang="zh-CN" altLang="en-US" dirty="0"/>
              <a:t>算法的动态交互：</a:t>
            </a:r>
            <a:r>
              <a:rPr lang="en-US" altLang="zh-CN" dirty="0">
                <a:hlinkClick r:id="rId2"/>
              </a:rPr>
              <a:t>https://www.redblobgames.com/pathfinding/a-star/introduction.html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917107" y="5638926"/>
            <a:ext cx="538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后续主要用图的算法做了，允许回头拐弯的路径了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1441800" y="615176"/>
            <a:ext cx="10750200" cy="3355407"/>
            <a:chOff x="721800" y="557576"/>
            <a:chExt cx="10750200" cy="3355407"/>
          </a:xfrm>
        </p:grpSpPr>
        <p:sp>
          <p:nvSpPr>
            <p:cNvPr id="5" name="文本框 4"/>
            <p:cNvSpPr txBox="1"/>
            <p:nvPr/>
          </p:nvSpPr>
          <p:spPr>
            <a:xfrm>
              <a:off x="721800" y="558218"/>
              <a:ext cx="6094800" cy="33547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5 3 2 10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2 3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20 15 10 10 10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10 10 10 20 10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10 15 10 90 10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10 20 10 10 10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10 10 10 10 10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0 0 0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3 1 0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1 3 0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0 1 0</a:t>
              </a:r>
              <a:endParaRPr lang="zh-CN" altLang="zh-CN" sz="1400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r>
                <a:rPr lang="en-US" altLang="zh-CN" kern="0" dirty="0">
                  <a:effectLst/>
                  <a:latin typeface="+mn-ea"/>
                  <a:cs typeface="宋体" panose="02010600030101010101" pitchFamily="2" charset="-122"/>
                </a:rPr>
                <a:t>2 0 0</a:t>
              </a:r>
              <a:endParaRPr lang="zh-CN" altLang="en-US" dirty="0">
                <a:latin typeface="+mn-ea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77800" y="557576"/>
              <a:ext cx="9094200" cy="32932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网格边长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、消费者数量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、有效编码格式数量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和发射机成本参数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P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提供者的网格坐标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、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行包含定义地图网格的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N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个正整数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gij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接下来的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M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行包含对消费者的描述。每行包含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3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个整数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i,j,k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，其中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i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j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对应消费者所在网格的行和列，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k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是所需编码格式的索引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endParaRPr lang="en-US" altLang="zh-CN" sz="1600" kern="0" dirty="0">
                <a:latin typeface="+mn-ea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r>
                <a:rPr lang="zh-CN" altLang="en-US" sz="1600" kern="0" dirty="0">
                  <a:effectLst/>
                  <a:latin typeface="+mn-ea"/>
                  <a:cs typeface="宋体" panose="02010600030101010101" pitchFamily="2" charset="-122"/>
                </a:rPr>
                <a:t>，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F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个非负整数，即从一种格式转码到另一种格式所花费的时间</a:t>
              </a:r>
              <a:r>
                <a:rPr lang="en-US" altLang="zh-CN" sz="1600" kern="0" dirty="0" err="1">
                  <a:effectLst/>
                  <a:latin typeface="+mn-ea"/>
                  <a:cs typeface="宋体" panose="02010600030101010101" pitchFamily="2" charset="-122"/>
                </a:rPr>
                <a:t>fij</a:t>
              </a:r>
              <a:endParaRPr lang="zh-CN" altLang="en-US" sz="1600" dirty="0">
                <a:latin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044100" y="4135935"/>
            <a:ext cx="11691000" cy="1836498"/>
            <a:chOff x="1031400" y="4405684"/>
            <a:chExt cx="11691000" cy="1836498"/>
          </a:xfrm>
        </p:grpSpPr>
        <p:sp>
          <p:nvSpPr>
            <p:cNvPr id="18" name="文本框 17"/>
            <p:cNvSpPr txBox="1"/>
            <p:nvPr/>
          </p:nvSpPr>
          <p:spPr>
            <a:xfrm>
              <a:off x="1231200" y="5041853"/>
              <a:ext cx="178125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en-US" altLang="zh-CN" dirty="0"/>
            </a:p>
            <a:p>
              <a:r>
                <a:rPr lang="en-US" altLang="zh-CN" dirty="0"/>
                <a:t>2 3 2 1 3 0 0 1 0</a:t>
              </a:r>
              <a:endParaRPr lang="en-US" altLang="zh-CN" dirty="0"/>
            </a:p>
            <a:p>
              <a:r>
                <a:rPr lang="en-US" altLang="zh-CN" dirty="0"/>
                <a:t>2 1 2 1 2 0 0 2 0</a:t>
              </a:r>
              <a:endParaRPr lang="en-US" altLang="zh-CN" dirty="0"/>
            </a:p>
            <a:p>
              <a:r>
                <a:rPr lang="en-US" altLang="zh-CN" dirty="0"/>
                <a:t>0 1 1 1 1 0</a:t>
              </a:r>
              <a:endParaRPr lang="en-US" altLang="zh-CN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031400" y="4405684"/>
              <a:ext cx="11691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输出</a:t>
              </a:r>
              <a:r>
                <a:rPr lang="zh-CN" altLang="en-US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：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必须包含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T+2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行，其中</a:t>
              </a:r>
              <a:r>
                <a:rPr lang="en-US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0≤T≤N2-M-1</a:t>
              </a:r>
              <a:r>
                <a:rPr lang="zh-CN" altLang="zh-CN" sz="1800" kern="0" dirty="0">
                  <a:effectLst/>
                  <a:ea typeface="宋体" panose="02010600030101010101" pitchFamily="2" charset="-122"/>
                  <a:cs typeface="宋体" panose="02010600030101010101" pitchFamily="2" charset="-122"/>
                </a:rPr>
                <a:t>（不多于地图上的空方格数）是已使用发射机的数量</a:t>
              </a:r>
              <a:endParaRPr lang="zh-CN" altLang="en-US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192288" y="5041853"/>
              <a:ext cx="64260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数字</a:t>
              </a:r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endParaRPr lang="en-US" altLang="zh-CN" sz="1600" kern="0" dirty="0">
                <a:effectLst/>
                <a:latin typeface="+mn-ea"/>
                <a:cs typeface="宋体" panose="02010600030101010101" pitchFamily="2" charset="-122"/>
              </a:endParaRPr>
            </a:p>
            <a:p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提供者的描述</a:t>
              </a:r>
              <a:endParaRPr lang="en-US" altLang="zh-CN" sz="1600" kern="0" dirty="0">
                <a:latin typeface="+mn-ea"/>
                <a:cs typeface="宋体" panose="02010600030101010101" pitchFamily="2" charset="-122"/>
              </a:endParaRPr>
            </a:p>
            <a:p>
              <a:r>
                <a:rPr lang="en-US" altLang="zh-CN" sz="1600" kern="0" dirty="0">
                  <a:effectLst/>
                  <a:latin typeface="+mn-ea"/>
                  <a:cs typeface="宋体" panose="02010600030101010101" pitchFamily="2" charset="-122"/>
                </a:rPr>
                <a:t>T</a:t>
              </a:r>
              <a:r>
                <a:rPr lang="zh-CN" altLang="zh-CN" sz="1600" kern="0" dirty="0">
                  <a:effectLst/>
                  <a:latin typeface="+mn-ea"/>
                  <a:cs typeface="宋体" panose="02010600030101010101" pitchFamily="2" charset="-122"/>
                </a:rPr>
                <a:t>行包含对每个已安装发射机的描述，格式如下</a:t>
              </a:r>
              <a:endParaRPr lang="zh-CN" altLang="en-US" sz="1600" dirty="0">
                <a:latin typeface="+mn-ea"/>
              </a:endParaRPr>
            </a:p>
          </p:txBody>
        </p:sp>
        <p:pic>
          <p:nvPicPr>
            <p:cNvPr id="29" name="图片 28"/>
            <p:cNvPicPr/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5880" y="5308809"/>
              <a:ext cx="3218815" cy="3073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" name="文本框 29"/>
          <p:cNvSpPr txBox="1"/>
          <p:nvPr/>
        </p:nvSpPr>
        <p:spPr>
          <a:xfrm>
            <a:off x="939000" y="180717"/>
            <a:ext cx="1169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kern="0" dirty="0">
                <a:effectLst/>
                <a:ea typeface="宋体" panose="02010600030101010101" pitchFamily="2" charset="-122"/>
                <a:cs typeface="宋体" panose="02010600030101010101" pitchFamily="2" charset="-122"/>
              </a:rPr>
              <a:t>输入：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855433" y="5603101"/>
            <a:ext cx="53266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29307" y="4690896"/>
            <a:ext cx="1005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d</a:t>
            </a:r>
            <a:r>
              <a:rPr lang="zh-CN" altLang="en-US" sz="1400" dirty="0">
                <a:solidFill>
                  <a:srgbClr val="FF0000"/>
                </a:solidFill>
              </a:rPr>
              <a:t>个三元组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602086" y="5104879"/>
            <a:ext cx="2217814" cy="1753121"/>
            <a:chOff x="4602086" y="5104879"/>
            <a:chExt cx="2217814" cy="1753121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5239305" y="5310888"/>
              <a:ext cx="1099351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椭圆 5"/>
            <p:cNvSpPr/>
            <p:nvPr/>
          </p:nvSpPr>
          <p:spPr>
            <a:xfrm>
              <a:off x="5048284" y="5104879"/>
              <a:ext cx="181495" cy="18149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5416550" y="5310888"/>
              <a:ext cx="0" cy="29221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5854700" y="5319582"/>
              <a:ext cx="0" cy="874975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>
              <a:off x="6338656" y="5310888"/>
              <a:ext cx="0" cy="1281243"/>
            </a:xfrm>
            <a:prstGeom prst="straightConnector1">
              <a:avLst/>
            </a:prstGeom>
            <a:ln>
              <a:solidFill>
                <a:srgbClr val="ED7D3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602086" y="5475201"/>
              <a:ext cx="1252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目标类型</a:t>
              </a:r>
              <a:r>
                <a:rPr lang="en-US" altLang="zh-CN" sz="1200" dirty="0">
                  <a:solidFill>
                    <a:srgbClr val="ED7D31"/>
                  </a:solidFill>
                </a:rPr>
                <a:t>:</a:t>
              </a:r>
              <a:endParaRPr lang="en-US" altLang="zh-CN" sz="1200" dirty="0">
                <a:solidFill>
                  <a:srgbClr val="ED7D31"/>
                </a:solidFill>
              </a:endParaRP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0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Transmitter</a:t>
              </a:r>
              <a:endParaRPr lang="en-US" altLang="zh-CN" sz="1200" dirty="0">
                <a:solidFill>
                  <a:srgbClr val="ED7D31"/>
                </a:solidFill>
              </a:endParaRPr>
            </a:p>
            <a:p>
              <a:r>
                <a:rPr lang="en-US" altLang="zh-CN" sz="1200" dirty="0">
                  <a:solidFill>
                    <a:srgbClr val="ED7D31"/>
                  </a:solidFill>
                </a:rPr>
                <a:t>1</a:t>
              </a:r>
              <a:r>
                <a:rPr lang="zh-CN" altLang="en-US" sz="1200" dirty="0">
                  <a:solidFill>
                    <a:srgbClr val="ED7D31"/>
                  </a:solidFill>
                </a:rPr>
                <a:t>为</a:t>
              </a:r>
              <a:r>
                <a:rPr lang="en-US" altLang="zh-CN" sz="1200" dirty="0">
                  <a:solidFill>
                    <a:srgbClr val="ED7D31"/>
                  </a:solidFill>
                </a:rPr>
                <a:t>Consumer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258355" y="6139160"/>
              <a:ext cx="125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目标在所属类型列表中的编号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984874" y="6581001"/>
              <a:ext cx="835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ED7D31"/>
                  </a:solidFill>
                </a:rPr>
                <a:t>编码格式</a:t>
              </a:r>
              <a:endParaRPr lang="zh-CN" altLang="en-US" sz="1200" dirty="0">
                <a:solidFill>
                  <a:srgbClr val="ED7D31"/>
                </a:solidFill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路径优化整体思路</a:t>
            </a:r>
            <a:endParaRPr lang="zh-CN" altLang="en-US" dirty="0"/>
          </a:p>
        </p:txBody>
      </p:sp>
      <p:sp>
        <p:nvSpPr>
          <p:cNvPr id="4" name="左大括号 3"/>
          <p:cNvSpPr/>
          <p:nvPr/>
        </p:nvSpPr>
        <p:spPr>
          <a:xfrm>
            <a:off x="1568669" y="2648607"/>
            <a:ext cx="701565" cy="33422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12124" y="246394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无向图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343807" y="5806230"/>
            <a:ext cx="4221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有向图，对于</a:t>
            </a:r>
            <a:r>
              <a:rPr lang="en-US" altLang="zh-CN" dirty="0"/>
              <a:t>C</a:t>
            </a:r>
            <a:r>
              <a:rPr lang="zh-CN" altLang="en-US" dirty="0"/>
              <a:t>只有入度没有出度的图。</a:t>
            </a:r>
            <a:endParaRPr lang="zh-CN" altLang="en-US" dirty="0"/>
          </a:p>
        </p:txBody>
      </p:sp>
      <p:sp>
        <p:nvSpPr>
          <p:cNvPr id="9" name="左大括号 8"/>
          <p:cNvSpPr/>
          <p:nvPr/>
        </p:nvSpPr>
        <p:spPr>
          <a:xfrm>
            <a:off x="3375998" y="1969171"/>
            <a:ext cx="701565" cy="14226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164274" y="1784505"/>
            <a:ext cx="4855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最短路径：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</a:t>
            </a:r>
            <a:r>
              <a:rPr lang="zh-CN" altLang="en-US" dirty="0"/>
              <a:t>到所有</a:t>
            </a:r>
            <a:r>
              <a:rPr lang="en-US" altLang="zh-CN" dirty="0"/>
              <a:t>C</a:t>
            </a:r>
            <a:r>
              <a:rPr lang="zh-CN" altLang="en-US" dirty="0"/>
              <a:t>的最短路径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）合并有向路径树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问题：对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找最短路径时，其他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zh-CN" altLang="en-US" b="1" dirty="0">
                <a:solidFill>
                  <a:srgbClr val="FF0000"/>
                </a:solidFill>
              </a:rPr>
              <a:t>应作为障碍。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64273" y="3207180"/>
            <a:ext cx="64347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生成树：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）从</a:t>
            </a:r>
            <a:r>
              <a:rPr lang="en-US" altLang="zh-CN" dirty="0"/>
              <a:t>P</a:t>
            </a:r>
            <a:r>
              <a:rPr lang="zh-CN" altLang="en-US" dirty="0"/>
              <a:t>出发的生成树，包含所有结点后结束的局部生成树。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 剪枝成路径树</a:t>
            </a:r>
            <a:endParaRPr lang="en-US" altLang="zh-CN" dirty="0"/>
          </a:p>
          <a:p>
            <a:r>
              <a:rPr lang="zh-CN" altLang="en-US" dirty="0"/>
              <a:t>问题：</a:t>
            </a:r>
            <a:r>
              <a:rPr lang="en-US" altLang="zh-CN" dirty="0"/>
              <a:t> C</a:t>
            </a:r>
            <a:r>
              <a:rPr lang="zh-CN" altLang="en-US" dirty="0"/>
              <a:t>只能作为叶子结点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0" idx="2"/>
            <a:endCxn id="17" idx="2"/>
          </p:cNvCxnSpPr>
          <p:nvPr/>
        </p:nvCxnSpPr>
        <p:spPr>
          <a:xfrm flipV="1">
            <a:off x="6592182" y="1452329"/>
            <a:ext cx="2427908" cy="1532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865837" y="252000"/>
            <a:ext cx="6308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目前的错误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）没有关注这个问题。导致一些</a:t>
            </a:r>
            <a:r>
              <a:rPr lang="en-US" altLang="zh-CN" dirty="0"/>
              <a:t>C</a:t>
            </a:r>
            <a:r>
              <a:rPr lang="zh-CN" altLang="en-US" dirty="0"/>
              <a:t>无法接受数据。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）之前为了硬用动态规划，不允许轨迹回头来约束规划方向丢弃了图结构只是用表结构。后续</a:t>
            </a:r>
            <a:r>
              <a:rPr lang="zh-CN" altLang="en-US"/>
              <a:t>还是要按照图结构计算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268862" y="4805506"/>
            <a:ext cx="61351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构图方式：权值 方向</a:t>
            </a:r>
            <a:endParaRPr lang="en-US" altLang="zh-CN" dirty="0"/>
          </a:p>
          <a:p>
            <a:r>
              <a:rPr lang="zh-CN" altLang="en-US" dirty="0"/>
              <a:t>无权无向：；BFS，Dijkstra，A*。</a:t>
            </a:r>
            <a:endParaRPr lang="en-US" altLang="zh-CN" dirty="0"/>
          </a:p>
          <a:p>
            <a:r>
              <a:rPr lang="zh-CN" altLang="en-US" dirty="0"/>
              <a:t>无权有向：c有入度无出度；Dijkstra，A*</a:t>
            </a:r>
            <a:endParaRPr lang="en-US" altLang="zh-CN" dirty="0"/>
          </a:p>
          <a:p>
            <a:r>
              <a:rPr lang="zh-CN" altLang="en-US" dirty="0"/>
              <a:t>有权无向：单元均值作为权值；Dijkstra，A*</a:t>
            </a:r>
            <a:endParaRPr lang="en-US" altLang="zh-CN" dirty="0"/>
          </a:p>
          <a:p>
            <a:r>
              <a:rPr lang="zh-CN" altLang="en-US" dirty="0"/>
              <a:t>有权有向：入度作为权值；Dijkstra，A*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而</a:t>
            </a:r>
            <a:r>
              <a:rPr lang="en-US" altLang="zh-CN" b="1" dirty="0"/>
              <a:t>Red Blob Games</a:t>
            </a:r>
            <a:r>
              <a:rPr lang="zh-CN" altLang="en-US" b="1" dirty="0"/>
              <a:t>把</a:t>
            </a:r>
            <a:r>
              <a:rPr lang="en-US" altLang="zh-CN" b="1" dirty="0"/>
              <a:t>A*</a:t>
            </a:r>
            <a:r>
              <a:rPr lang="zh-CN" altLang="en-US" b="1" dirty="0"/>
              <a:t>算法直接用在网格上更加方便，先把当前方法重构为</a:t>
            </a:r>
            <a:r>
              <a:rPr lang="en-US" altLang="zh-CN" b="1" dirty="0"/>
              <a:t>Python</a:t>
            </a:r>
            <a:r>
              <a:rPr lang="zh-CN" altLang="en-US" b="1" dirty="0"/>
              <a:t>代码，参考伪代码写</a:t>
            </a:r>
            <a:r>
              <a:rPr lang="en-US" altLang="zh-CN" b="1" dirty="0"/>
              <a:t>BFS, Dijkstra</a:t>
            </a:r>
            <a:r>
              <a:rPr lang="zh-CN" altLang="en-US" b="1" dirty="0"/>
              <a:t>，</a:t>
            </a:r>
            <a:r>
              <a:rPr lang="en-US" altLang="zh-CN" b="1" dirty="0"/>
              <a:t>A*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发现问题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重构为</a:t>
            </a:r>
            <a:r>
              <a:rPr lang="en-US" altLang="zh-CN" dirty="0"/>
              <a:t>python</a:t>
            </a:r>
            <a:r>
              <a:rPr lang="zh-CN" altLang="en-US" dirty="0"/>
              <a:t>代码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问题发现：</a:t>
            </a:r>
            <a:r>
              <a:rPr lang="en-US" altLang="zh-CN" dirty="0"/>
              <a:t>DFS</a:t>
            </a:r>
            <a:r>
              <a:rPr lang="zh-CN" altLang="en-US" dirty="0"/>
              <a:t>中坐标判断有点问题，修改为之后重新提交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419" y="2946486"/>
            <a:ext cx="3901028" cy="35463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57422" y="3244334"/>
            <a:ext cx="3901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23_12_22路径优化</a:t>
            </a:r>
            <a:r>
              <a:rPr lang="en-US" altLang="zh-CN" dirty="0"/>
              <a:t>/ main6_map.cpp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53754" y="1832058"/>
            <a:ext cx="1666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main6_map.py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添加结果可视化的函数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网格图，方便看最后的方案结果。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main7_map_input.txt</a:t>
            </a:r>
            <a:r>
              <a:rPr lang="zh-CN" altLang="en-US" dirty="0"/>
              <a:t>：输入文件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main7_map.py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函数添加了从文件中读取输入。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main7_map_visualization.ipynb</a:t>
            </a:r>
            <a:r>
              <a:rPr lang="zh-CN" altLang="en-US" dirty="0"/>
              <a:t>，构建可视化代码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main7_map_visualization.py</a:t>
            </a:r>
            <a:r>
              <a:rPr lang="zh-CN" altLang="en-US" dirty="0"/>
              <a:t>：封装可视化代码</a:t>
            </a:r>
            <a:endParaRPr lang="en-US" altLang="zh-CN" dirty="0"/>
          </a:p>
          <a:p>
            <a:pPr lvl="1"/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/>
              <a:t>main7_map_visualization_test.ipynb</a:t>
            </a:r>
            <a:r>
              <a:rPr lang="zh-CN" altLang="en-US" dirty="0"/>
              <a:t>：测试最后的输入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后续所有的策略现在</a:t>
            </a:r>
            <a:r>
              <a:rPr lang="en-US" altLang="zh-CN" dirty="0"/>
              <a:t>python</a:t>
            </a:r>
            <a:r>
              <a:rPr lang="zh-CN" altLang="en-US" dirty="0"/>
              <a:t>上实现后再搬到</a:t>
            </a:r>
            <a:r>
              <a:rPr lang="en-US" altLang="zh-CN" dirty="0"/>
              <a:t>C++</a:t>
            </a:r>
            <a:r>
              <a:rPr lang="zh-CN" altLang="en-US" dirty="0"/>
              <a:t>代码上。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501900" y="-4207"/>
            <a:ext cx="459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23_12_22路径优化文件夹下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59821" y="760412"/>
            <a:ext cx="2664539" cy="2668588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3" idx="0"/>
          </p:cNvCxnSpPr>
          <p:nvPr/>
        </p:nvCxnSpPr>
        <p:spPr>
          <a:xfrm>
            <a:off x="5795818" y="2401454"/>
            <a:ext cx="1809750" cy="2330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/>
          <p:cNvGrpSpPr/>
          <p:nvPr/>
        </p:nvGrpSpPr>
        <p:grpSpPr>
          <a:xfrm>
            <a:off x="-92296" y="4728916"/>
            <a:ext cx="13939914" cy="4354326"/>
            <a:chOff x="-92296" y="4728916"/>
            <a:chExt cx="13939914" cy="4354326"/>
          </a:xfrm>
        </p:grpSpPr>
        <p:grpSp>
          <p:nvGrpSpPr>
            <p:cNvPr id="20" name="组合 19"/>
            <p:cNvGrpSpPr/>
            <p:nvPr/>
          </p:nvGrpSpPr>
          <p:grpSpPr>
            <a:xfrm>
              <a:off x="5332797" y="4854188"/>
              <a:ext cx="3594641" cy="2922763"/>
              <a:chOff x="5332797" y="4854188"/>
              <a:chExt cx="3594641" cy="2922763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388876" y="5503694"/>
                <a:ext cx="2874690" cy="2273257"/>
              </a:xfrm>
              <a:prstGeom prst="rect">
                <a:avLst/>
              </a:prstGeom>
            </p:spPr>
          </p:pic>
          <p:sp>
            <p:nvSpPr>
              <p:cNvPr id="10" name="文本框 9"/>
              <p:cNvSpPr txBox="1"/>
              <p:nvPr/>
            </p:nvSpPr>
            <p:spPr>
              <a:xfrm>
                <a:off x="5332797" y="4854188"/>
                <a:ext cx="3594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DFS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transmitter</a:t>
                </a:r>
                <a:r>
                  <a:rPr lang="zh-CN" altLang="en-US" dirty="0"/>
                  <a:t>创建后没有修改对应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对象</a:t>
                </a:r>
                <a:endParaRPr lang="zh-CN" altLang="en-US" dirty="0"/>
              </a:p>
            </p:txBody>
          </p:sp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7007" y="5375247"/>
              <a:ext cx="3594641" cy="1333385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1479056" y="4913743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MAP</a:t>
              </a:r>
              <a:r>
                <a:rPr lang="zh-CN" altLang="en-US" dirty="0"/>
                <a:t>构建时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363518" y="4731904"/>
              <a:ext cx="12484100" cy="4351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-92296" y="4913743"/>
              <a:ext cx="1455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修改之前的小</a:t>
              </a:r>
              <a:r>
                <a:rPr lang="en-US" altLang="zh-CN" dirty="0"/>
                <a:t>bug</a:t>
              </a:r>
              <a:endParaRPr lang="zh-CN" altLang="en-US" dirty="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9419953" y="5350570"/>
              <a:ext cx="3271278" cy="3693102"/>
              <a:chOff x="9415948" y="5133766"/>
              <a:chExt cx="3271278" cy="3693102"/>
            </a:xfrm>
          </p:grpSpPr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5948" y="5133766"/>
                <a:ext cx="3271278" cy="1055544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3958" y="6217018"/>
                <a:ext cx="3263268" cy="2609850"/>
              </a:xfrm>
              <a:prstGeom prst="rect">
                <a:avLst/>
              </a:prstGeom>
            </p:spPr>
          </p:pic>
        </p:grpSp>
        <p:sp>
          <p:nvSpPr>
            <p:cNvPr id="23" name="文本框 22"/>
            <p:cNvSpPr txBox="1"/>
            <p:nvPr/>
          </p:nvSpPr>
          <p:spPr>
            <a:xfrm>
              <a:off x="9302076" y="4728916"/>
              <a:ext cx="43307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Consumer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创建和</a:t>
              </a:r>
              <a:r>
                <a:rPr lang="en-US" altLang="zh-CN" dirty="0"/>
                <a:t>DFS</a:t>
              </a:r>
              <a:r>
                <a:rPr lang="zh-CN" altLang="en-US" dirty="0"/>
                <a:t>的</a:t>
              </a:r>
              <a:r>
                <a:rPr lang="en-US" altLang="zh-CN" dirty="0"/>
                <a:t>id</a:t>
              </a:r>
              <a:r>
                <a:rPr lang="zh-CN" altLang="en-US" dirty="0"/>
                <a:t>读取问题，对最后的影响不大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错误现象</a:t>
            </a:r>
            <a:endParaRPr lang="zh-CN" altLang="en-US" dirty="0"/>
          </a:p>
        </p:txBody>
      </p:sp>
      <p:pic>
        <p:nvPicPr>
          <p:cNvPr id="8" name="图片 7"/>
          <p:cNvPicPr/>
          <p:nvPr/>
        </p:nvPicPr>
        <p:blipFill>
          <a:blip r:embed="rId1"/>
          <a:stretch>
            <a:fillRect/>
          </a:stretch>
        </p:blipFill>
        <p:spPr>
          <a:xfrm>
            <a:off x="1238250" y="1825625"/>
            <a:ext cx="4320000" cy="4320000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6272985" y="1825625"/>
            <a:ext cx="4320000" cy="432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81410" y="1388825"/>
            <a:ext cx="243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6634255" y="1424955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在（</a:t>
            </a:r>
            <a:r>
              <a:rPr lang="en-US" altLang="zh-CN" dirty="0"/>
              <a:t> 2</a:t>
            </a:r>
            <a:r>
              <a:rPr lang="zh-CN" altLang="en-US" dirty="0"/>
              <a:t>，</a:t>
            </a:r>
            <a:r>
              <a:rPr lang="en-US" altLang="zh-CN" dirty="0"/>
              <a:t>2 </a:t>
            </a:r>
            <a:r>
              <a:rPr lang="zh-CN" altLang="en-US" dirty="0"/>
              <a:t>）处放置</a:t>
            </a:r>
            <a:r>
              <a:rPr lang="en-US" altLang="zh-CN" dirty="0"/>
              <a:t>C4</a:t>
            </a:r>
            <a:r>
              <a:rPr lang="zh-CN" altLang="en-US" dirty="0"/>
              <a:t>（被</a:t>
            </a:r>
            <a:r>
              <a:rPr lang="en-US" altLang="zh-CN" dirty="0"/>
              <a:t>T3</a:t>
            </a:r>
            <a:r>
              <a:rPr lang="zh-CN" altLang="en-US" dirty="0"/>
              <a:t>掩盖了），对应</a:t>
            </a:r>
            <a:r>
              <a:rPr lang="en-US" altLang="zh-CN" dirty="0"/>
              <a:t>P19</a:t>
            </a: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6272985" y="525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穿透问题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代码重构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12.22~12.23 </a:t>
            </a:r>
            <a:r>
              <a:rPr lang="zh-CN" altLang="en-US" dirty="0"/>
              <a:t>代码重构与问题发现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预期结果与实现思路</a:t>
            </a:r>
            <a:endParaRPr lang="zh-CN" altLang="en-US" dirty="0"/>
          </a:p>
        </p:txBody>
      </p:sp>
      <p:grpSp>
        <p:nvGrpSpPr>
          <p:cNvPr id="94" name="组合 93"/>
          <p:cNvGrpSpPr/>
          <p:nvPr/>
        </p:nvGrpSpPr>
        <p:grpSpPr>
          <a:xfrm>
            <a:off x="68826" y="1051143"/>
            <a:ext cx="5793937" cy="5608823"/>
            <a:chOff x="5398770" y="-97023"/>
            <a:chExt cx="5793937" cy="5608823"/>
          </a:xfrm>
        </p:grpSpPr>
        <p:sp>
          <p:nvSpPr>
            <p:cNvPr id="5" name="文本框 4"/>
            <p:cNvSpPr txBox="1"/>
            <p:nvPr/>
          </p:nvSpPr>
          <p:spPr>
            <a:xfrm>
              <a:off x="6100777" y="1401686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x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6207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C1(5)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5351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93639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84495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T2</a:t>
              </a:r>
              <a:r>
                <a:rPr lang="en-US" altLang="zh-CN" dirty="0">
                  <a:solidFill>
                    <a:schemeClr val="tx1"/>
                  </a:solidFill>
                </a:rPr>
                <a:t>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0278307" y="9398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6207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5351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93639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C3(1)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84495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278307" y="18542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66207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5351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T3</a:t>
              </a:r>
              <a:r>
                <a:rPr lang="en-US" altLang="zh-CN" dirty="0">
                  <a:solidFill>
                    <a:schemeClr val="tx1"/>
                  </a:solidFill>
                </a:rPr>
                <a:t>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93639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P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84495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T1</a:t>
              </a:r>
              <a:r>
                <a:rPr lang="en-US" altLang="zh-CN" dirty="0">
                  <a:solidFill>
                    <a:schemeClr val="tx1"/>
                  </a:solidFill>
                </a:rPr>
                <a:t>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278307" y="27686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6207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75351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C2(3)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93639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84495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0278307" y="36830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6207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5351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93639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84495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0278307" y="4597400"/>
              <a:ext cx="914400" cy="914400"/>
            </a:xfrm>
            <a:prstGeom prst="rect">
              <a:avLst/>
            </a:prstGeom>
            <a:noFill/>
            <a:ln w="12700">
              <a:solidFill>
                <a:srgbClr val="A5A5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013869" y="11959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013869" y="21144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6013869" y="30329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013869" y="395144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013869" y="486993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937613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7834919" y="3962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732225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9629531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0526836" y="396250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59" name="直接箭头连接符 58"/>
            <p:cNvCxnSpPr/>
            <p:nvPr/>
          </p:nvCxnSpPr>
          <p:spPr>
            <a:xfrm>
              <a:off x="5643154" y="274946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rot="16200000">
              <a:off x="6292436" y="-370231"/>
              <a:ext cx="0" cy="1290354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6846889" y="-970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3">
                      <a:lumMod val="40000"/>
                      <a:lumOff val="60000"/>
                    </a:schemeClr>
                  </a:solidFill>
                </a:rPr>
                <a:t>y</a:t>
              </a:r>
              <a:endParaRPr lang="zh-CN" altLang="en-US" dirty="0">
                <a:solidFill>
                  <a:schemeClr val="accent3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740333" y="363227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</a:t>
              </a:r>
              <a:endParaRPr lang="zh-CN" altLang="en-US" b="1" dirty="0"/>
            </a:p>
          </p:txBody>
        </p:sp>
        <p:cxnSp>
          <p:nvCxnSpPr>
            <p:cNvPr id="12" name="直接箭头连接符 11"/>
            <p:cNvCxnSpPr/>
            <p:nvPr/>
          </p:nvCxnSpPr>
          <p:spPr>
            <a:xfrm>
              <a:off x="10735507" y="248379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5398770" y="2256366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>
              <a:off x="10074653" y="324612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V="1">
              <a:off x="9819640" y="349659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9153019" y="324612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9982901" y="141633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flipV="1">
              <a:off x="10735507" y="3471569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 flipV="1">
              <a:off x="9817100" y="4375432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>
              <a:off x="9098811" y="415388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8162459" y="3225800"/>
              <a:ext cx="530191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10709490" y="1587171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10757294" y="4369974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9098810" y="5049520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/>
            <p:nvPr/>
          </p:nvCxnSpPr>
          <p:spPr>
            <a:xfrm>
              <a:off x="7244107" y="321761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/>
            <p:nvPr/>
          </p:nvCxnSpPr>
          <p:spPr>
            <a:xfrm>
              <a:off x="8919139" y="1632891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>
              <a:off x="8162459" y="5025678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>
              <a:off x="8162459" y="1380634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>
              <a:off x="7239701" y="2323400"/>
              <a:ext cx="5908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V="1">
              <a:off x="7077907" y="3434457"/>
              <a:ext cx="0" cy="4548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7244107" y="5107377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239701" y="1417752"/>
              <a:ext cx="590812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8223080" y="4136109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/>
            <p:nvPr/>
          </p:nvCxnSpPr>
          <p:spPr>
            <a:xfrm>
              <a:off x="9817100" y="253967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8896279" y="2483790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/>
            <p:cNvCxnSpPr/>
            <p:nvPr/>
          </p:nvCxnSpPr>
          <p:spPr>
            <a:xfrm>
              <a:off x="8162459" y="2316906"/>
              <a:ext cx="53019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 flipV="1">
              <a:off x="7993246" y="3386574"/>
              <a:ext cx="0" cy="45485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文本框 95"/>
          <p:cNvSpPr txBox="1"/>
          <p:nvPr/>
        </p:nvSpPr>
        <p:spPr>
          <a:xfrm>
            <a:off x="7344697" y="599768"/>
            <a:ext cx="56765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BFS</a:t>
            </a:r>
            <a:r>
              <a:rPr lang="zh-CN" altLang="en-US" dirty="0"/>
              <a:t>整张图，所有的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map</a:t>
            </a:r>
            <a:r>
              <a:rPr lang="zh-CN" altLang="en-US" dirty="0"/>
              <a:t>中添加对于特定坐标获得邻居的函数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BFS</a:t>
            </a:r>
            <a:r>
              <a:rPr lang="zh-CN" altLang="en-US" dirty="0"/>
              <a:t>取结点并参考伪代码遍历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刷新所有的</a:t>
            </a:r>
            <a:r>
              <a:rPr lang="en-US" altLang="zh-CN" dirty="0"/>
              <a:t>Consumer</a:t>
            </a:r>
            <a:r>
              <a:rPr lang="zh-CN" altLang="en-US" dirty="0"/>
              <a:t>结点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 调试的时候查看距离和方向的代码</a:t>
            </a:r>
            <a:r>
              <a:rPr lang="en-US" altLang="zh-CN" dirty="0"/>
              <a:t>test/show_map.py</a:t>
            </a:r>
            <a:endParaRPr lang="zh-CN" altLang="en-US" dirty="0"/>
          </a:p>
        </p:txBody>
      </p:sp>
      <p:grpSp>
        <p:nvGrpSpPr>
          <p:cNvPr id="109" name="组合 108"/>
          <p:cNvGrpSpPr/>
          <p:nvPr/>
        </p:nvGrpSpPr>
        <p:grpSpPr>
          <a:xfrm>
            <a:off x="9724781" y="4624894"/>
            <a:ext cx="4877623" cy="2377788"/>
            <a:chOff x="9812107" y="4492136"/>
            <a:chExt cx="4877623" cy="2377788"/>
          </a:xfrm>
        </p:grpSpPr>
        <p:pic>
          <p:nvPicPr>
            <p:cNvPr id="95" name="图片 9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12107" y="4844356"/>
              <a:ext cx="4877623" cy="2025568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11134978" y="4492136"/>
              <a:ext cx="262929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Red Blob Games</a:t>
              </a:r>
              <a:r>
                <a:rPr lang="zh-CN" altLang="en-US" b="1" dirty="0"/>
                <a:t>伪代码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5901037" y="3219061"/>
            <a:ext cx="2040160" cy="3593410"/>
            <a:chOff x="5900340" y="3262626"/>
            <a:chExt cx="2040160" cy="3593410"/>
          </a:xfrm>
        </p:grpSpPr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4507" y="5416036"/>
              <a:ext cx="1449730" cy="1440000"/>
            </a:xfrm>
            <a:prstGeom prst="rect">
              <a:avLst/>
            </a:prstGeom>
          </p:spPr>
        </p:pic>
        <p:sp>
          <p:nvSpPr>
            <p:cNvPr id="98" name="文本框 97"/>
            <p:cNvSpPr txBox="1"/>
            <p:nvPr/>
          </p:nvSpPr>
          <p:spPr>
            <a:xfrm>
              <a:off x="5900340" y="3262626"/>
              <a:ext cx="20401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Red Blob Games</a:t>
              </a:r>
              <a:r>
                <a:rPr lang="zh-CN" altLang="en-US" b="1" dirty="0"/>
                <a:t>示例</a:t>
              </a:r>
              <a:endParaRPr lang="zh-CN" altLang="en-US" dirty="0"/>
            </a:p>
          </p:txBody>
        </p:sp>
        <p:pic>
          <p:nvPicPr>
            <p:cNvPr id="101" name="图片 10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54507" y="3893658"/>
              <a:ext cx="1481891" cy="1440000"/>
            </a:xfrm>
            <a:prstGeom prst="rect">
              <a:avLst/>
            </a:prstGeom>
          </p:spPr>
        </p:pic>
      </p:grpSp>
      <p:grpSp>
        <p:nvGrpSpPr>
          <p:cNvPr id="110" name="组合 109"/>
          <p:cNvGrpSpPr/>
          <p:nvPr/>
        </p:nvGrpSpPr>
        <p:grpSpPr>
          <a:xfrm>
            <a:off x="7771947" y="3247327"/>
            <a:ext cx="2040160" cy="3755355"/>
            <a:chOff x="7771947" y="3247327"/>
            <a:chExt cx="2040160" cy="3755355"/>
          </a:xfrm>
        </p:grpSpPr>
        <p:pic>
          <p:nvPicPr>
            <p:cNvPr id="102" name="图片 1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7280" y="3916766"/>
              <a:ext cx="1391418" cy="3085916"/>
            </a:xfrm>
            <a:prstGeom prst="rect">
              <a:avLst/>
            </a:prstGeom>
          </p:spPr>
        </p:pic>
        <p:sp>
          <p:nvSpPr>
            <p:cNvPr id="103" name="文本框 102"/>
            <p:cNvSpPr txBox="1"/>
            <p:nvPr/>
          </p:nvSpPr>
          <p:spPr>
            <a:xfrm>
              <a:off x="7771947" y="3247327"/>
              <a:ext cx="2040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我的调试输出</a:t>
              </a:r>
              <a:endParaRPr lang="zh-CN" altLang="en-US" dirty="0"/>
            </a:p>
          </p:txBody>
        </p:sp>
      </p:grpSp>
      <p:cxnSp>
        <p:nvCxnSpPr>
          <p:cNvPr id="105" name="直接箭头连接符 104"/>
          <p:cNvCxnSpPr>
            <a:endCxn id="103" idx="0"/>
          </p:cNvCxnSpPr>
          <p:nvPr/>
        </p:nvCxnSpPr>
        <p:spPr>
          <a:xfrm flipH="1">
            <a:off x="8792027" y="2068289"/>
            <a:ext cx="932998" cy="11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endCxn id="99" idx="0"/>
          </p:cNvCxnSpPr>
          <p:nvPr/>
        </p:nvCxnSpPr>
        <p:spPr>
          <a:xfrm>
            <a:off x="10853922" y="1553233"/>
            <a:ext cx="1508379" cy="307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2076569" y="1720135"/>
            <a:ext cx="2092522" cy="216771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419601" y="5380937"/>
            <a:ext cx="649306" cy="67263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6" name="直接箭头连接符 115"/>
          <p:cNvCxnSpPr>
            <a:stCxn id="112" idx="3"/>
            <a:endCxn id="121" idx="1"/>
          </p:cNvCxnSpPr>
          <p:nvPr/>
        </p:nvCxnSpPr>
        <p:spPr>
          <a:xfrm flipH="1">
            <a:off x="1391971" y="2803990"/>
            <a:ext cx="2777120" cy="4501933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直接箭头连接符 116"/>
          <p:cNvCxnSpPr>
            <a:stCxn id="114" idx="0"/>
            <a:endCxn id="121" idx="3"/>
          </p:cNvCxnSpPr>
          <p:nvPr/>
        </p:nvCxnSpPr>
        <p:spPr>
          <a:xfrm flipH="1">
            <a:off x="5761555" y="5380937"/>
            <a:ext cx="982699" cy="1924986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1" name="文本框 120"/>
          <p:cNvSpPr txBox="1"/>
          <p:nvPr/>
        </p:nvSpPr>
        <p:spPr>
          <a:xfrm>
            <a:off x="1391971" y="6982757"/>
            <a:ext cx="4369584" cy="64633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这里取值方向稍有差异的原因在于邻居遍历顺序不同，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1</a:t>
            </a:r>
            <a:r>
              <a:rPr lang="zh-CN" altLang="en-US" sz="1200"/>
              <a:t>）</a:t>
            </a:r>
            <a:r>
              <a:rPr lang="zh-CN" altLang="en-US" sz="1200" dirty="0"/>
              <a:t>我这里，上右下左。</a:t>
            </a:r>
            <a:endParaRPr lang="en-US" altLang="zh-CN" sz="1200"/>
          </a:p>
          <a:p>
            <a:r>
              <a:rPr lang="zh-CN" altLang="en-US" sz="1200"/>
              <a:t>（</a:t>
            </a:r>
            <a:r>
              <a:rPr lang="en-US" altLang="zh-CN" sz="1200"/>
              <a:t>2</a:t>
            </a:r>
            <a:r>
              <a:rPr lang="zh-CN" altLang="en-US" sz="1200"/>
              <a:t>）</a:t>
            </a:r>
            <a:r>
              <a:rPr lang="zh-CN" altLang="en-US" sz="1200" dirty="0"/>
              <a:t>网站示例中，左在上之前，可能是左上右下。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可视化结果对比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-95745" y="1248866"/>
            <a:ext cx="12287745" cy="5096331"/>
            <a:chOff x="-107911" y="1515566"/>
            <a:chExt cx="12287745" cy="5096331"/>
          </a:xfrm>
        </p:grpSpPr>
        <p:grpSp>
          <p:nvGrpSpPr>
            <p:cNvPr id="19" name="组合 18"/>
            <p:cNvGrpSpPr/>
            <p:nvPr/>
          </p:nvGrpSpPr>
          <p:grpSpPr>
            <a:xfrm>
              <a:off x="1187656" y="1515566"/>
              <a:ext cx="3594537" cy="5096331"/>
              <a:chOff x="1035256" y="1515566"/>
              <a:chExt cx="3594537" cy="5096331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035256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7" name="图片 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85734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6793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86830" y="1515566"/>
                <a:ext cx="509832" cy="1325563"/>
              </a:xfrm>
              <a:prstGeom prst="rect">
                <a:avLst/>
              </a:prstGeom>
            </p:spPr>
          </p:pic>
        </p:grpSp>
        <p:grpSp>
          <p:nvGrpSpPr>
            <p:cNvPr id="18" name="组合 17"/>
            <p:cNvGrpSpPr/>
            <p:nvPr/>
          </p:nvGrpSpPr>
          <p:grpSpPr>
            <a:xfrm>
              <a:off x="4899177" y="1525295"/>
              <a:ext cx="3594537" cy="5086602"/>
              <a:chOff x="4810277" y="1525295"/>
              <a:chExt cx="3594537" cy="5086602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027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26229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85170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3279" y="1550988"/>
                <a:ext cx="519814" cy="1290141"/>
              </a:xfrm>
              <a:prstGeom prst="rect">
                <a:avLst/>
              </a:prstGeom>
            </p:spPr>
          </p:pic>
        </p:grpSp>
        <p:grpSp>
          <p:nvGrpSpPr>
            <p:cNvPr id="17" name="组合 16"/>
            <p:cNvGrpSpPr/>
            <p:nvPr/>
          </p:nvGrpSpPr>
          <p:grpSpPr>
            <a:xfrm>
              <a:off x="8585297" y="1515566"/>
              <a:ext cx="3594537" cy="5096331"/>
              <a:chOff x="8585297" y="1515566"/>
              <a:chExt cx="3594537" cy="5096331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85297" y="3011897"/>
                <a:ext cx="3594537" cy="3600000"/>
              </a:xfrm>
              <a:prstGeom prst="rect">
                <a:avLst/>
              </a:prstGeom>
            </p:spPr>
          </p:pic>
          <p:pic>
            <p:nvPicPr>
              <p:cNvPr id="9" name="图片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25665" y="1525295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0" name="图片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151532" y="1515566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86165" y="1550987"/>
                <a:ext cx="547287" cy="1234308"/>
              </a:xfrm>
              <a:prstGeom prst="rect">
                <a:avLst/>
              </a:prstGeom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-107911" y="1909961"/>
              <a:ext cx="21210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网站示例</a:t>
              </a:r>
              <a:r>
                <a:rPr lang="en-US" altLang="zh-CN" dirty="0"/>
                <a:t>/</a:t>
              </a:r>
              <a:endParaRPr lang="en-US" altLang="zh-CN" dirty="0"/>
            </a:p>
            <a:p>
              <a:r>
                <a:rPr lang="zh-CN" altLang="en-US" dirty="0"/>
                <a:t>输出</a:t>
              </a:r>
              <a:r>
                <a:rPr lang="en-US" altLang="zh-CN" dirty="0"/>
                <a:t>map</a:t>
              </a:r>
              <a:r>
                <a:rPr lang="zh-CN" altLang="en-US" dirty="0"/>
                <a:t>示例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-107911" y="4255870"/>
              <a:ext cx="2121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结果可视化</a:t>
              </a:r>
              <a:endParaRPr lang="zh-CN" altLang="en-US" dirty="0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285239" y="6345197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5465810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43672" y="6345197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25" name="右大括号 24"/>
          <p:cNvSpPr/>
          <p:nvPr/>
        </p:nvSpPr>
        <p:spPr>
          <a:xfrm rot="16200000">
            <a:off x="8695062" y="-1615119"/>
            <a:ext cx="519814" cy="4937464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28559" y="365125"/>
            <a:ext cx="750397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能够解决之前</a:t>
            </a:r>
            <a:r>
              <a:rPr lang="en-US" altLang="zh-CN" b="1" dirty="0">
                <a:solidFill>
                  <a:srgbClr val="FF0000"/>
                </a:solidFill>
              </a:rPr>
              <a:t>P24</a:t>
            </a:r>
            <a:r>
              <a:rPr lang="zh-CN" altLang="en-US" b="1" dirty="0">
                <a:solidFill>
                  <a:srgbClr val="FF0000"/>
                </a:solidFill>
              </a:rPr>
              <a:t>的穿透问题，往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r>
              <a:rPr lang="zh-CN" altLang="en-US" b="1" dirty="0">
                <a:solidFill>
                  <a:srgbClr val="FF0000"/>
                </a:solidFill>
              </a:rPr>
              <a:t>移植吧！太恶心了，不灵活的</a:t>
            </a:r>
            <a:r>
              <a:rPr lang="en-US" altLang="zh-CN" b="1" dirty="0">
                <a:solidFill>
                  <a:srgbClr val="FF0000"/>
                </a:solidFill>
              </a:rPr>
              <a:t>C++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973555" y="6856749"/>
            <a:ext cx="10248551" cy="3136893"/>
            <a:chOff x="4301382" y="7099711"/>
            <a:chExt cx="10248551" cy="3136893"/>
          </a:xfrm>
        </p:grpSpPr>
        <p:sp>
          <p:nvSpPr>
            <p:cNvPr id="27" name="文本框 26"/>
            <p:cNvSpPr txBox="1"/>
            <p:nvPr/>
          </p:nvSpPr>
          <p:spPr>
            <a:xfrm>
              <a:off x="4301382" y="7099711"/>
              <a:ext cx="4783514" cy="28623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这个用例暂时通过不了，</a:t>
              </a:r>
              <a:r>
                <a:rPr lang="en-US" altLang="zh-CN" b="1" dirty="0">
                  <a:solidFill>
                    <a:srgbClr val="FF0000"/>
                  </a:solidFill>
                </a:rPr>
                <a:t>C3</a:t>
              </a:r>
              <a:r>
                <a:rPr lang="zh-CN" altLang="en-US" b="1" dirty="0">
                  <a:solidFill>
                    <a:srgbClr val="FF0000"/>
                  </a:solidFill>
                </a:rPr>
                <a:t>附近的单元格</a:t>
              </a:r>
              <a:r>
                <a:rPr lang="en-US" altLang="zh-CN" b="1" dirty="0" err="1">
                  <a:solidFill>
                    <a:srgbClr val="FF0000"/>
                  </a:solidFill>
                </a:rPr>
                <a:t>node_type</a:t>
              </a:r>
              <a:r>
                <a:rPr lang="en-US" altLang="zh-CN" b="1" dirty="0">
                  <a:solidFill>
                    <a:srgbClr val="FF0000"/>
                  </a:solidFill>
                </a:rPr>
                <a:t>=Provider</a:t>
              </a:r>
              <a:r>
                <a:rPr lang="zh-CN" altLang="en-US" b="1" dirty="0">
                  <a:solidFill>
                    <a:srgbClr val="FF0000"/>
                  </a:solidFill>
                </a:rPr>
                <a:t>，找找问题。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调试除了问题，有了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输入之后就报错了。原来是调试时，</a:t>
              </a:r>
              <a:r>
                <a:rPr lang="en-US" altLang="zh-CN" b="1" dirty="0">
                  <a:solidFill>
                    <a:srgbClr val="FF0000"/>
                  </a:solidFill>
                </a:rPr>
                <a:t>C++</a:t>
              </a:r>
              <a:r>
                <a:rPr lang="zh-CN" altLang="en-US" b="1" dirty="0">
                  <a:solidFill>
                    <a:srgbClr val="FF0000"/>
                  </a:solidFill>
                </a:rPr>
                <a:t>监视器窗口不能对</a:t>
              </a:r>
              <a:r>
                <a:rPr lang="en-US" altLang="zh-CN" b="1" dirty="0">
                  <a:solidFill>
                    <a:srgbClr val="FF0000"/>
                  </a:solidFill>
                </a:rPr>
                <a:t>vector</a:t>
              </a:r>
              <a:r>
                <a:rPr lang="zh-CN" altLang="en-US" b="1" dirty="0">
                  <a:solidFill>
                    <a:srgbClr val="FF0000"/>
                  </a:solidFill>
                </a:rPr>
                <a:t>进行查看，要不然会自动退出。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r>
                <a:rPr lang="zh-CN" altLang="en-US" b="1" dirty="0">
                  <a:solidFill>
                    <a:srgbClr val="FF0000"/>
                  </a:solidFill>
                </a:rPr>
                <a:t>注意引用类型的对象直接赋值会改变原本对象</a:t>
              </a:r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en-US" altLang="zh-CN" b="1" dirty="0">
                <a:solidFill>
                  <a:srgbClr val="FF0000"/>
                </a:solidFill>
              </a:endParaRPr>
            </a:p>
            <a:p>
              <a:endParaRPr lang="zh-CN" altLang="en-US" b="1" dirty="0">
                <a:solidFill>
                  <a:srgbClr val="FF0000"/>
                </a:solidFill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194015" y="7099711"/>
              <a:ext cx="5355918" cy="3136893"/>
            </a:xfrm>
            <a:prstGeom prst="rect">
              <a:avLst/>
            </a:prstGeom>
          </p:spPr>
        </p:pic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1343" y="10137991"/>
            <a:ext cx="8714286" cy="742857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766901" y="4451230"/>
            <a:ext cx="7680918" cy="605818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论文学习与阅读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CDN</a:t>
            </a:r>
            <a:r>
              <a:rPr lang="zh-CN" altLang="en-US" dirty="0"/>
              <a:t>内容分发网络优化方法的研究</a:t>
            </a:r>
            <a:r>
              <a:rPr lang="en-US" altLang="zh-CN" dirty="0"/>
              <a:t>_</a:t>
            </a:r>
            <a:r>
              <a:rPr lang="zh-CN" altLang="en-US" dirty="0"/>
              <a:t>王玮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路径优化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23_12_29</a:t>
            </a:r>
            <a:r>
              <a:rPr lang="zh-CN" altLang="en-US" dirty="0"/>
              <a:t>路径优化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58"/>
          <p:cNvSpPr txBox="1"/>
          <p:nvPr/>
        </p:nvSpPr>
        <p:spPr>
          <a:xfrm>
            <a:off x="6711652" y="965377"/>
            <a:ext cx="384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这个示例：这里没有体现格式流格式的转换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6809324" y="2349092"/>
            <a:ext cx="3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成本计算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010741" y="3562518"/>
          <a:ext cx="4356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" name="Equation" r:id="rId1" imgW="104546400" imgH="9448800" progId="Equation.DSMT4">
                  <p:embed/>
                </p:oleObj>
              </mc:Choice>
              <mc:Fallback>
                <p:oleObj name="Equation" r:id="rId1" imgW="104546400" imgH="9448800" progId="Equation.DSMT4">
                  <p:embed/>
                  <p:pic>
                    <p:nvPicPr>
                      <p:cNvPr id="0" name="图片 103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10741" y="3562518"/>
                        <a:ext cx="43561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014060" y="4435087"/>
          <a:ext cx="4209196" cy="99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" name="Equation" r:id="rId3" imgW="81686400" imgH="18897600" progId="Equation.DSMT4">
                  <p:embed/>
                </p:oleObj>
              </mc:Choice>
              <mc:Fallback>
                <p:oleObj name="Equation" r:id="rId3" imgW="81686400" imgH="18897600" progId="Equation.DSMT4">
                  <p:embed/>
                  <p:pic>
                    <p:nvPicPr>
                      <p:cNvPr id="0" name="图片 10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4060" y="4435087"/>
                        <a:ext cx="4209196" cy="99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0" y="459759"/>
            <a:ext cx="7379041" cy="5608823"/>
            <a:chOff x="397014" y="185439"/>
            <a:chExt cx="7379041" cy="5608823"/>
          </a:xfrm>
        </p:grpSpPr>
        <p:grpSp>
          <p:nvGrpSpPr>
            <p:cNvPr id="51" name="组合 50"/>
            <p:cNvGrpSpPr/>
            <p:nvPr/>
          </p:nvGrpSpPr>
          <p:grpSpPr>
            <a:xfrm>
              <a:off x="1679011" y="1222262"/>
              <a:ext cx="4572000" cy="4572000"/>
              <a:chOff x="2383200" y="1296000"/>
              <a:chExt cx="4572000" cy="4572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23832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976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1264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2120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40800" y="12960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3832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2976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1264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C(3)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2120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040800" y="22104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3832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2976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T(1)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1264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2120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6040800" y="31248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3832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2976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C(2)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1264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2120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040800" y="40392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3832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976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1264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2120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040800" y="4953600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 flipV="1">
                <a:off x="5583600" y="2851200"/>
                <a:ext cx="0" cy="577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/>
              <p:cNvCxnSpPr/>
              <p:nvPr/>
            </p:nvCxnSpPr>
            <p:spPr>
              <a:xfrm flipH="1">
                <a:off x="3924000" y="3582000"/>
                <a:ext cx="1533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H="1">
                <a:off x="3006600" y="1753200"/>
                <a:ext cx="582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/>
              <p:cNvCxnSpPr/>
              <p:nvPr/>
            </p:nvCxnSpPr>
            <p:spPr>
              <a:xfrm flipV="1">
                <a:off x="3754800" y="1921500"/>
                <a:ext cx="0" cy="15075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/>
              <p:nvPr/>
            </p:nvCxnSpPr>
            <p:spPr>
              <a:xfrm>
                <a:off x="3754800" y="3772800"/>
                <a:ext cx="0" cy="54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文本框 51"/>
            <p:cNvSpPr txBox="1"/>
            <p:nvPr/>
          </p:nvSpPr>
          <p:spPr>
            <a:xfrm>
              <a:off x="4841364" y="28816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2445370" y="13579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3773717" y="318286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2817071" y="369186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25094" y="23920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7407755" y="3160589"/>
            <a:ext cx="368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1" name="Equation" r:id="rId5" imgW="8839200" imgH="5181600" progId="Equation.DSMT4">
                    <p:embed/>
                  </p:oleObj>
                </mc:Choice>
                <mc:Fallback>
                  <p:oleObj name="Equation" r:id="rId5" imgW="8839200" imgH="5181600" progId="Equation.DSMT4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407755" y="3160589"/>
                          <a:ext cx="368300" cy="2159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1072173" y="147843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72173" y="239692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72173" y="331541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72173" y="423390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072173" y="51523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1995917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93223" y="67871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3790529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687835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5585140" y="678712"/>
              <a:ext cx="30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701458" y="557408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/>
            <p:nvPr/>
          </p:nvCxnSpPr>
          <p:spPr>
            <a:xfrm rot="16200000">
              <a:off x="1350740" y="-87769"/>
              <a:ext cx="0" cy="1290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/>
            <p:cNvSpPr txBox="1"/>
            <p:nvPr/>
          </p:nvSpPr>
          <p:spPr>
            <a:xfrm>
              <a:off x="397014" y="161170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1905193" y="18543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1609161" y="1174623"/>
              <a:ext cx="6097044" cy="40164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20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15	10	10	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2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20	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15	10	90	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latin typeface="+mn-ea"/>
                  <a:cs typeface="宋体" panose="02010600030101010101" pitchFamily="2" charset="-122"/>
                </a:rPr>
                <a:t>10	</a:t>
              </a:r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20	10	10	10</a:t>
              </a:r>
              <a:endPara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en-US" altLang="zh-CN" sz="1500" kern="100" dirty="0">
                <a:solidFill>
                  <a:schemeClr val="bg1">
                    <a:lumMod val="65000"/>
                  </a:schemeClr>
                </a:solidFill>
                <a:latin typeface="+mn-ea"/>
                <a:cs typeface="Times New Roman" panose="02020603050405020304" pitchFamily="18" charset="0"/>
              </a:endParaRPr>
            </a:p>
            <a:p>
              <a:pPr marL="342900" indent="-342900" algn="l">
                <a:buAutoNum type="arabicPlain" startAt="10"/>
              </a:pP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altLang="zh-CN" sz="1500" kern="0" dirty="0">
                  <a:solidFill>
                    <a:schemeClr val="bg1">
                      <a:lumMod val="65000"/>
                    </a:schemeClr>
                  </a:solidFill>
                  <a:effectLst/>
                  <a:latin typeface="+mn-ea"/>
                  <a:cs typeface="宋体" panose="02010600030101010101" pitchFamily="2" charset="-122"/>
                </a:rPr>
                <a:t>10	10	10	10	10</a:t>
              </a:r>
              <a:endParaRPr lang="zh-CN" altLang="zh-CN" sz="1500" kern="10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71" name="图片 70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668" y="1796374"/>
            <a:ext cx="2859159" cy="13527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82420" y="4043930"/>
          <a:ext cx="21082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2" name="Equation" r:id="rId8" imgW="50596800" imgH="3962400" progId="Equation.DSMT4">
                  <p:embed/>
                </p:oleObj>
              </mc:Choice>
              <mc:Fallback>
                <p:oleObj name="Equation" r:id="rId8" imgW="50596800" imgH="3962400" progId="Equation.DSMT4">
                  <p:embed/>
                  <p:pic>
                    <p:nvPicPr>
                      <p:cNvPr id="0" name="图片 25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82420" y="4043930"/>
                        <a:ext cx="21082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Dijkstra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876" y="2452688"/>
            <a:ext cx="3594538" cy="36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176" y="2452688"/>
            <a:ext cx="3594538" cy="3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476" y="2452688"/>
            <a:ext cx="3594538" cy="3600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-108445" y="3883356"/>
            <a:ext cx="155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结果可视化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96339" y="6123543"/>
            <a:ext cx="13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示例输入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376910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054772" y="6123543"/>
            <a:ext cx="245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原本错误现象</a:t>
            </a:r>
            <a:r>
              <a:rPr lang="en-US" altLang="zh-CN" dirty="0"/>
              <a:t>2</a:t>
            </a:r>
            <a:r>
              <a:rPr lang="zh-CN" altLang="en-US" dirty="0"/>
              <a:t> ，</a:t>
            </a:r>
            <a:r>
              <a:rPr lang="en-US" altLang="zh-CN" dirty="0"/>
              <a:t>P24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76" y="1301833"/>
            <a:ext cx="1678862" cy="1080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035" y="1301833"/>
            <a:ext cx="1584629" cy="108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43281" y="1337261"/>
            <a:ext cx="1656000" cy="108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5504" y="1301833"/>
            <a:ext cx="646981" cy="108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04414" y="1301833"/>
            <a:ext cx="610655" cy="10800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178550" y="36512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对应</a:t>
            </a:r>
            <a:r>
              <a:rPr lang="en-US" altLang="zh-CN" dirty="0"/>
              <a:t>P26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5207334" y="6563730"/>
            <a:ext cx="2454659" cy="3658412"/>
            <a:chOff x="5053612" y="6937864"/>
            <a:chExt cx="2454659" cy="3658412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39334" y="7932049"/>
              <a:ext cx="1902119" cy="2664227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5053612" y="6937864"/>
              <a:ext cx="245465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C++</a:t>
              </a:r>
              <a:r>
                <a:rPr lang="zh-CN" altLang="en-US" dirty="0"/>
                <a:t>这个稍有差异，但是总体路径代价是一样</a:t>
              </a:r>
              <a:endParaRPr lang="zh-CN" altLang="en-US" dirty="0"/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362565" y="1337310"/>
            <a:ext cx="616585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现象分析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现象：</a:t>
            </a:r>
            <a:r>
              <a:rPr lang="en-US" altLang="zh-CN" dirty="0"/>
              <a:t>Dijkstra</a:t>
            </a:r>
            <a:r>
              <a:rPr lang="zh-CN" altLang="en-US" dirty="0"/>
              <a:t>还没有</a:t>
            </a:r>
            <a:r>
              <a:rPr lang="en-US" altLang="zh-CN" dirty="0"/>
              <a:t>BFS</a:t>
            </a:r>
            <a:r>
              <a:rPr lang="zh-CN" altLang="en-US" dirty="0"/>
              <a:t>得分高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分析：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）改进之后分数更低，过分追求最短路径产生了很多的拐弯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）还是比最高的分数低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可能对于大用例，跑不完：及时停止策略。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路径方面：把拐弯的思路考虑进去。</a:t>
            </a:r>
            <a:endParaRPr lang="en-US" altLang="zh-CN" dirty="0"/>
          </a:p>
          <a:p>
            <a:pPr lvl="1"/>
            <a:r>
              <a:rPr lang="en-US" altLang="zh-CN" dirty="0"/>
              <a:t>&lt;3&gt;</a:t>
            </a:r>
            <a:r>
              <a:rPr lang="zh-CN" altLang="en-US" dirty="0"/>
              <a:t>消息方面：优化消息格式的选择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8196" y="2482955"/>
            <a:ext cx="9005304" cy="1221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及时停止策略：能够减少时间复杂度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）实现及时停止策略：</a:t>
            </a:r>
            <a:endParaRPr lang="en-US" altLang="zh-CN" dirty="0"/>
          </a:p>
          <a:p>
            <a:pPr lvl="1"/>
            <a:r>
              <a:rPr lang="en-US" altLang="zh-CN" dirty="0"/>
              <a:t>&lt;1&gt; </a:t>
            </a:r>
            <a:r>
              <a:rPr lang="zh-CN" altLang="en-US" dirty="0"/>
              <a:t>改变先所有</a:t>
            </a:r>
            <a:r>
              <a:rPr lang="en-US" altLang="zh-CN" dirty="0"/>
              <a:t>Customer</a:t>
            </a:r>
            <a:r>
              <a:rPr lang="zh-CN" altLang="en-US" dirty="0"/>
              <a:t>当作障碍</a:t>
            </a:r>
            <a:r>
              <a:rPr lang="en-US" altLang="zh-CN" dirty="0"/>
              <a:t>BFS</a:t>
            </a:r>
            <a:r>
              <a:rPr lang="zh-CN" altLang="en-US" dirty="0"/>
              <a:t>后在</a:t>
            </a:r>
            <a:r>
              <a:rPr lang="en-US" altLang="zh-CN" dirty="0"/>
              <a:t>Customer</a:t>
            </a:r>
            <a:r>
              <a:rPr lang="zh-CN" altLang="en-US" dirty="0"/>
              <a:t>寻找最近的策略。</a:t>
            </a:r>
            <a:endParaRPr lang="en-US" altLang="zh-CN" dirty="0"/>
          </a:p>
          <a:p>
            <a:pPr lvl="2"/>
            <a:r>
              <a:rPr lang="en-US" altLang="zh-CN" dirty="0"/>
              <a:t>Neighbor</a:t>
            </a:r>
            <a:r>
              <a:rPr lang="zh-CN" altLang="en-US" dirty="0"/>
              <a:t>可以返回</a:t>
            </a:r>
            <a:r>
              <a:rPr lang="en-US" altLang="zh-CN" dirty="0"/>
              <a:t>Customer</a:t>
            </a:r>
            <a:r>
              <a:rPr lang="zh-CN" altLang="en-US" dirty="0"/>
              <a:t>，但是</a:t>
            </a:r>
            <a:r>
              <a:rPr lang="en-US" altLang="zh-CN" dirty="0"/>
              <a:t>Customer</a:t>
            </a:r>
            <a:r>
              <a:rPr lang="zh-CN" altLang="en-US" dirty="0"/>
              <a:t>当作中心时</a:t>
            </a:r>
            <a:r>
              <a:rPr lang="en-US" altLang="zh-CN" dirty="0"/>
              <a:t>Neighbor</a:t>
            </a:r>
            <a:r>
              <a:rPr lang="zh-CN" altLang="en-US" dirty="0"/>
              <a:t>为空</a:t>
            </a:r>
            <a:endParaRPr lang="en-US" altLang="zh-CN" dirty="0"/>
          </a:p>
          <a:p>
            <a:pPr lvl="2"/>
            <a:r>
              <a:rPr lang="zh-CN" altLang="en-US" dirty="0"/>
              <a:t>直接</a:t>
            </a:r>
            <a:r>
              <a:rPr lang="en-US" altLang="zh-CN" dirty="0"/>
              <a:t>BFS</a:t>
            </a:r>
            <a:r>
              <a:rPr lang="zh-CN" altLang="en-US" dirty="0"/>
              <a:t>完成即可</a:t>
            </a:r>
            <a:endParaRPr lang="en-US" altLang="zh-CN" dirty="0"/>
          </a:p>
          <a:p>
            <a:pPr lvl="1"/>
            <a:r>
              <a:rPr lang="en-US" altLang="zh-CN" dirty="0"/>
              <a:t>&lt;2&gt; </a:t>
            </a:r>
            <a:r>
              <a:rPr lang="zh-CN" altLang="en-US" dirty="0"/>
              <a:t>记录未遍历到的</a:t>
            </a:r>
            <a:r>
              <a:rPr lang="en-US" altLang="zh-CN" dirty="0"/>
              <a:t>Customer</a:t>
            </a:r>
            <a:r>
              <a:rPr lang="zh-CN" altLang="en-US" dirty="0"/>
              <a:t>个数，完成时则停止，实现及时停止。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）结果在后一页上</a:t>
            </a:r>
            <a:endParaRPr lang="en-US" altLang="zh-CN" dirty="0"/>
          </a:p>
          <a:p>
            <a:pPr lvl="1"/>
            <a:r>
              <a:rPr lang="en-US" altLang="zh-CN" dirty="0"/>
              <a:t>&lt;1&gt;BFS</a:t>
            </a:r>
            <a:r>
              <a:rPr lang="zh-CN" altLang="en-US" dirty="0"/>
              <a:t>：23_12_29Dijkstra+A星</a:t>
            </a:r>
            <a:r>
              <a:rPr lang="en-US" altLang="zh-CN" dirty="0"/>
              <a:t>/</a:t>
            </a:r>
            <a:r>
              <a:rPr lang="zh-CN" altLang="en-US" dirty="0"/>
              <a:t>main11_map_BFS_early_stop.py</a:t>
            </a:r>
            <a:endParaRPr lang="zh-CN" altLang="en-US" dirty="0"/>
          </a:p>
          <a:p>
            <a:pPr lvl="1"/>
            <a:r>
              <a:rPr lang="en-US" altLang="zh-CN" dirty="0"/>
              <a:t>&lt;2&gt;Dijkstra</a:t>
            </a:r>
            <a:r>
              <a:rPr lang="zh-CN" altLang="en-US" dirty="0"/>
              <a:t>：23_12_29Dijkstra+A星</a:t>
            </a:r>
            <a:r>
              <a:rPr lang="en-US" altLang="zh-CN" dirty="0"/>
              <a:t>/main12_map_dijkstra_early_stop.py</a:t>
            </a:r>
            <a:endParaRPr lang="en-US" altLang="zh-CN" dirty="0"/>
          </a:p>
        </p:txBody>
      </p:sp>
      <p:sp>
        <p:nvSpPr>
          <p:cNvPr id="6" name="文本框 5"/>
          <p:cNvSpPr txBox="1"/>
          <p:nvPr/>
        </p:nvSpPr>
        <p:spPr>
          <a:xfrm>
            <a:off x="13525500" y="698500"/>
            <a:ext cx="475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neighbor</a:t>
            </a:r>
            <a:r>
              <a:rPr lang="zh-CN" altLang="en-US" dirty="0"/>
              <a:t>策略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修改</a:t>
            </a:r>
            <a:r>
              <a:rPr lang="en-US" altLang="zh-CN" dirty="0"/>
              <a:t>visited</a:t>
            </a:r>
            <a:r>
              <a:rPr lang="zh-CN" altLang="en-US" dirty="0"/>
              <a:t>位置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添加</a:t>
            </a:r>
            <a:r>
              <a:rPr lang="en-US" altLang="zh-CN" dirty="0" err="1"/>
              <a:t>consumer_vector</a:t>
            </a:r>
            <a:r>
              <a:rPr lang="zh-CN" altLang="en-US" dirty="0"/>
              <a:t>的计数和及时停止。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添加了</a:t>
            </a:r>
            <a:r>
              <a:rPr lang="en-US" altLang="zh-CN"/>
              <a:t>early stop</a:t>
            </a:r>
            <a:r>
              <a:rPr lang="zh-CN" altLang="en-US"/>
              <a:t>后的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60822" y="2304415"/>
            <a:ext cx="2156460" cy="2160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54965" y="2993390"/>
            <a:ext cx="6083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BFS</a:t>
            </a:r>
            <a:endParaRPr lang="en-US" altLang="zh-CN" dirty="0"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2390" y="4801870"/>
            <a:ext cx="1173480" cy="317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dirty="0">
                <a:sym typeface="+mn-ea"/>
              </a:rPr>
              <a:t>Dijkstra</a:t>
            </a:r>
            <a:endParaRPr lang="en-US" altLang="zh-CN" dirty="0">
              <a:sym typeface="+mn-ea"/>
            </a:endParaRPr>
          </a:p>
          <a:p>
            <a:endParaRPr lang="en-US" altLang="zh-CN" dirty="0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60822" y="4710430"/>
            <a:ext cx="2156460" cy="2160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95982" y="4710430"/>
            <a:ext cx="2156460" cy="2160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30880" y="4710430"/>
            <a:ext cx="2156722" cy="2160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96617" y="2304415"/>
            <a:ext cx="2155190" cy="21600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431290" y="2304415"/>
            <a:ext cx="2156312" cy="21600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580130" y="5293995"/>
            <a:ext cx="822598" cy="1440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6749415" y="5293995"/>
            <a:ext cx="842765" cy="1440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9917430" y="5293995"/>
            <a:ext cx="790326" cy="14400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801350" y="2691765"/>
            <a:ext cx="26092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</a:t>
            </a:r>
            <a:r>
              <a:rPr lang="en-US" altLang="zh-CN"/>
              <a:t>P27</a:t>
            </a:r>
            <a:r>
              <a:rPr lang="zh-CN" altLang="en-US"/>
              <a:t>，因为改善了普通结点和</a:t>
            </a:r>
            <a:r>
              <a:rPr lang="en-US" altLang="zh-CN"/>
              <a:t>consumer</a:t>
            </a:r>
            <a:r>
              <a:rPr lang="zh-CN" altLang="en-US"/>
              <a:t>的</a:t>
            </a:r>
            <a:r>
              <a:rPr lang="en-US" altLang="zh-CN"/>
              <a:t>Neighbor</a:t>
            </a:r>
            <a:r>
              <a:rPr lang="zh-CN" altLang="en-US"/>
              <a:t>的一致性，这里的路径</a:t>
            </a:r>
            <a:r>
              <a:rPr lang="zh-CN" altLang="en-US"/>
              <a:t>更好了。</a:t>
            </a:r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19"/>
            </p:custDataLst>
          </p:nvPr>
        </p:nvSpPr>
        <p:spPr>
          <a:xfrm>
            <a:off x="10992485" y="550354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对应</a:t>
            </a:r>
            <a:r>
              <a:rPr lang="en-US" altLang="zh-CN"/>
              <a:t>P30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3587750" y="2621280"/>
            <a:ext cx="592657" cy="144000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9885680" y="2571115"/>
            <a:ext cx="569302" cy="14400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6741795" y="2571115"/>
            <a:ext cx="582545" cy="1440000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075805" y="0"/>
            <a:ext cx="7777480" cy="2167890"/>
            <a:chOff x="11143" y="0"/>
            <a:chExt cx="12248" cy="3414"/>
          </a:xfrm>
        </p:grpSpPr>
        <p:sp>
          <p:nvSpPr>
            <p:cNvPr id="29" name="文本框 28"/>
            <p:cNvSpPr txBox="1"/>
            <p:nvPr>
              <p:custDataLst>
                <p:tags r:id="rId26"/>
              </p:custDataLst>
            </p:nvPr>
          </p:nvSpPr>
          <p:spPr>
            <a:xfrm>
              <a:off x="11143" y="0"/>
              <a:ext cx="1224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更换例子后</a:t>
              </a:r>
              <a:r>
                <a:rPr lang="en-US" altLang="zh-CN"/>
                <a:t>early stop</a:t>
              </a:r>
              <a:r>
                <a:rPr lang="zh-CN" altLang="en-US"/>
                <a:t>效果才出来，可以看出来减少了很多次</a:t>
              </a:r>
              <a:r>
                <a:rPr lang="zh-CN" altLang="en-US"/>
                <a:t>重复计算</a:t>
              </a:r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28"/>
            <a:stretch>
              <a:fillRect/>
            </a:stretch>
          </p:blipFill>
          <p:spPr>
            <a:xfrm>
              <a:off x="16018" y="580"/>
              <a:ext cx="2829" cy="28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19005" y="580"/>
              <a:ext cx="1725" cy="28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31"/>
              </p:custDataLst>
            </p:nvPr>
          </p:nvPicPr>
          <p:blipFill>
            <a:blip r:embed="rId32"/>
            <a:stretch>
              <a:fillRect/>
            </a:stretch>
          </p:blipFill>
          <p:spPr>
            <a:xfrm>
              <a:off x="11577" y="580"/>
              <a:ext cx="2829" cy="2835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4"/>
            <a:stretch>
              <a:fillRect/>
            </a:stretch>
          </p:blipFill>
          <p:spPr>
            <a:xfrm>
              <a:off x="14564" y="580"/>
              <a:ext cx="1296" cy="2835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14091285" y="4061460"/>
            <a:ext cx="8625840" cy="1143000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23" idx="3"/>
          </p:cNvCxnSpPr>
          <p:nvPr/>
        </p:nvCxnSpPr>
        <p:spPr>
          <a:xfrm>
            <a:off x="13410565" y="3291205"/>
            <a:ext cx="680720" cy="166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24" idx="3"/>
            <a:endCxn id="3" idx="1"/>
          </p:cNvCxnSpPr>
          <p:nvPr/>
        </p:nvCxnSpPr>
        <p:spPr>
          <a:xfrm flipV="1">
            <a:off x="12935585" y="4632960"/>
            <a:ext cx="1155700" cy="10547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37"/>
            </p:custDataLst>
          </p:nvPr>
        </p:nvSpPr>
        <p:spPr>
          <a:xfrm>
            <a:off x="13521690" y="5375275"/>
            <a:ext cx="1943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提升到</a:t>
            </a:r>
            <a:r>
              <a:rPr lang="en-US" altLang="zh-CN"/>
              <a:t>1.9</a:t>
            </a:r>
            <a:r>
              <a:rPr lang="zh-CN" altLang="en-US"/>
              <a:t>亿</a:t>
            </a:r>
            <a:endParaRPr lang="zh-CN" altLang="en-US"/>
          </a:p>
        </p:txBody>
      </p:sp>
      <p:sp>
        <p:nvSpPr>
          <p:cNvPr id="28" name="文本框 27"/>
          <p:cNvSpPr txBox="1"/>
          <p:nvPr>
            <p:custDataLst>
              <p:tags r:id="rId38"/>
            </p:custDataLst>
          </p:nvPr>
        </p:nvSpPr>
        <p:spPr>
          <a:xfrm>
            <a:off x="13695045" y="3395345"/>
            <a:ext cx="1943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暂时无法提交，不知道</a:t>
            </a:r>
            <a:r>
              <a:rPr lang="zh-CN" altLang="en-US"/>
              <a:t>为何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149600" y="7183755"/>
            <a:ext cx="5597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C++</a:t>
            </a:r>
            <a:r>
              <a:rPr lang="zh-CN" altLang="en-US"/>
              <a:t>版本与</a:t>
            </a:r>
            <a:r>
              <a:rPr lang="en-US" altLang="zh-CN"/>
              <a:t>Python</a:t>
            </a:r>
            <a:r>
              <a:rPr lang="zh-CN" altLang="en-US"/>
              <a:t>版本稍有区别的原因在于</a:t>
            </a:r>
            <a:r>
              <a:rPr lang="en-US" altLang="zh-CN"/>
              <a:t>PriorityQueue</a:t>
            </a:r>
            <a:r>
              <a:rPr lang="zh-CN" altLang="en-US"/>
              <a:t>实现不同，对于权值相同的元素，提取堆顶最小元素，</a:t>
            </a:r>
            <a:r>
              <a:rPr lang="en-US" altLang="zh-CN"/>
              <a:t>C++</a:t>
            </a:r>
            <a:r>
              <a:rPr lang="zh-CN" altLang="en-US"/>
              <a:t>会提取比较旧的，而</a:t>
            </a:r>
            <a:r>
              <a:rPr lang="en-US" altLang="zh-CN"/>
              <a:t>Python</a:t>
            </a:r>
            <a:r>
              <a:rPr lang="zh-CN" altLang="en-US"/>
              <a:t>会提取</a:t>
            </a:r>
            <a:r>
              <a:rPr lang="zh-CN" altLang="en-US"/>
              <a:t>新的。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</a:t>
            </a:r>
            <a:r>
              <a:rPr lang="zh-CN" altLang="en-US" dirty="0"/>
              <a:t>贪婪策略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实现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A*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28800" y="2857500"/>
          <a:ext cx="2207260" cy="19373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5965"/>
                <a:gridCol w="741680"/>
                <a:gridCol w="729615"/>
              </a:tblGrid>
              <a:tr h="645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6457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初步设想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先通过示例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先通过示例：最优化问题，输出可行解即可！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69410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13350" y="26460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距离尽可能短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226050" y="398589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algn="ctr"/>
            <a:r>
              <a:rPr lang="zh-CN" altLang="en-US" dirty="0"/>
              <a:t>中继尽可能少</a:t>
            </a:r>
            <a:endParaRPr lang="zh-CN" altLang="en-US" dirty="0"/>
          </a:p>
        </p:txBody>
      </p:sp>
      <p:cxnSp>
        <p:nvCxnSpPr>
          <p:cNvPr id="12" name="连接符: 肘形 11"/>
          <p:cNvCxnSpPr>
            <a:stCxn id="11" idx="2"/>
            <a:endCxn id="13" idx="1"/>
          </p:cNvCxnSpPr>
          <p:nvPr/>
        </p:nvCxnSpPr>
        <p:spPr>
          <a:xfrm rot="5400000" flipV="1">
            <a:off x="3926840" y="4476750"/>
            <a:ext cx="705485" cy="1893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11" idx="0"/>
            <a:endCxn id="7" idx="1"/>
          </p:cNvCxnSpPr>
          <p:nvPr/>
        </p:nvCxnSpPr>
        <p:spPr>
          <a:xfrm rot="16200000">
            <a:off x="3742690" y="2686050"/>
            <a:ext cx="1059815" cy="1880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/>
          <p:cNvCxnSpPr>
            <a:stCxn id="11" idx="0"/>
            <a:endCxn id="8" idx="1"/>
          </p:cNvCxnSpPr>
          <p:nvPr/>
        </p:nvCxnSpPr>
        <p:spPr>
          <a:xfrm rot="16200000" flipH="1">
            <a:off x="4138930" y="3349625"/>
            <a:ext cx="280035" cy="1893570"/>
          </a:xfrm>
          <a:prstGeom prst="bentConnector4">
            <a:avLst>
              <a:gd name="adj1" fmla="val -232993"/>
              <a:gd name="adj2" fmla="val 878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073015" y="2566670"/>
            <a:ext cx="1758950" cy="1158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/>
          <p:cNvCxnSpPr>
            <a:stCxn id="7" idx="3"/>
            <a:endCxn id="22" idx="1"/>
          </p:cNvCxnSpPr>
          <p:nvPr/>
        </p:nvCxnSpPr>
        <p:spPr>
          <a:xfrm>
            <a:off x="6515100" y="3096895"/>
            <a:ext cx="1314450" cy="7245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829550" y="337121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  <a:endParaRPr lang="zh-CN" altLang="en-US" dirty="0"/>
          </a:p>
        </p:txBody>
      </p:sp>
      <p:cxnSp>
        <p:nvCxnSpPr>
          <p:cNvPr id="25" name="连接符: 肘形 24"/>
          <p:cNvCxnSpPr>
            <a:stCxn id="8" idx="3"/>
            <a:endCxn id="22" idx="1"/>
          </p:cNvCxnSpPr>
          <p:nvPr/>
        </p:nvCxnSpPr>
        <p:spPr>
          <a:xfrm flipV="1">
            <a:off x="6527800" y="3822065"/>
            <a:ext cx="1301750" cy="615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01428" y="3245494"/>
            <a:ext cx="3314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网格上计算到达所有</a:t>
            </a:r>
            <a:r>
              <a:rPr lang="en-US" altLang="zh-CN" dirty="0"/>
              <a:t>Consumer</a:t>
            </a:r>
            <a:r>
              <a:rPr lang="zh-CN" altLang="en-US" dirty="0"/>
              <a:t>的最短路径，</a:t>
            </a:r>
            <a:r>
              <a:rPr lang="en-US" altLang="zh-CN" dirty="0"/>
              <a:t>Dijkstra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最短路径求解交叉点</a:t>
            </a:r>
            <a:endParaRPr lang="zh-CN" altLang="en-US" dirty="0"/>
          </a:p>
        </p:txBody>
      </p:sp>
      <p:sp>
        <p:nvSpPr>
          <p:cNvPr id="11" name="菱形 10"/>
          <p:cNvSpPr/>
          <p:nvPr/>
        </p:nvSpPr>
        <p:spPr>
          <a:xfrm>
            <a:off x="1899920" y="4156710"/>
            <a:ext cx="2864485" cy="914400"/>
          </a:xfrm>
          <a:prstGeom prst="diamond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ym typeface="+mn-ea"/>
              </a:rPr>
              <a:t>满足所有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需求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5226050" y="5325745"/>
            <a:ext cx="1301750" cy="901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合并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4" idx="3"/>
            <a:endCxn id="11" idx="1"/>
          </p:cNvCxnSpPr>
          <p:nvPr/>
        </p:nvCxnSpPr>
        <p:spPr>
          <a:xfrm flipV="1">
            <a:off x="1301750" y="4613910"/>
            <a:ext cx="598170" cy="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332480" y="3801110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是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434080" y="5174615"/>
            <a:ext cx="40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否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>
            <p:custDataLst>
              <p:tags r:id="rId1"/>
            </p:custDataLst>
          </p:nvPr>
        </p:nvSpPr>
        <p:spPr>
          <a:xfrm>
            <a:off x="1609090" y="1988820"/>
            <a:ext cx="6097270" cy="401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20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15	10	10	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20"/>
            </a:pPr>
            <a:endParaRPr lang="en-US" altLang="zh-CN" sz="1500" kern="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2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20	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15	10	90	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latin typeface="+mn-ea"/>
                <a:cs typeface="宋体" panose="02010600030101010101" pitchFamily="2" charset="-122"/>
              </a:rPr>
              <a:t>10	</a:t>
            </a:r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20	10	10	10</a:t>
            </a:r>
            <a:endParaRPr lang="en-US" altLang="zh-CN" sz="1500" kern="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宋体" panose="02010600030101010101" pitchFamily="2" charset="-122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en-US" altLang="zh-CN" sz="1500" kern="100" dirty="0">
              <a:solidFill>
                <a:schemeClr val="bg1">
                  <a:lumMod val="6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342900" indent="-342900" algn="l">
              <a:buAutoNum type="arabicPlain" startAt="10"/>
            </a:pP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l"/>
            <a:r>
              <a:rPr lang="en-US" altLang="zh-CN" sz="1500" kern="0" dirty="0">
                <a:solidFill>
                  <a:schemeClr val="bg1">
                    <a:lumMod val="65000"/>
                  </a:schemeClr>
                </a:solidFill>
                <a:effectLst/>
                <a:latin typeface="+mn-ea"/>
                <a:cs typeface="宋体" panose="02010600030101010101" pitchFamily="2" charset="-122"/>
              </a:rPr>
              <a:t>10	10	10	10	10</a:t>
            </a:r>
            <a:endParaRPr lang="zh-CN" altLang="zh-CN" sz="1500" kern="100" dirty="0">
              <a:solidFill>
                <a:schemeClr val="bg1">
                  <a:lumMod val="6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方案</a:t>
            </a:r>
            <a:r>
              <a:rPr lang="en-US" altLang="zh-CN"/>
              <a:t>1</a:t>
            </a:r>
            <a:r>
              <a:rPr lang="zh-CN" altLang="en-US"/>
              <a:t>：距离尽可能地短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3625" y="1620520"/>
            <a:ext cx="890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sym typeface="+mn-ea"/>
              </a:rPr>
              <a:t>网格上计算到达所有</a:t>
            </a:r>
            <a:r>
              <a:rPr lang="en-US" altLang="zh-CN" dirty="0">
                <a:sym typeface="+mn-ea"/>
              </a:rPr>
              <a:t>Consumer</a:t>
            </a:r>
            <a:r>
              <a:rPr lang="zh-CN" altLang="en-US" dirty="0">
                <a:sym typeface="+mn-ea"/>
              </a:rPr>
              <a:t>的最短路径，</a:t>
            </a:r>
            <a:r>
              <a:rPr lang="en-US" altLang="zh-CN" dirty="0">
                <a:sym typeface="+mn-ea"/>
              </a:rPr>
              <a:t>Dijkstra</a:t>
            </a:r>
            <a:r>
              <a:rPr lang="zh-CN" altLang="en-US" dirty="0">
                <a:sym typeface="+mn-ea"/>
              </a:rPr>
              <a:t>单源点最短路径</a:t>
            </a:r>
            <a:endParaRPr lang="zh-CN" altLang="en-US" dirty="0">
              <a:sym typeface="+mn-ea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678940" y="2036445"/>
            <a:ext cx="4572000" cy="4572000"/>
            <a:chOff x="2383200" y="1296000"/>
            <a:chExt cx="4572000" cy="4572000"/>
          </a:xfrm>
        </p:grpSpPr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3"/>
              </p:custDataLst>
            </p:nvPr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5"/>
              </p:custDataLst>
            </p:nvPr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7"/>
              </p:custDataLst>
            </p:nvPr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8"/>
              </p:custDataLst>
            </p:nvPr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9"/>
              </p:custDataLst>
            </p:nvPr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10"/>
              </p:custDataLst>
            </p:nvPr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11"/>
              </p:custDataLst>
            </p:nvPr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12"/>
              </p:custDataLst>
            </p:nvPr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13"/>
              </p:custDataLst>
            </p:nvPr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4"/>
              </p:custDataLst>
            </p:nvPr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15"/>
              </p:custDataLst>
            </p:nvPr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6"/>
              </p:custDataLst>
            </p:nvPr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17"/>
              </p:custDataLst>
            </p:nvPr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8"/>
              </p:custDataLst>
            </p:nvPr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9"/>
              </p:custDataLst>
            </p:nvPr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20"/>
              </p:custDataLst>
            </p:nvPr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21"/>
              </p:custDataLst>
            </p:nvPr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22"/>
              </p:custDataLst>
            </p:nvPr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23"/>
              </p:custDataLst>
            </p:nvPr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24"/>
              </p:custDataLst>
            </p:nvPr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25"/>
              </p:custDataLst>
            </p:nvPr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26"/>
              </p:custDataLst>
            </p:nvPr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27"/>
              </p:custDataLst>
            </p:nvPr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28"/>
              </p:custDataLst>
            </p:nvPr>
          </p:nvCxnSpPr>
          <p:spPr>
            <a:xfrm flipH="1">
              <a:off x="3924000" y="3582000"/>
              <a:ext cx="1533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>
              <p:custDataLst>
                <p:tags r:id="rId29"/>
              </p:custDataLst>
            </p:nvPr>
          </p:nvCxnSpPr>
          <p:spPr>
            <a:xfrm flipH="1">
              <a:off x="3006600" y="1753200"/>
              <a:ext cx="582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>
              <p:custDataLst>
                <p:tags r:id="rId30"/>
              </p:custDataLst>
            </p:nvPr>
          </p:nvCxnSpPr>
          <p:spPr>
            <a:xfrm flipV="1">
              <a:off x="3754800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>
              <p:custDataLst>
                <p:tags r:id="rId31"/>
              </p:custDataLst>
            </p:nvPr>
          </p:nvCxnSpPr>
          <p:spPr>
            <a:xfrm>
              <a:off x="3754800" y="3772800"/>
              <a:ext cx="0" cy="540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>
            <p:custDataLst>
              <p:tags r:id="rId32"/>
            </p:custDataLst>
          </p:nvPr>
        </p:nvSpPr>
        <p:spPr>
          <a:xfrm>
            <a:off x="4841240" y="369570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文本框 52"/>
          <p:cNvSpPr txBox="1"/>
          <p:nvPr>
            <p:custDataLst>
              <p:tags r:id="rId33"/>
            </p:custDataLst>
          </p:nvPr>
        </p:nvSpPr>
        <p:spPr>
          <a:xfrm>
            <a:off x="2445385" y="217233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4" name="文本框 53"/>
          <p:cNvSpPr txBox="1"/>
          <p:nvPr>
            <p:custDataLst>
              <p:tags r:id="rId34"/>
            </p:custDataLst>
          </p:nvPr>
        </p:nvSpPr>
        <p:spPr>
          <a:xfrm>
            <a:off x="3773805" y="399732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5" name="文本框 54"/>
          <p:cNvSpPr txBox="1"/>
          <p:nvPr>
            <p:custDataLst>
              <p:tags r:id="rId35"/>
            </p:custDataLst>
          </p:nvPr>
        </p:nvSpPr>
        <p:spPr>
          <a:xfrm>
            <a:off x="2816860" y="4505960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6" name="文本框 55"/>
          <p:cNvSpPr txBox="1"/>
          <p:nvPr>
            <p:custDataLst>
              <p:tags r:id="rId36"/>
            </p:custDataLst>
          </p:nvPr>
        </p:nvSpPr>
        <p:spPr>
          <a:xfrm>
            <a:off x="2724785" y="3206115"/>
            <a:ext cx="306705" cy="36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先动起来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23_12_17</a:t>
            </a:r>
            <a:r>
              <a:rPr lang="zh-CN" altLang="en-US" dirty="0"/>
              <a:t>输入输出框架，不考虑距离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初始想法，输入输出框架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235062" y="2064729"/>
            <a:ext cx="4572000" cy="4572000"/>
            <a:chOff x="2383200" y="1296000"/>
            <a:chExt cx="4572000" cy="4572000"/>
          </a:xfrm>
        </p:grpSpPr>
        <p:sp>
          <p:nvSpPr>
            <p:cNvPr id="28" name="矩形 27"/>
            <p:cNvSpPr/>
            <p:nvPr/>
          </p:nvSpPr>
          <p:spPr>
            <a:xfrm>
              <a:off x="23832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32976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264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T(1)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2120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040800" y="12960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3832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2976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51264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C(3)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2120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6040800" y="22104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832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2976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51264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42120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6040800" y="31248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23832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2976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1264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T(2)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2120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40800" y="40392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23832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2976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51264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42120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040800" y="4953600"/>
              <a:ext cx="9144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 flipV="1">
              <a:off x="5583600" y="2851200"/>
              <a:ext cx="0" cy="577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4094280" y="4492309"/>
              <a:ext cx="14138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H="1">
              <a:off x="3180748" y="1775537"/>
              <a:ext cx="22112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5782137" y="1921500"/>
              <a:ext cx="0" cy="1507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5583600" y="3801000"/>
              <a:ext cx="0" cy="47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480752" y="3708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9360" y="37762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8224" y="2320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28224" y="3239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628224" y="41578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28224" y="5076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28224" y="59948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1551968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2449274" y="15211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346580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243886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141191" y="152117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448483" y="1519396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>
            <a:off x="1097765" y="874219"/>
            <a:ext cx="0" cy="12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039" y="25736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652218" y="11474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3846389" y="226795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284580" y="45176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65724" y="1976468"/>
            <a:ext cx="6737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轨迹搜索规则，参考：</a:t>
            </a:r>
            <a:r>
              <a:rPr lang="en-US" altLang="zh-CN" dirty="0"/>
              <a:t>.\23_12_17</a:t>
            </a:r>
            <a:r>
              <a:rPr lang="zh-CN" altLang="en-US" dirty="0"/>
              <a:t>初始想法</a:t>
            </a:r>
            <a:r>
              <a:rPr lang="en-US" altLang="zh-CN" dirty="0"/>
              <a:t>\23_12_05_</a:t>
            </a:r>
            <a:r>
              <a:rPr lang="zh-CN" altLang="en-US" dirty="0"/>
              <a:t>初始伪代码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）不考虑距离，直接先</a:t>
            </a:r>
            <a:r>
              <a:rPr lang="en-US" altLang="zh-CN" dirty="0"/>
              <a:t>x</a:t>
            </a:r>
            <a:r>
              <a:rPr lang="zh-CN" altLang="en-US" dirty="0"/>
              <a:t>后</a:t>
            </a:r>
            <a:r>
              <a:rPr lang="en-US" altLang="zh-CN" dirty="0"/>
              <a:t>y</a:t>
            </a:r>
            <a:r>
              <a:rPr lang="zh-CN" altLang="en-US" dirty="0"/>
              <a:t>传输</a:t>
            </a:r>
            <a:endParaRPr lang="en-US" altLang="zh-CN" dirty="0"/>
          </a:p>
        </p:txBody>
      </p:sp>
      <p:sp>
        <p:nvSpPr>
          <p:cNvPr id="94" name="文本框 93"/>
          <p:cNvSpPr txBox="1"/>
          <p:nvPr/>
        </p:nvSpPr>
        <p:spPr>
          <a:xfrm>
            <a:off x="4015886" y="49482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4261" y="3016366"/>
            <a:ext cx="23342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目标结果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en-US" altLang="zh-CN" dirty="0"/>
          </a:p>
          <a:p>
            <a:r>
              <a:rPr lang="en-US" altLang="zh-CN" dirty="0"/>
              <a:t>2 3 3 0 1 0 0 2 0 1 3 0</a:t>
            </a:r>
            <a:endParaRPr lang="en-US" altLang="zh-CN" dirty="0"/>
          </a:p>
          <a:p>
            <a:r>
              <a:rPr lang="en-US" altLang="zh-CN" dirty="0"/>
              <a:t>0 3 1 1 1 0</a:t>
            </a:r>
            <a:endParaRPr lang="en-US" altLang="zh-CN" dirty="0"/>
          </a:p>
          <a:p>
            <a:r>
              <a:rPr lang="en-US" altLang="zh-CN" dirty="0"/>
              <a:t>3 3 1 1 2 0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5" name="文本框 94"/>
          <p:cNvSpPr txBox="1"/>
          <p:nvPr/>
        </p:nvSpPr>
        <p:spPr>
          <a:xfrm>
            <a:off x="6108650" y="4707040"/>
            <a:ext cx="6083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）上传后结果：</a:t>
            </a:r>
            <a:r>
              <a:rPr lang="en-US" altLang="zh-CN" dirty="0"/>
              <a:t>191050</a:t>
            </a:r>
            <a:r>
              <a:rPr lang="zh-CN" altLang="en-US" dirty="0"/>
              <a:t>：实际都没有完全为两个</a:t>
            </a:r>
            <a:r>
              <a:rPr lang="en-US" altLang="zh-CN" dirty="0"/>
              <a:t>Consumer</a:t>
            </a:r>
            <a:r>
              <a:rPr lang="zh-CN" altLang="en-US" dirty="0"/>
              <a:t>提供数据，肯定输出有错。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4261" y="5261039"/>
            <a:ext cx="5737239" cy="64804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6065724" y="6041029"/>
            <a:ext cx="6065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）虽然没超过</a:t>
            </a:r>
            <a:r>
              <a:rPr lang="en-US" altLang="zh-CN" dirty="0">
                <a:effectLst/>
              </a:rPr>
              <a:t>200,900,000</a:t>
            </a:r>
            <a:r>
              <a:rPr lang="zh-CN" altLang="en-US" dirty="0"/>
              <a:t>没能上榜，起码输出格式整好了，后续就要关注核心部分了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28194" y="3107045"/>
            <a:ext cx="14144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现有问题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直接输出样例结果，都能拿</a:t>
            </a:r>
            <a:r>
              <a:rPr lang="en-US" altLang="zh-CN" dirty="0"/>
              <a:t>4W</a:t>
            </a:r>
            <a:r>
              <a:rPr lang="zh-CN" altLang="en-US" dirty="0"/>
              <a:t>多，说明之前的输出有问题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当前结果：同一个方向可能只能输出一个信号，刚才</a:t>
            </a:r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C3</a:t>
            </a:r>
            <a:r>
              <a:rPr lang="zh-CN" altLang="en-US" dirty="0"/>
              <a:t>方向相同了。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尝试简单修改一下先</a:t>
            </a:r>
            <a:r>
              <a:rPr lang="en-US" altLang="zh-CN" dirty="0"/>
              <a:t>y</a:t>
            </a:r>
            <a:r>
              <a:rPr lang="zh-CN" altLang="en-US" dirty="0"/>
              <a:t>后</a:t>
            </a:r>
            <a:r>
              <a:rPr lang="en-US" altLang="zh-CN" dirty="0"/>
              <a:t>x</a:t>
            </a:r>
            <a:r>
              <a:rPr lang="zh-CN" altLang="en-US" dirty="0"/>
              <a:t>，看看输出结果对不对，结果能否变好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199" y="2329140"/>
            <a:ext cx="2287653" cy="7425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222" y="3262889"/>
            <a:ext cx="4136006" cy="62470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421494" y="2606452"/>
            <a:ext cx="1973206" cy="6392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main2_cout.cpp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TABLE_ENDDRAG_ORIGIN_RECT" val="173*152"/>
  <p:tag name="TABLE_ENDDRAG_RECT" val="144*225*173*152"/>
</p:tagLst>
</file>

<file path=ppt/tags/tag63.xml><?xml version="1.0" encoding="utf-8"?>
<p:tagLst xmlns:p="http://schemas.openxmlformats.org/presentationml/2006/main">
  <p:tag name="COMMONDATA" val="eyJoZGlkIjoiMzEwNTM5NzYwMDRjMzkwZTVkZjY2ODkwMGIxNGU0OTU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6485</Words>
  <Application>WPS 演示</Application>
  <PresentationFormat>宽屏</PresentationFormat>
  <Paragraphs>1098</Paragraphs>
  <Slides>35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等线 Light</vt:lpstr>
      <vt:lpstr>等线</vt:lpstr>
      <vt:lpstr>微软雅黑</vt:lpstr>
      <vt:lpstr>Arial Unicode MS</vt:lpstr>
      <vt:lpstr>Calibri</vt:lpstr>
      <vt:lpstr>Office 主题​​</vt:lpstr>
      <vt:lpstr>Equation.DSMT4</vt:lpstr>
      <vt:lpstr>Equation.DSMT4</vt:lpstr>
      <vt:lpstr>Equation.DSMT4</vt:lpstr>
      <vt:lpstr>Equation.DSMT4</vt:lpstr>
      <vt:lpstr>输入输出理解</vt:lpstr>
      <vt:lpstr>PowerPoint 演示文稿</vt:lpstr>
      <vt:lpstr>PowerPoint 演示文稿</vt:lpstr>
      <vt:lpstr>初步设想</vt:lpstr>
      <vt:lpstr>思路</vt:lpstr>
      <vt:lpstr>方案1：距离尽可能地短</vt:lpstr>
      <vt:lpstr>先动起来</vt:lpstr>
      <vt:lpstr>初始想法，输入输出框架</vt:lpstr>
      <vt:lpstr>现有问题</vt:lpstr>
      <vt:lpstr>先y后x</vt:lpstr>
      <vt:lpstr>现有缺陷</vt:lpstr>
      <vt:lpstr>Dijkstra最短路径</vt:lpstr>
      <vt:lpstr>构图与直接Dijkstra</vt:lpstr>
      <vt:lpstr>缺陷1优化思路：利用动态规划实现网格上最短路径</vt:lpstr>
      <vt:lpstr>整体思路</vt:lpstr>
      <vt:lpstr>具体代码实现的问题</vt:lpstr>
      <vt:lpstr>提交结果</vt:lpstr>
      <vt:lpstr>现有优化思路</vt:lpstr>
      <vt:lpstr>路径优化与消息格式优化</vt:lpstr>
      <vt:lpstr>路径优化整体思路</vt:lpstr>
      <vt:lpstr>Python代码重构</vt:lpstr>
      <vt:lpstr>发现问题</vt:lpstr>
      <vt:lpstr>添加结果可视化的函数</vt:lpstr>
      <vt:lpstr>错误现象</vt:lpstr>
      <vt:lpstr>Python代码重构</vt:lpstr>
      <vt:lpstr>BFS预期结果与实现思路</vt:lpstr>
      <vt:lpstr>可视化结果对比</vt:lpstr>
      <vt:lpstr>论文学习与阅读</vt:lpstr>
      <vt:lpstr>Python路径优化</vt:lpstr>
      <vt:lpstr>最短路径Dijkstra</vt:lpstr>
      <vt:lpstr>现象分析</vt:lpstr>
      <vt:lpstr>及时停止策略：能够减少时间复杂度</vt:lpstr>
      <vt:lpstr>添加了early stop后的结果</vt:lpstr>
      <vt:lpstr>BFS贪婪策略</vt:lpstr>
      <vt:lpstr>A*算法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朝阳</dc:creator>
  <cp:lastModifiedBy>55459</cp:lastModifiedBy>
  <cp:revision>362</cp:revision>
  <dcterms:created xsi:type="dcterms:W3CDTF">2023-12-02T01:59:00Z</dcterms:created>
  <dcterms:modified xsi:type="dcterms:W3CDTF">2024-01-01T03:49:05Z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26972E4BAC294A8FB23D889FB7C7AEE0_12</vt:lpwstr>
  </property>
  <property fmtid="{D5CDD505-2E9C-101B-9397-08002B2CF9AE}" pid="3" name="KSOProductBuildVer">
    <vt:lpwstr>2052-12.1.0.16120</vt:lpwstr>
  </property>
</Properties>
</file>