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74CF5-1103-CE72-E361-E8236C1F7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赛题解读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5F30E-B229-D40B-5757-DCE510F7D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03_08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9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5614-B705-4D26-0C95-CC1034FB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赛题解读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50A6F9-A734-2DAD-A3CC-F025C015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8" y="2495514"/>
            <a:ext cx="6212840" cy="4344686"/>
          </a:xfrm>
          <a:prstGeom prst="rect">
            <a:avLst/>
          </a:prstGeom>
        </p:spPr>
      </p:pic>
      <p:grpSp>
        <p:nvGrpSpPr>
          <p:cNvPr id="67" name="组合 66">
            <a:extLst>
              <a:ext uri="{FF2B5EF4-FFF2-40B4-BE49-F238E27FC236}">
                <a16:creationId xmlns:a16="http://schemas.microsoft.com/office/drawing/2014/main" id="{D6536DD5-F51D-43FA-58CB-F1DE42D48E28}"/>
              </a:ext>
            </a:extLst>
          </p:cNvPr>
          <p:cNvGrpSpPr/>
          <p:nvPr/>
        </p:nvGrpSpPr>
        <p:grpSpPr>
          <a:xfrm>
            <a:off x="7560417" y="785909"/>
            <a:ext cx="5119542" cy="5006177"/>
            <a:chOff x="7164177" y="1396839"/>
            <a:chExt cx="5119542" cy="5006177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F770294-DEEA-BC0A-8FED-4D9DA865D8DC}"/>
                </a:ext>
              </a:extLst>
            </p:cNvPr>
            <p:cNvGrpSpPr/>
            <p:nvPr/>
          </p:nvGrpSpPr>
          <p:grpSpPr>
            <a:xfrm>
              <a:off x="7164177" y="1396839"/>
              <a:ext cx="4001834" cy="917135"/>
              <a:chOff x="7479137" y="1017802"/>
              <a:chExt cx="4001834" cy="91713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A278A14-2E32-F431-D260-122B6D377FB4}"/>
                  </a:ext>
                </a:extLst>
              </p:cNvPr>
              <p:cNvGrpSpPr/>
              <p:nvPr/>
            </p:nvGrpSpPr>
            <p:grpSpPr>
              <a:xfrm>
                <a:off x="7593916" y="1431973"/>
                <a:ext cx="3887055" cy="502964"/>
                <a:chOff x="7482257" y="694826"/>
                <a:chExt cx="3887055" cy="502964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4E728AC0-B797-93FB-9F17-BF98CEB57000}"/>
                    </a:ext>
                  </a:extLst>
                </p:cNvPr>
                <p:cNvGrpSpPr/>
                <p:nvPr/>
              </p:nvGrpSpPr>
              <p:grpSpPr>
                <a:xfrm>
                  <a:off x="7482257" y="767358"/>
                  <a:ext cx="1352322" cy="419136"/>
                  <a:chOff x="7880168" y="809272"/>
                  <a:chExt cx="1352322" cy="419136"/>
                </a:xfrm>
              </p:grpSpPr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9357B9-2D6D-0665-0938-66ADB9240739}"/>
                      </a:ext>
                    </a:extLst>
                  </p:cNvPr>
                  <p:cNvSpPr txBox="1"/>
                  <p:nvPr/>
                </p:nvSpPr>
                <p:spPr>
                  <a:xfrm>
                    <a:off x="8386916" y="834174"/>
                    <a:ext cx="84557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8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海洋 </a:t>
                    </a:r>
                    <a:endParaRPr lang="zh-CN" altLang="en-US" dirty="0"/>
                  </a:p>
                </p:txBody>
              </p:sp>
              <p:pic>
                <p:nvPicPr>
                  <p:cNvPr id="9" name="图片 8">
                    <a:extLst>
                      <a:ext uri="{FF2B5EF4-FFF2-40B4-BE49-F238E27FC236}">
                        <a16:creationId xmlns:a16="http://schemas.microsoft.com/office/drawing/2014/main" id="{1D3FB86A-1276-047D-283C-A629A1E486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880168" y="809272"/>
                    <a:ext cx="403895" cy="41913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59B47CFF-97EC-D788-85FB-ECCF11233B9F}"/>
                    </a:ext>
                  </a:extLst>
                </p:cNvPr>
                <p:cNvGrpSpPr/>
                <p:nvPr/>
              </p:nvGrpSpPr>
              <p:grpSpPr>
                <a:xfrm>
                  <a:off x="8776242" y="694826"/>
                  <a:ext cx="1258797" cy="502964"/>
                  <a:chOff x="7845874" y="1307391"/>
                  <a:chExt cx="1258797" cy="502964"/>
                </a:xfrm>
              </p:grpSpPr>
              <p:pic>
                <p:nvPicPr>
                  <p:cNvPr id="11" name="图片 10">
                    <a:extLst>
                      <a:ext uri="{FF2B5EF4-FFF2-40B4-BE49-F238E27FC236}">
                        <a16:creationId xmlns:a16="http://schemas.microsoft.com/office/drawing/2014/main" id="{6C65E52C-7ACF-A8EA-CFAE-528CDF77C4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845874" y="1307391"/>
                    <a:ext cx="472481" cy="502964"/>
                  </a:xfrm>
                  <a:prstGeom prst="rect">
                    <a:avLst/>
                  </a:prstGeom>
                </p:spPr>
              </p:pic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0B676F9C-34E2-4BC7-60C0-FBE925F00872}"/>
                      </a:ext>
                    </a:extLst>
                  </p:cNvPr>
                  <p:cNvSpPr txBox="1"/>
                  <p:nvPr/>
                </p:nvSpPr>
                <p:spPr>
                  <a:xfrm>
                    <a:off x="8386916" y="1374207"/>
                    <a:ext cx="7177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8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泊位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FA9BF353-737B-B238-FAB8-C151E6215EF8}"/>
                    </a:ext>
                  </a:extLst>
                </p:cNvPr>
                <p:cNvGrpSpPr/>
                <p:nvPr/>
              </p:nvGrpSpPr>
              <p:grpSpPr>
                <a:xfrm>
                  <a:off x="9985551" y="738547"/>
                  <a:ext cx="1383761" cy="411516"/>
                  <a:chOff x="7856103" y="2000399"/>
                  <a:chExt cx="1383761" cy="411516"/>
                </a:xfrm>
              </p:grpSpPr>
              <p:pic>
                <p:nvPicPr>
                  <p:cNvPr id="13" name="图片 12">
                    <a:extLst>
                      <a:ext uri="{FF2B5EF4-FFF2-40B4-BE49-F238E27FC236}">
                        <a16:creationId xmlns:a16="http://schemas.microsoft.com/office/drawing/2014/main" id="{BE659AB0-4B67-E342-53F7-5587104178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56103" y="2000399"/>
                    <a:ext cx="419136" cy="411516"/>
                  </a:xfrm>
                  <a:prstGeom prst="rect">
                    <a:avLst/>
                  </a:prstGeom>
                </p:spPr>
              </p:pic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A5E7DD50-D3FF-45E2-D26C-EDB67C9F829B}"/>
                      </a:ext>
                    </a:extLst>
                  </p:cNvPr>
                  <p:cNvSpPr txBox="1"/>
                  <p:nvPr/>
                </p:nvSpPr>
                <p:spPr>
                  <a:xfrm>
                    <a:off x="8386916" y="2021491"/>
                    <a:ext cx="85294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8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陆地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604CF0-E2A1-7C61-B64E-876D362D6267}"/>
                  </a:ext>
                </a:extLst>
              </p:cNvPr>
              <p:cNvSpPr txBox="1"/>
              <p:nvPr/>
            </p:nvSpPr>
            <p:spPr>
              <a:xfrm>
                <a:off x="7479137" y="101780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地图背景元素</a:t>
                </a: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93810C6-0BA9-4C6A-C562-9DE721527AC5}"/>
                </a:ext>
              </a:extLst>
            </p:cNvPr>
            <p:cNvGrpSpPr/>
            <p:nvPr/>
          </p:nvGrpSpPr>
          <p:grpSpPr>
            <a:xfrm>
              <a:off x="7164177" y="2514600"/>
              <a:ext cx="4051070" cy="973699"/>
              <a:chOff x="7479137" y="1979776"/>
              <a:chExt cx="4051070" cy="973699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0F920959-504B-775C-3E8C-294EEC8B05E4}"/>
                  </a:ext>
                </a:extLst>
              </p:cNvPr>
              <p:cNvGrpSpPr/>
              <p:nvPr/>
            </p:nvGrpSpPr>
            <p:grpSpPr>
              <a:xfrm>
                <a:off x="7587981" y="2393947"/>
                <a:ext cx="3942226" cy="559528"/>
                <a:chOff x="7733216" y="1354149"/>
                <a:chExt cx="3942226" cy="559528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6DDFCC4D-B35C-F415-A3D8-336AFF342D96}"/>
                    </a:ext>
                  </a:extLst>
                </p:cNvPr>
                <p:cNvGrpSpPr/>
                <p:nvPr/>
              </p:nvGrpSpPr>
              <p:grpSpPr>
                <a:xfrm>
                  <a:off x="7733216" y="1354149"/>
                  <a:ext cx="1820656" cy="518205"/>
                  <a:chOff x="7914507" y="1433144"/>
                  <a:chExt cx="1820656" cy="518205"/>
                </a:xfrm>
              </p:grpSpPr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9F11FEEA-8564-6F34-F0FD-1EC28092EFB9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590" y="1572838"/>
                    <a:ext cx="122657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8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普通货箱</a:t>
                    </a:r>
                    <a:endParaRPr lang="zh-CN" altLang="en-US" dirty="0"/>
                  </a:p>
                </p:txBody>
              </p:sp>
              <p:pic>
                <p:nvPicPr>
                  <p:cNvPr id="27" name="图片 26">
                    <a:extLst>
                      <a:ext uri="{FF2B5EF4-FFF2-40B4-BE49-F238E27FC236}">
                        <a16:creationId xmlns:a16="http://schemas.microsoft.com/office/drawing/2014/main" id="{CF4E63D1-61A7-5E04-DF40-899F20994F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914507" y="1433144"/>
                    <a:ext cx="525826" cy="5182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011A237-18D0-64B6-C2B7-CEEC8C91064A}"/>
                    </a:ext>
                  </a:extLst>
                </p:cNvPr>
                <p:cNvGrpSpPr/>
                <p:nvPr/>
              </p:nvGrpSpPr>
              <p:grpSpPr>
                <a:xfrm>
                  <a:off x="9622129" y="1372610"/>
                  <a:ext cx="2053313" cy="541067"/>
                  <a:chOff x="7903076" y="2067793"/>
                  <a:chExt cx="2053313" cy="541067"/>
                </a:xfrm>
              </p:grpSpPr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4AD20EFF-7F0C-20A7-0B56-0F4AA40E1E8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8590" y="2215063"/>
                    <a:ext cx="14477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8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高价值货箱</a:t>
                    </a:r>
                    <a:endParaRPr lang="zh-CN" altLang="en-US" dirty="0"/>
                  </a:p>
                </p:txBody>
              </p:sp>
              <p:pic>
                <p:nvPicPr>
                  <p:cNvPr id="29" name="图片 28">
                    <a:extLst>
                      <a:ext uri="{FF2B5EF4-FFF2-40B4-BE49-F238E27FC236}">
                        <a16:creationId xmlns:a16="http://schemas.microsoft.com/office/drawing/2014/main" id="{523644F6-C17B-756F-0C07-10D1D805F8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903076" y="2067793"/>
                    <a:ext cx="548688" cy="54106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53E21E-365D-260A-6FCE-F22A7AB3DC5C}"/>
                  </a:ext>
                </a:extLst>
              </p:cNvPr>
              <p:cNvSpPr txBox="1"/>
              <p:nvPr/>
            </p:nvSpPr>
            <p:spPr>
              <a:xfrm>
                <a:off x="7479137" y="1979776"/>
                <a:ext cx="23198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</a:rPr>
                  <a:t>3.2.1 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物品和售价机制</a:t>
                </a:r>
                <a:endParaRPr lang="zh-CN" altLang="en-US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D516D4F6-AF83-372B-F6CE-2A822910BAE0}"/>
                </a:ext>
              </a:extLst>
            </p:cNvPr>
            <p:cNvGrpSpPr/>
            <p:nvPr/>
          </p:nvGrpSpPr>
          <p:grpSpPr>
            <a:xfrm>
              <a:off x="7164177" y="3688925"/>
              <a:ext cx="5119542" cy="1210284"/>
              <a:chOff x="7567758" y="2998314"/>
              <a:chExt cx="5119542" cy="1210284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73D9DE85-A44D-1760-6CCB-42E23C352481}"/>
                  </a:ext>
                </a:extLst>
              </p:cNvPr>
              <p:cNvGrpSpPr/>
              <p:nvPr/>
            </p:nvGrpSpPr>
            <p:grpSpPr>
              <a:xfrm>
                <a:off x="7567758" y="3412485"/>
                <a:ext cx="4607488" cy="796113"/>
                <a:chOff x="7391472" y="5672835"/>
                <a:chExt cx="4607488" cy="796113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6849F9B8-8A79-BF7D-B554-8EA91BA74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91472" y="5672835"/>
                  <a:ext cx="571550" cy="519114"/>
                </a:xfrm>
                <a:prstGeom prst="rect">
                  <a:avLst/>
                </a:prstGeom>
              </p:spPr>
            </p:pic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8D0D57F-5BB8-EA1A-3029-52FE569A971C}"/>
                    </a:ext>
                  </a:extLst>
                </p:cNvPr>
                <p:cNvSpPr txBox="1"/>
                <p:nvPr/>
              </p:nvSpPr>
              <p:spPr>
                <a:xfrm>
                  <a:off x="7904794" y="5822617"/>
                  <a:ext cx="409416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轮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船靠码头时会在泊位处驶入船。驶离时泊位处将显示为空</a:t>
                  </a:r>
                  <a:endParaRPr lang="zh-CN" altLang="en-US" dirty="0"/>
                </a:p>
              </p:txBody>
            </p:sp>
          </p:grp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4940657-A43D-6677-7E52-0591220A0383}"/>
                  </a:ext>
                </a:extLst>
              </p:cNvPr>
              <p:cNvSpPr txBox="1"/>
              <p:nvPr/>
            </p:nvSpPr>
            <p:spPr>
              <a:xfrm>
                <a:off x="7587981" y="2998314"/>
                <a:ext cx="50993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</a:rPr>
                  <a:t>3.2.2 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虚拟点和运输机制，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</a:rPr>
                  <a:t>3.2.3 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轮船和泊位机制</a:t>
                </a:r>
                <a:endParaRPr lang="zh-CN" alt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E8EA6E5-C4DF-6495-C7D6-CF5E671FE67C}"/>
                </a:ext>
              </a:extLst>
            </p:cNvPr>
            <p:cNvGrpSpPr/>
            <p:nvPr/>
          </p:nvGrpSpPr>
          <p:grpSpPr>
            <a:xfrm>
              <a:off x="7164177" y="5099834"/>
              <a:ext cx="4887231" cy="1303182"/>
              <a:chOff x="7520096" y="4253437"/>
              <a:chExt cx="4887231" cy="130318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5F4BDFE-13D5-7E12-BA21-F2A7C11CABAC}"/>
                  </a:ext>
                </a:extLst>
              </p:cNvPr>
              <p:cNvGrpSpPr/>
              <p:nvPr/>
            </p:nvGrpSpPr>
            <p:grpSpPr>
              <a:xfrm>
                <a:off x="7559596" y="4667608"/>
                <a:ext cx="4847731" cy="889011"/>
                <a:chOff x="7755749" y="2828133"/>
                <a:chExt cx="4847731" cy="889011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05F7054A-6A07-240A-54CC-5216A67A3B45}"/>
                    </a:ext>
                  </a:extLst>
                </p:cNvPr>
                <p:cNvSpPr txBox="1"/>
                <p:nvPr/>
              </p:nvSpPr>
              <p:spPr>
                <a:xfrm>
                  <a:off x="7773456" y="2975338"/>
                  <a:ext cx="483002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800" dirty="0"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机器人</a:t>
                  </a:r>
                  <a:r>
                    <a:rPr lang="en-US" altLang="zh-CN" sz="1800" dirty="0"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,</a:t>
                  </a:r>
                  <a:r>
                    <a:rPr lang="zh-CN" altLang="en-US" sz="1800" dirty="0"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在携带物品时会变成 碰撞或</a:t>
                  </a:r>
                  <a:endParaRPr lang="en-US" altLang="zh-CN" sz="180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r>
                    <a:rPr lang="zh-CN" altLang="en-US" sz="1800" dirty="0">
                      <a:solidFill>
                        <a:srgbClr val="000000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</a:rPr>
                    <a:t>移动到了海里</a:t>
                  </a:r>
                  <a:endParaRPr lang="zh-CN" altLang="en-US" dirty="0"/>
                </a:p>
              </p:txBody>
            </p:sp>
            <p:pic>
              <p:nvPicPr>
                <p:cNvPr id="42" name="图片 41">
                  <a:extLst>
                    <a:ext uri="{FF2B5EF4-FFF2-40B4-BE49-F238E27FC236}">
                      <a16:creationId xmlns:a16="http://schemas.microsoft.com/office/drawing/2014/main" id="{108B86FA-C89D-75CB-A25F-1A9B748D6B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55749" y="2828133"/>
                  <a:ext cx="571550" cy="472481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2568C67A-79A0-4FE5-243E-A3B079660E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34353" y="2828133"/>
                  <a:ext cx="464860" cy="502964"/>
                </a:xfrm>
                <a:prstGeom prst="rect">
                  <a:avLst/>
                </a:prstGeom>
              </p:spPr>
            </p:pic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71BD3694-E3F2-8252-CC87-AF65AF964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67172" y="3305628"/>
                  <a:ext cx="495343" cy="411516"/>
                </a:xfrm>
                <a:prstGeom prst="rect">
                  <a:avLst/>
                </a:prstGeom>
              </p:spPr>
            </p:pic>
          </p:grp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9DFD75D-378B-064A-9FEE-99A91CA91674}"/>
                  </a:ext>
                </a:extLst>
              </p:cNvPr>
              <p:cNvSpPr txBox="1"/>
              <p:nvPr/>
            </p:nvSpPr>
            <p:spPr>
              <a:xfrm>
                <a:off x="7520096" y="4253437"/>
                <a:ext cx="24918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Book Antiqua" panose="02040602050305030304" pitchFamily="18" charset="0"/>
                  </a:rPr>
                  <a:t>3.2.4 </a:t>
                </a:r>
                <a:r>
                  <a:rPr lang="zh-CN" altLang="en-US" sz="180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机器人机制</a:t>
                </a:r>
                <a:endParaRPr lang="zh-CN" altLang="en-US" dirty="0"/>
              </a:p>
            </p:txBody>
          </p:sp>
        </p:grp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1F45AF7-FB59-4594-B17A-0DB64B465100}"/>
              </a:ext>
            </a:extLst>
          </p:cNvPr>
          <p:cNvSpPr txBox="1"/>
          <p:nvPr/>
        </p:nvSpPr>
        <p:spPr>
          <a:xfrm>
            <a:off x="954711" y="1883030"/>
            <a:ext cx="3676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判题器中地图上元素对应机制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7504CB0C-065E-3007-56C9-6A331EF750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9852" y="-74133"/>
            <a:ext cx="3349003" cy="2420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AFB2DD8F-C450-7104-9210-BC1F7B65BC27}"/>
              </a:ext>
            </a:extLst>
          </p:cNvPr>
          <p:cNvSpPr txBox="1"/>
          <p:nvPr/>
        </p:nvSpPr>
        <p:spPr>
          <a:xfrm>
            <a:off x="9480762" y="86591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10</a:t>
            </a:r>
            <a:r>
              <a:rPr lang="zh-CN" altLang="en-US" b="1" dirty="0">
                <a:solidFill>
                  <a:schemeClr val="accent6"/>
                </a:solidFill>
              </a:rPr>
              <a:t>个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3B6D37D-17F3-F0EC-458F-16E71CA7F91D}"/>
              </a:ext>
            </a:extLst>
          </p:cNvPr>
          <p:cNvSpPr txBox="1"/>
          <p:nvPr/>
        </p:nvSpPr>
        <p:spPr>
          <a:xfrm>
            <a:off x="8007920" y="338158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5</a:t>
            </a:r>
            <a:r>
              <a:rPr lang="zh-CN" altLang="en-US" b="1" dirty="0">
                <a:solidFill>
                  <a:schemeClr val="accent6"/>
                </a:solidFill>
              </a:rPr>
              <a:t>个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247E17-D6DF-2CCA-1B64-C3C972EE5A19}"/>
              </a:ext>
            </a:extLst>
          </p:cNvPr>
          <p:cNvSpPr txBox="1"/>
          <p:nvPr/>
        </p:nvSpPr>
        <p:spPr>
          <a:xfrm>
            <a:off x="8019902" y="47659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10</a:t>
            </a:r>
            <a:r>
              <a:rPr lang="zh-CN" altLang="en-US" b="1" dirty="0">
                <a:solidFill>
                  <a:schemeClr val="accent6"/>
                </a:solidFill>
              </a:rPr>
              <a:t>个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3B72C1FD-AE00-BA36-C377-4F167D8A12C9}"/>
              </a:ext>
            </a:extLst>
          </p:cNvPr>
          <p:cNvGrpSpPr/>
          <p:nvPr/>
        </p:nvGrpSpPr>
        <p:grpSpPr>
          <a:xfrm>
            <a:off x="554148" y="2346666"/>
            <a:ext cx="4752374" cy="4566827"/>
            <a:chOff x="554148" y="2346666"/>
            <a:chExt cx="4752374" cy="4566827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772C0D2-944E-84FC-47CC-4AE1436864B5}"/>
                </a:ext>
              </a:extLst>
            </p:cNvPr>
            <p:cNvCxnSpPr>
              <a:cxnSpLocks/>
            </p:cNvCxnSpPr>
            <p:nvPr/>
          </p:nvCxnSpPr>
          <p:spPr>
            <a:xfrm>
              <a:off x="861060" y="2671693"/>
              <a:ext cx="4241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EB096344-EB13-45CD-61B1-729F98F968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259840" y="4792593"/>
              <a:ext cx="4241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D3D75DC-0797-256A-0494-C265E44B02D4}"/>
                </a:ext>
              </a:extLst>
            </p:cNvPr>
            <p:cNvSpPr txBox="1"/>
            <p:nvPr/>
          </p:nvSpPr>
          <p:spPr>
            <a:xfrm>
              <a:off x="554148" y="654416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82E68BA-2B2E-F6B2-524D-0C6618714A50}"/>
                </a:ext>
              </a:extLst>
            </p:cNvPr>
            <p:cNvSpPr txBox="1"/>
            <p:nvPr/>
          </p:nvSpPr>
          <p:spPr>
            <a:xfrm>
              <a:off x="5017660" y="234666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389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27E35-A482-2FD7-2AD2-3C853EE4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B96AE-C9F7-4640-B0C0-17C3C1F19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10" y="1450637"/>
            <a:ext cx="4846740" cy="48010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9516F9B-F314-FC14-7B01-FEF4B000E0AB}"/>
              </a:ext>
            </a:extLst>
          </p:cNvPr>
          <p:cNvGrpSpPr/>
          <p:nvPr/>
        </p:nvGrpSpPr>
        <p:grpSpPr>
          <a:xfrm>
            <a:off x="1332552" y="2197030"/>
            <a:ext cx="2499577" cy="3268776"/>
            <a:chOff x="1332552" y="2197030"/>
            <a:chExt cx="2499577" cy="326877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713FBB3-D877-6E56-20DE-FFBCA0D13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2552" y="2197030"/>
              <a:ext cx="2499577" cy="57917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E7AEB6D-E36C-9BA8-506B-058FF8489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2552" y="2714748"/>
              <a:ext cx="1005927" cy="2751058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D5FA923B-8EA2-FC9D-A8DD-F49A3831481E}"/>
              </a:ext>
            </a:extLst>
          </p:cNvPr>
          <p:cNvSpPr/>
          <p:nvPr/>
        </p:nvSpPr>
        <p:spPr>
          <a:xfrm>
            <a:off x="1332552" y="2448457"/>
            <a:ext cx="713418" cy="11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A08F726-DB2A-4E83-1711-8ADE23F334D0}"/>
              </a:ext>
            </a:extLst>
          </p:cNvPr>
          <p:cNvSpPr/>
          <p:nvPr/>
        </p:nvSpPr>
        <p:spPr>
          <a:xfrm>
            <a:off x="1332552" y="2614069"/>
            <a:ext cx="290508" cy="100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8E7671A-51DA-C7F6-5662-472FECA90802}"/>
              </a:ext>
            </a:extLst>
          </p:cNvPr>
          <p:cNvGrpSpPr/>
          <p:nvPr/>
        </p:nvGrpSpPr>
        <p:grpSpPr>
          <a:xfrm>
            <a:off x="6763258" y="889247"/>
            <a:ext cx="4797886" cy="5603627"/>
            <a:chOff x="6843856" y="198642"/>
            <a:chExt cx="4778154" cy="629423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55B3EAE-CD68-7784-1DC4-5AD44351FA42}"/>
                </a:ext>
              </a:extLst>
            </p:cNvPr>
            <p:cNvGrpSpPr/>
            <p:nvPr/>
          </p:nvGrpSpPr>
          <p:grpSpPr>
            <a:xfrm>
              <a:off x="6843856" y="198642"/>
              <a:ext cx="4778154" cy="6294233"/>
              <a:chOff x="5953150" y="795260"/>
              <a:chExt cx="4778154" cy="6294233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610CFAF1-9B08-F47B-7219-BECCA2183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3150" y="795260"/>
                <a:ext cx="4663844" cy="1790855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152E5253-8C5F-E965-F821-A02FF6385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53150" y="2600924"/>
                <a:ext cx="4778154" cy="214140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63B4EE1-894A-4D94-82EB-A94D3532C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53150" y="4742330"/>
                <a:ext cx="4762913" cy="2347163"/>
              </a:xfrm>
              <a:prstGeom prst="rect">
                <a:avLst/>
              </a:prstGeom>
            </p:spPr>
          </p:pic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30CCE4-C038-08F4-5E57-E952BCD459B7}"/>
                </a:ext>
              </a:extLst>
            </p:cNvPr>
            <p:cNvSpPr/>
            <p:nvPr/>
          </p:nvSpPr>
          <p:spPr>
            <a:xfrm>
              <a:off x="6843856" y="203258"/>
              <a:ext cx="3905424" cy="165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EE185CB-881D-4E10-6DA1-341D7147ED24}"/>
                </a:ext>
              </a:extLst>
            </p:cNvPr>
            <p:cNvSpPr/>
            <p:nvPr/>
          </p:nvSpPr>
          <p:spPr>
            <a:xfrm>
              <a:off x="6843856" y="447931"/>
              <a:ext cx="3905424" cy="165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C140AF3-6F50-A4D4-8347-A51E3D22031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2045970" y="967078"/>
            <a:ext cx="4717288" cy="154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70D8FE4-568F-2847-F3B0-A8F4DA36A0E5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623060" y="1184905"/>
            <a:ext cx="5140198" cy="147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A9D047B-2317-A7BE-EDE0-8CD56136040A}"/>
              </a:ext>
            </a:extLst>
          </p:cNvPr>
          <p:cNvSpPr/>
          <p:nvPr/>
        </p:nvSpPr>
        <p:spPr>
          <a:xfrm>
            <a:off x="1332552" y="2739729"/>
            <a:ext cx="481008" cy="287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61E87D5-4239-8E11-6D5B-BDC2907DA824}"/>
              </a:ext>
            </a:extLst>
          </p:cNvPr>
          <p:cNvSpPr/>
          <p:nvPr/>
        </p:nvSpPr>
        <p:spPr>
          <a:xfrm>
            <a:off x="1332552" y="3042490"/>
            <a:ext cx="785808" cy="1643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38A68F-E106-6E66-F57F-788272B312F3}"/>
              </a:ext>
            </a:extLst>
          </p:cNvPr>
          <p:cNvSpPr/>
          <p:nvPr/>
        </p:nvSpPr>
        <p:spPr>
          <a:xfrm>
            <a:off x="1332552" y="4694240"/>
            <a:ext cx="343848" cy="796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B375B3-88AB-0FD7-6475-327D24A3F551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1813560" y="1465812"/>
            <a:ext cx="4974946" cy="1417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49A2B9C-8253-93D0-08E4-0E266A8A81C9}"/>
              </a:ext>
            </a:extLst>
          </p:cNvPr>
          <p:cNvSpPr/>
          <p:nvPr/>
        </p:nvSpPr>
        <p:spPr>
          <a:xfrm>
            <a:off x="6788506" y="1306023"/>
            <a:ext cx="4412894" cy="319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6AC86A-C770-E5EF-3603-2D594657BC09}"/>
              </a:ext>
            </a:extLst>
          </p:cNvPr>
          <p:cNvSpPr/>
          <p:nvPr/>
        </p:nvSpPr>
        <p:spPr>
          <a:xfrm>
            <a:off x="6800391" y="2553995"/>
            <a:ext cx="4412894" cy="319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219968-B49F-0579-B6C7-15EA7350B1A5}"/>
              </a:ext>
            </a:extLst>
          </p:cNvPr>
          <p:cNvSpPr/>
          <p:nvPr/>
        </p:nvSpPr>
        <p:spPr>
          <a:xfrm>
            <a:off x="6766547" y="4413349"/>
            <a:ext cx="4412894" cy="319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CBE9F65-9A68-70AE-5ECF-16AD37E0053D}"/>
              </a:ext>
            </a:extLst>
          </p:cNvPr>
          <p:cNvCxnSpPr/>
          <p:nvPr/>
        </p:nvCxnSpPr>
        <p:spPr>
          <a:xfrm flipV="1">
            <a:off x="2118360" y="2713783"/>
            <a:ext cx="4682031" cy="115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7D0C31C-7DC8-4CDC-6648-D7A9B792700F}"/>
              </a:ext>
            </a:extLst>
          </p:cNvPr>
          <p:cNvCxnSpPr>
            <a:stCxn id="31" idx="3"/>
            <a:endCxn id="39" idx="1"/>
          </p:cNvCxnSpPr>
          <p:nvPr/>
        </p:nvCxnSpPr>
        <p:spPr>
          <a:xfrm flipV="1">
            <a:off x="1676400" y="4573138"/>
            <a:ext cx="5090147" cy="51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1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27E35-A482-2FD7-2AD2-3C853EE4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输出格式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B7D03CA4-CBD8-2EF4-649D-AFA36F15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82" y="1903676"/>
            <a:ext cx="4557155" cy="1242168"/>
          </a:xfrm>
          <a:prstGeom prst="rect">
            <a:avLst/>
          </a:prstGeom>
        </p:spPr>
      </p:pic>
      <p:grpSp>
        <p:nvGrpSpPr>
          <p:cNvPr id="61" name="组合 60">
            <a:extLst>
              <a:ext uri="{FF2B5EF4-FFF2-40B4-BE49-F238E27FC236}">
                <a16:creationId xmlns:a16="http://schemas.microsoft.com/office/drawing/2014/main" id="{7798D51F-956F-29F7-F8CB-05024E59C03B}"/>
              </a:ext>
            </a:extLst>
          </p:cNvPr>
          <p:cNvGrpSpPr/>
          <p:nvPr/>
        </p:nvGrpSpPr>
        <p:grpSpPr>
          <a:xfrm>
            <a:off x="6207760" y="683070"/>
            <a:ext cx="5006774" cy="5809805"/>
            <a:chOff x="6207760" y="683070"/>
            <a:chExt cx="5006774" cy="5809805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16B9C46-A626-0504-281E-EA2084440C42}"/>
                </a:ext>
              </a:extLst>
            </p:cNvPr>
            <p:cNvGrpSpPr/>
            <p:nvPr/>
          </p:nvGrpSpPr>
          <p:grpSpPr>
            <a:xfrm>
              <a:off x="6207760" y="683070"/>
              <a:ext cx="5006774" cy="5809805"/>
              <a:chOff x="6207760" y="683070"/>
              <a:chExt cx="5006774" cy="5809805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DDBB4683-0BC5-0683-AD3F-FB0CEAEE3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7760" y="683070"/>
                <a:ext cx="5006774" cy="4374259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47DA06CA-E92A-EEF3-CE00-74C3DA642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6414" y="5075432"/>
                <a:ext cx="4618120" cy="1417443"/>
              </a:xfrm>
              <a:prstGeom prst="rect">
                <a:avLst/>
              </a:prstGeom>
            </p:spPr>
          </p:pic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C3DC0CC-1D8B-8AD2-6D3A-AABF49A8DACA}"/>
                </a:ext>
              </a:extLst>
            </p:cNvPr>
            <p:cNvSpPr/>
            <p:nvPr/>
          </p:nvSpPr>
          <p:spPr>
            <a:xfrm>
              <a:off x="6514338" y="1345477"/>
              <a:ext cx="4542480" cy="558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FE0765A-B280-2557-9441-230C55556FDA}"/>
                </a:ext>
              </a:extLst>
            </p:cNvPr>
            <p:cNvSpPr/>
            <p:nvPr/>
          </p:nvSpPr>
          <p:spPr>
            <a:xfrm>
              <a:off x="6514338" y="4518367"/>
              <a:ext cx="4542480" cy="5581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42CB8ED8-8F83-3A7C-C2FF-31B4C9B88A25}"/>
              </a:ext>
            </a:extLst>
          </p:cNvPr>
          <p:cNvSpPr/>
          <p:nvPr/>
        </p:nvSpPr>
        <p:spPr>
          <a:xfrm>
            <a:off x="1135182" y="2312000"/>
            <a:ext cx="516637" cy="323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E8FC6A5-0CA3-684F-3322-3556B6BEDAFC}"/>
              </a:ext>
            </a:extLst>
          </p:cNvPr>
          <p:cNvSpPr/>
          <p:nvPr/>
        </p:nvSpPr>
        <p:spPr>
          <a:xfrm>
            <a:off x="1135182" y="2619960"/>
            <a:ext cx="516637" cy="323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183DA65-B744-32C6-854D-525ECB170DF3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1651819" y="1624577"/>
            <a:ext cx="4862519" cy="84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3EA8C66-5BAA-2023-2492-63C41D4162C0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1651819" y="2781483"/>
            <a:ext cx="4862519" cy="2015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D6F4D-F774-BF06-18D0-BB944C3E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2FE70-D1E4-223E-2CE0-FF742D9D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  <a:ln>
            <a:noFill/>
          </a:ln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调度问题（</a:t>
            </a:r>
            <a:r>
              <a:rPr lang="zh-CN" altLang="en-US" b="1" dirty="0">
                <a:solidFill>
                  <a:srgbClr val="FF0000"/>
                </a:solidFill>
              </a:rPr>
              <a:t>核心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chemeClr val="accent1"/>
                </a:solidFill>
              </a:rPr>
              <a:t>机器人</a:t>
            </a:r>
            <a:r>
              <a:rPr lang="zh-CN" altLang="en-US" dirty="0">
                <a:solidFill>
                  <a:srgbClr val="00B050"/>
                </a:solidFill>
              </a:rPr>
              <a:t>选择特定位置物品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B050"/>
                </a:solidFill>
              </a:rPr>
              <a:t>到达目标泊位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chemeClr val="accent1"/>
                </a:solidFill>
              </a:rPr>
              <a:t>轮船</a:t>
            </a:r>
            <a:r>
              <a:rPr lang="zh-CN" altLang="en-US" dirty="0"/>
              <a:t>驶向泊位：虚拟点到泊位、泊位间的移动。</a:t>
            </a:r>
            <a:endParaRPr lang="en-US" altLang="zh-CN" dirty="0"/>
          </a:p>
          <a:p>
            <a:r>
              <a:rPr lang="en-US" altLang="zh-CN" dirty="0"/>
              <a:t>12. </a:t>
            </a:r>
            <a:r>
              <a:rPr lang="zh-CN" altLang="en-US" dirty="0"/>
              <a:t>机器人的移动：网格型的移动方式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）避免与墙壁碰撞：路径规划，</a:t>
            </a:r>
            <a:r>
              <a:rPr lang="zh-CN" altLang="en-US" dirty="0">
                <a:solidFill>
                  <a:srgbClr val="00B050"/>
                </a:solidFill>
              </a:rPr>
              <a:t>当前坐标到达目标港口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）避免机器人的碰撞：</a:t>
            </a:r>
            <a:r>
              <a:rPr lang="zh-CN" altLang="en-US" dirty="0">
                <a:solidFill>
                  <a:srgbClr val="00B050"/>
                </a:solidFill>
              </a:rPr>
              <a:t>选择一个等待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4B22A7-6996-FFDB-14E2-1A47430F7F47}"/>
              </a:ext>
            </a:extLst>
          </p:cNvPr>
          <p:cNvSpPr/>
          <p:nvPr/>
        </p:nvSpPr>
        <p:spPr>
          <a:xfrm>
            <a:off x="1950720" y="2235200"/>
            <a:ext cx="1178560" cy="4775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D7BB0C-0A1E-4C85-252D-9CA0408BED40}"/>
              </a:ext>
            </a:extLst>
          </p:cNvPr>
          <p:cNvSpPr/>
          <p:nvPr/>
        </p:nvSpPr>
        <p:spPr>
          <a:xfrm>
            <a:off x="1950720" y="2778760"/>
            <a:ext cx="853440" cy="4775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3E6FB5-DCDD-8018-0119-294D688C249D}"/>
              </a:ext>
            </a:extLst>
          </p:cNvPr>
          <p:cNvCxnSpPr>
            <a:stCxn id="4" idx="0"/>
          </p:cNvCxnSpPr>
          <p:nvPr/>
        </p:nvCxnSpPr>
        <p:spPr>
          <a:xfrm flipV="1">
            <a:off x="2540000" y="1036320"/>
            <a:ext cx="1869440" cy="119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43D4C6-4582-3D68-EBC3-43A660E778B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04160" y="1137920"/>
            <a:ext cx="1767840" cy="18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45EC992-00E7-3B6C-68D2-4782EED16F01}"/>
              </a:ext>
            </a:extLst>
          </p:cNvPr>
          <p:cNvSpPr txBox="1"/>
          <p:nvPr/>
        </p:nvSpPr>
        <p:spPr>
          <a:xfrm>
            <a:off x="3913792" y="65439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两个关键的实体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A1EE3E-C524-B608-D678-755599400CCC}"/>
              </a:ext>
            </a:extLst>
          </p:cNvPr>
          <p:cNvCxnSpPr>
            <a:cxnSpLocks/>
          </p:cNvCxnSpPr>
          <p:nvPr/>
        </p:nvCxnSpPr>
        <p:spPr>
          <a:xfrm>
            <a:off x="10342880" y="4074160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3B59828-1948-315A-7156-3860DAD2F6AB}"/>
              </a:ext>
            </a:extLst>
          </p:cNvPr>
          <p:cNvSpPr txBox="1"/>
          <p:nvPr/>
        </p:nvSpPr>
        <p:spPr>
          <a:xfrm>
            <a:off x="11805919" y="3673891"/>
            <a:ext cx="46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地图初始化的时候，确定所有陆地点到达</a:t>
            </a:r>
            <a:r>
              <a:rPr lang="en-US" altLang="zh-CN" dirty="0"/>
              <a:t>10</a:t>
            </a:r>
            <a:r>
              <a:rPr lang="zh-CN" altLang="en-US" dirty="0"/>
              <a:t>个港口的最短路径，每个最短路径直接</a:t>
            </a:r>
            <a:r>
              <a:rPr lang="en-US" altLang="zh-CN" dirty="0"/>
              <a:t>BFS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80B813-87B2-2E0A-ECA8-175B742B096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749540" y="4598677"/>
            <a:ext cx="1336040" cy="2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FEFA534-8D66-1B9E-F75D-C047CA491E2E}"/>
              </a:ext>
            </a:extLst>
          </p:cNvPr>
          <p:cNvSpPr txBox="1"/>
          <p:nvPr/>
        </p:nvSpPr>
        <p:spPr>
          <a:xfrm>
            <a:off x="9085580" y="4397431"/>
            <a:ext cx="453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没货物的等待，给有货物的机器人让路，具体碰撞机制看</a:t>
            </a:r>
            <a:r>
              <a:rPr lang="en-US" altLang="zh-CN" dirty="0"/>
              <a:t>3.2.4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9FF94B-2757-D6C7-280C-239BC262E8F5}"/>
              </a:ext>
            </a:extLst>
          </p:cNvPr>
          <p:cNvCxnSpPr>
            <a:cxnSpLocks/>
          </p:cNvCxnSpPr>
          <p:nvPr/>
        </p:nvCxnSpPr>
        <p:spPr>
          <a:xfrm>
            <a:off x="8702395" y="2494087"/>
            <a:ext cx="1229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31F1071-E19F-2D16-C8C4-D98121CCAB06}"/>
              </a:ext>
            </a:extLst>
          </p:cNvPr>
          <p:cNvSpPr txBox="1"/>
          <p:nvPr/>
        </p:nvSpPr>
        <p:spPr>
          <a:xfrm>
            <a:off x="10024961" y="2275903"/>
            <a:ext cx="204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机器人的移动问题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1831B9-652E-5029-73EC-243A337756FB}"/>
              </a:ext>
            </a:extLst>
          </p:cNvPr>
          <p:cNvSpPr txBox="1"/>
          <p:nvPr/>
        </p:nvSpPr>
        <p:spPr>
          <a:xfrm>
            <a:off x="7294995" y="1345355"/>
            <a:ext cx="358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赶在物品消失前及时到达，</a:t>
            </a:r>
          </a:p>
        </p:txBody>
      </p:sp>
    </p:spTree>
    <p:extLst>
      <p:ext uri="{BB962C8B-B14F-4D97-AF65-F5344CB8AC3E}">
        <p14:creationId xmlns:p14="http://schemas.microsoft.com/office/powerpoint/2010/main" val="281786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C9A2B-40A5-2985-32E3-6F4E6DF2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最简单例子</a:t>
            </a:r>
            <a:r>
              <a:rPr lang="en-US" altLang="zh-CN" dirty="0"/>
              <a:t>——</a:t>
            </a:r>
            <a:r>
              <a:rPr lang="zh-CN" altLang="en-US" dirty="0"/>
              <a:t>成交一笔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EAF4D-1AE9-FAE7-E8EE-2662F22E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接受完整的输入：</a:t>
            </a:r>
            <a:r>
              <a:rPr lang="en-US" altLang="zh-CN" dirty="0">
                <a:solidFill>
                  <a:srgbClr val="00B050"/>
                </a:solidFill>
              </a:rPr>
              <a:t>SDK</a:t>
            </a:r>
            <a:r>
              <a:rPr lang="zh-CN" altLang="en-US" dirty="0">
                <a:solidFill>
                  <a:srgbClr val="00B050"/>
                </a:solidFill>
              </a:rPr>
              <a:t>已经处理好了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轮船</a:t>
            </a:r>
            <a:r>
              <a:rPr lang="en-US" altLang="zh-CN" dirty="0"/>
              <a:t>1</a:t>
            </a:r>
            <a:r>
              <a:rPr lang="zh-CN" altLang="en-US" dirty="0"/>
              <a:t>出现</a:t>
            </a:r>
            <a:r>
              <a:rPr lang="en-US" altLang="zh-CN" dirty="0"/>
              <a:t>1</a:t>
            </a:r>
            <a:r>
              <a:rPr lang="zh-CN" altLang="en-US" dirty="0"/>
              <a:t>号港口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机器人</a:t>
            </a:r>
            <a:r>
              <a:rPr lang="en-US" altLang="zh-CN" dirty="0"/>
              <a:t>1</a:t>
            </a:r>
            <a:r>
              <a:rPr lang="zh-CN" altLang="en-US" dirty="0"/>
              <a:t>用最短路径送一个货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装载完成后轮船</a:t>
            </a:r>
            <a:r>
              <a:rPr lang="en-US" altLang="zh-CN" dirty="0"/>
              <a:t>1</a:t>
            </a:r>
            <a:r>
              <a:rPr lang="zh-CN" altLang="en-US" dirty="0"/>
              <a:t>送货到虚拟点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514BC1B-C987-AE89-AFE3-5BC0AB0131D4}"/>
              </a:ext>
            </a:extLst>
          </p:cNvPr>
          <p:cNvGrpSpPr/>
          <p:nvPr/>
        </p:nvGrpSpPr>
        <p:grpSpPr>
          <a:xfrm>
            <a:off x="7108615" y="2916000"/>
            <a:ext cx="4955565" cy="3865800"/>
            <a:chOff x="7108615" y="2916000"/>
            <a:chExt cx="4955565" cy="3865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3692F02-BB4E-4FA8-99EB-986F51F7B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08615" y="3352800"/>
              <a:ext cx="4955565" cy="3429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DFF139-A72E-8D8C-7DFE-E5A8B1429D48}"/>
                </a:ext>
              </a:extLst>
            </p:cNvPr>
            <p:cNvSpPr txBox="1"/>
            <p:nvPr/>
          </p:nvSpPr>
          <p:spPr>
            <a:xfrm>
              <a:off x="7373472" y="2916000"/>
              <a:ext cx="4690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800</a:t>
              </a:r>
              <a:r>
                <a:rPr lang="zh-CN" altLang="en-US" dirty="0"/>
                <a:t>帧左右轮船才出现，虚拟点和泊位很远啊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650368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292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宋体</vt:lpstr>
      <vt:lpstr>Arial</vt:lpstr>
      <vt:lpstr>Book Antiqua</vt:lpstr>
      <vt:lpstr>Calibri</vt:lpstr>
      <vt:lpstr>WPS</vt:lpstr>
      <vt:lpstr>赛题解读</vt:lpstr>
      <vt:lpstr>赛题解读</vt:lpstr>
      <vt:lpstr>输入输出</vt:lpstr>
      <vt:lpstr>输出格式</vt:lpstr>
      <vt:lpstr>可能问题</vt:lpstr>
      <vt:lpstr>最简单例子——成交一笔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赛题解读</dc:title>
  <dc:creator>黄朝阳</dc:creator>
  <cp:lastModifiedBy>朝阳 黄</cp:lastModifiedBy>
  <cp:revision>62</cp:revision>
  <dcterms:created xsi:type="dcterms:W3CDTF">2023-08-09T12:44:55Z</dcterms:created>
  <dcterms:modified xsi:type="dcterms:W3CDTF">2024-03-08T16:46:19Z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