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4" r:id="rId10"/>
    <p:sldId id="263" r:id="rId11"/>
    <p:sldId id="266" r:id="rId12"/>
    <p:sldId id="267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585" autoAdjust="0"/>
  </p:normalViewPr>
  <p:slideViewPr>
    <p:cSldViewPr snapToGrid="0">
      <p:cViewPr varScale="1">
        <p:scale>
          <a:sx n="126" d="100"/>
          <a:sy n="126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AEC7-C93F-45AC-92FB-0B528F2A198C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1B9E3-40F2-4FB0-BA60-5CCC3CE15F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57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24_02_19_cpp/main_best_fit.cpp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1B9E3-40F2-4FB0-BA60-5CCC3CE15F6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3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24_02_12_Demo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78705-D3B1-88F2-0063-0FAC8124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解决超时问题思路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45393-6F25-6CFB-A905-6787E0D3F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分析超时的原因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）语言原因：</a:t>
            </a:r>
            <a:r>
              <a:rPr lang="en-US" altLang="zh-CN" dirty="0"/>
              <a:t>Python</a:t>
            </a:r>
            <a:r>
              <a:rPr lang="zh-CN" altLang="en-US" dirty="0"/>
              <a:t>太慢了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）算法原因：主要是</a:t>
            </a:r>
            <a:r>
              <a:rPr lang="en-US" altLang="zh-CN" dirty="0"/>
              <a:t>pod</a:t>
            </a:r>
            <a:r>
              <a:rPr lang="zh-CN" altLang="en-US" dirty="0"/>
              <a:t>调度算法</a:t>
            </a:r>
            <a:r>
              <a:rPr lang="en-US" altLang="zh-CN" dirty="0"/>
              <a:t>——</a:t>
            </a:r>
            <a:r>
              <a:rPr lang="zh-CN" altLang="en-US" dirty="0"/>
              <a:t>最佳适应算法太慢了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解决方式：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）语言层面：使用</a:t>
            </a:r>
            <a:r>
              <a:rPr lang="en-US" altLang="zh-CN" dirty="0"/>
              <a:t>C++</a:t>
            </a:r>
            <a:r>
              <a:rPr lang="zh-CN" altLang="en-US" dirty="0"/>
              <a:t>重写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）算法层面：</a:t>
            </a:r>
            <a:endParaRPr lang="en-US" altLang="zh-CN" dirty="0"/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）其他资源分配算法</a:t>
            </a:r>
            <a:r>
              <a:rPr lang="en-US" altLang="zh-CN" dirty="0"/>
              <a:t>——</a:t>
            </a:r>
            <a:r>
              <a:rPr lang="zh-CN" altLang="en-US" dirty="0"/>
              <a:t>首次适应算法</a:t>
            </a:r>
            <a:r>
              <a:rPr lang="en-US" altLang="zh-CN" dirty="0"/>
              <a:t>……</a:t>
            </a:r>
          </a:p>
          <a:p>
            <a:pPr lvl="2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）优化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timestamp</a:t>
            </a:r>
            <a:r>
              <a:rPr lang="zh-CN" altLang="en-US" dirty="0"/>
              <a:t>中</a:t>
            </a:r>
            <a:r>
              <a:rPr lang="en-US" altLang="zh-CN" dirty="0"/>
              <a:t>CREATE</a:t>
            </a:r>
            <a:r>
              <a:rPr lang="zh-CN" altLang="en-US" dirty="0"/>
              <a:t>请求中多个</a:t>
            </a:r>
            <a:r>
              <a:rPr lang="en-US" altLang="zh-CN" dirty="0"/>
              <a:t>pod</a:t>
            </a:r>
            <a:r>
              <a:rPr lang="zh-CN" altLang="en-US" dirty="0"/>
              <a:t>申请，排序或者合并。</a:t>
            </a:r>
          </a:p>
        </p:txBody>
      </p:sp>
    </p:spTree>
    <p:extLst>
      <p:ext uri="{BB962C8B-B14F-4D97-AF65-F5344CB8AC3E}">
        <p14:creationId xmlns:p14="http://schemas.microsoft.com/office/powerpoint/2010/main" val="92400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4BD8A-4F27-4ACD-8D1E-0FE6DB69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重写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56E59-1A00-47C2-A763-A8927510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测试：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cost</a:t>
            </a:r>
            <a:r>
              <a:rPr lang="zh-CN" altLang="en-US" dirty="0"/>
              <a:t>：</a:t>
            </a:r>
            <a:r>
              <a:rPr lang="en-US" altLang="zh-CN" dirty="0"/>
              <a:t>python local_runner.py </a:t>
            </a:r>
            <a:r>
              <a:rPr lang="en-US" altLang="zh-CN" dirty="0" err="1"/>
              <a:t>sample_tests</a:t>
            </a:r>
            <a:r>
              <a:rPr lang="en-US" altLang="zh-CN" dirty="0"/>
              <a:t>/demo.txt -- .\</a:t>
            </a:r>
            <a:r>
              <a:rPr lang="en-US" altLang="zh-CN" dirty="0" err="1"/>
              <a:t>main_best_fit</a:t>
            </a:r>
            <a:endParaRPr lang="en-US" altLang="zh-CN" dirty="0"/>
          </a:p>
          <a:p>
            <a:pPr lvl="1"/>
            <a:r>
              <a:rPr lang="zh-CN" altLang="en-US" dirty="0"/>
              <a:t>计算与</a:t>
            </a:r>
            <a:r>
              <a:rPr lang="en-US" altLang="zh-CN" dirty="0"/>
              <a:t>baseline</a:t>
            </a:r>
            <a:r>
              <a:rPr lang="zh-CN" altLang="en-US" dirty="0"/>
              <a:t>相比的结果，</a:t>
            </a:r>
            <a:r>
              <a:rPr lang="en-US" altLang="zh-CN" dirty="0"/>
              <a:t>1000</a:t>
            </a:r>
            <a:r>
              <a:rPr lang="zh-CN" altLang="en-US" dirty="0"/>
              <a:t>表示相等：</a:t>
            </a:r>
            <a:r>
              <a:rPr lang="en-US" altLang="zh-CN" dirty="0"/>
              <a:t>python local_runner.py </a:t>
            </a:r>
            <a:r>
              <a:rPr lang="en-US" altLang="zh-CN" dirty="0" err="1"/>
              <a:t>sample_tests</a:t>
            </a:r>
            <a:r>
              <a:rPr lang="en-US" altLang="zh-CN" dirty="0"/>
              <a:t>/00.txt </a:t>
            </a:r>
            <a:r>
              <a:rPr lang="en-US" altLang="zh-CN" dirty="0" err="1"/>
              <a:t>sample_tests</a:t>
            </a:r>
            <a:r>
              <a:rPr lang="en-US" altLang="zh-CN" dirty="0"/>
              <a:t>/00_baseline.txt -- .\</a:t>
            </a:r>
            <a:r>
              <a:rPr lang="en-US" altLang="zh-CN" dirty="0" err="1"/>
              <a:t>main_best_fit</a:t>
            </a:r>
            <a:endParaRPr lang="en-US" altLang="zh-CN" dirty="0"/>
          </a:p>
          <a:p>
            <a:r>
              <a:rPr lang="zh-CN" altLang="en-US" dirty="0"/>
              <a:t>运行效果：</a:t>
            </a:r>
            <a:r>
              <a:rPr lang="en-US" altLang="zh-CN" dirty="0"/>
              <a:t>C++</a:t>
            </a:r>
            <a:r>
              <a:rPr lang="zh-CN" altLang="en-US" dirty="0"/>
              <a:t>程序运行速度显著提升，并且与</a:t>
            </a:r>
            <a:r>
              <a:rPr lang="en-US" altLang="zh-CN" dirty="0"/>
              <a:t>baseline</a:t>
            </a:r>
            <a:r>
              <a:rPr lang="zh-CN" altLang="en-US" dirty="0"/>
              <a:t>相同。</a:t>
            </a:r>
            <a:endParaRPr lang="en-US" altLang="zh-CN" dirty="0"/>
          </a:p>
          <a:p>
            <a:r>
              <a:rPr lang="zh-CN" altLang="en-US" dirty="0"/>
              <a:t>提交：排名上升到了</a:t>
            </a:r>
            <a:r>
              <a:rPr lang="en-US" altLang="zh-CN" dirty="0"/>
              <a:t>60557</a:t>
            </a:r>
            <a:r>
              <a:rPr lang="zh-CN" altLang="en-US" dirty="0"/>
              <a:t>，果真需要</a:t>
            </a:r>
            <a:r>
              <a:rPr lang="en-US" altLang="zh-CN" dirty="0"/>
              <a:t>C++</a:t>
            </a:r>
            <a:r>
              <a:rPr lang="zh-CN" altLang="en-US" dirty="0"/>
              <a:t>才行。后续专注算法上的提升。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C88039-737B-4A45-A391-3A450DC7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19847"/>
            <a:ext cx="5981229" cy="132161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C69BFC8F-B74A-4F70-BA7C-7C7B0B18C6D5}"/>
              </a:ext>
            </a:extLst>
          </p:cNvPr>
          <p:cNvGrpSpPr/>
          <p:nvPr/>
        </p:nvGrpSpPr>
        <p:grpSpPr>
          <a:xfrm>
            <a:off x="7080837" y="4509159"/>
            <a:ext cx="4976331" cy="1667804"/>
            <a:chOff x="7080837" y="4509159"/>
            <a:chExt cx="4976331" cy="166780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75FC9E3-0D7F-4965-9DA5-927CB5CD8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0837" y="4509159"/>
              <a:ext cx="4976331" cy="6889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BD07235-8CB0-4508-995E-0C61651BC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0837" y="5333032"/>
              <a:ext cx="4841499" cy="843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740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62D32-22D9-4EF8-8B65-B147EF26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E2EE1-4932-4FA9-92D9-8D87B70D5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解题思路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翻译问题，</a:t>
            </a:r>
            <a:r>
              <a:rPr lang="zh-CN" altLang="en-US" b="1" dirty="0"/>
              <a:t>problem_zh.docx。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学习输入输出，可视化每步操作</a:t>
            </a:r>
            <a:r>
              <a:rPr lang="en-US" altLang="zh-CN" dirty="0"/>
              <a:t>P3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示例程序运行，评分程序</a:t>
            </a:r>
            <a:r>
              <a:rPr lang="en-US" altLang="zh-CN" dirty="0"/>
              <a:t>P3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简单思路，学习网上现成</a:t>
            </a:r>
            <a:r>
              <a:rPr lang="en-US" altLang="zh-CN" dirty="0"/>
              <a:t>pod</a:t>
            </a:r>
            <a:r>
              <a:rPr lang="zh-CN" altLang="en-US"/>
              <a:t>思路。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本地运行</a:t>
            </a:r>
            <a:r>
              <a:rPr lang="en-US" altLang="zh-CN" dirty="0"/>
              <a:t>+</a:t>
            </a:r>
            <a:r>
              <a:rPr lang="zh-CN" altLang="en-US" dirty="0"/>
              <a:t>网页提交评分。</a:t>
            </a:r>
            <a:endParaRPr lang="en-US" altLang="zh-CN" dirty="0"/>
          </a:p>
          <a:p>
            <a:r>
              <a:rPr lang="en-US" altLang="zh-CN" dirty="0"/>
              <a:t>6. </a:t>
            </a:r>
            <a:r>
              <a:rPr lang="zh-CN" altLang="en-US" dirty="0"/>
              <a:t>优化算法，从</a:t>
            </a:r>
            <a:r>
              <a:rPr lang="en-US" altLang="zh-CN" dirty="0"/>
              <a:t>K8S</a:t>
            </a:r>
            <a:r>
              <a:rPr lang="zh-CN" altLang="en-US" dirty="0"/>
              <a:t>中学习。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学习输入输出，示例程序运行</a:t>
            </a:r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30AA7A2-1C55-B31D-8403-A141244A0D80}"/>
              </a:ext>
            </a:extLst>
          </p:cNvPr>
          <p:cNvGrpSpPr/>
          <p:nvPr/>
        </p:nvGrpSpPr>
        <p:grpSpPr>
          <a:xfrm>
            <a:off x="180340" y="1237002"/>
            <a:ext cx="11290300" cy="4493114"/>
            <a:chOff x="180340" y="1237002"/>
            <a:chExt cx="11290300" cy="449311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B5BE4CE-D332-70A8-8DC4-E8BB38985677}"/>
                </a:ext>
              </a:extLst>
            </p:cNvPr>
            <p:cNvSpPr txBox="1"/>
            <p:nvPr/>
          </p:nvSpPr>
          <p:spPr>
            <a:xfrm>
              <a:off x="711817" y="1849848"/>
              <a:ext cx="27629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节点类型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flavor</a:t>
              </a: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数目 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F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8F4C44F-7D62-DEF2-F523-9541CFF1C855}"/>
                </a:ext>
              </a:extLst>
            </p:cNvPr>
            <p:cNvSpPr txBox="1"/>
            <p:nvPr/>
          </p:nvSpPr>
          <p:spPr>
            <a:xfrm>
              <a:off x="716556" y="2441671"/>
              <a:ext cx="2261302" cy="6168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个请求</a:t>
              </a:r>
              <a:endParaRPr lang="en-US" altLang="zh-CN" kern="100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创建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  <a:endParaRPr lang="en-US" altLang="zh-CN" sz="1800" kern="100" dirty="0">
                <a:effectLst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6D11A0A-82C3-3E1B-7183-169DAD4331FE}"/>
                </a:ext>
              </a:extLst>
            </p:cNvPr>
            <p:cNvSpPr txBox="1"/>
            <p:nvPr/>
          </p:nvSpPr>
          <p:spPr>
            <a:xfrm>
              <a:off x="716556" y="3695881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：删除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5BD5F8-97D1-84D6-9D1F-5DC023127996}"/>
                </a:ext>
              </a:extLst>
            </p:cNvPr>
            <p:cNvSpPr txBox="1"/>
            <p:nvPr/>
          </p:nvSpPr>
          <p:spPr>
            <a:xfrm>
              <a:off x="716556" y="4204450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：创建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9C127F-F5F4-EE77-1D1F-830B0D7BE8B0}"/>
                </a:ext>
              </a:extLst>
            </p:cNvPr>
            <p:cNvSpPr txBox="1"/>
            <p:nvPr/>
          </p:nvSpPr>
          <p:spPr>
            <a:xfrm>
              <a:off x="716556" y="4772582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请求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：删除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个</a:t>
              </a:r>
              <a:r>
                <a:rPr lang="en-US" altLang="zh-CN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pod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A970866-BE84-DCC6-46EF-391A661630E6}"/>
                </a:ext>
              </a:extLst>
            </p:cNvPr>
            <p:cNvSpPr txBox="1"/>
            <p:nvPr/>
          </p:nvSpPr>
          <p:spPr>
            <a:xfrm>
              <a:off x="705651" y="5248917"/>
              <a:ext cx="2167243" cy="352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kern="1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rPr>
                <a:t>结束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8D681BC-C138-9336-365B-667A27761C50}"/>
                </a:ext>
              </a:extLst>
            </p:cNvPr>
            <p:cNvGrpSpPr/>
            <p:nvPr/>
          </p:nvGrpSpPr>
          <p:grpSpPr>
            <a:xfrm>
              <a:off x="3339817" y="1237002"/>
              <a:ext cx="8130823" cy="4493114"/>
              <a:chOff x="3024857" y="1237002"/>
              <a:chExt cx="8130823" cy="4493114"/>
            </a:xfrm>
          </p:grpSpPr>
          <p:pic>
            <p:nvPicPr>
              <p:cNvPr id="1894718481" name="图片 1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3024857" y="1237002"/>
                <a:ext cx="7931418" cy="4493114"/>
              </a:xfrm>
              <a:prstGeom prst="rect">
                <a:avLst/>
              </a:prstGeom>
            </p:spPr>
          </p:pic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A93AE20-63C5-EAFF-89A5-A3D78DF33F40}"/>
                  </a:ext>
                </a:extLst>
              </p:cNvPr>
              <p:cNvSpPr/>
              <p:nvPr/>
            </p:nvSpPr>
            <p:spPr>
              <a:xfrm>
                <a:off x="7597958" y="2513508"/>
                <a:ext cx="868961" cy="4916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9F9F2B4-4CA3-3E95-C81C-A24828B5F75C}"/>
                  </a:ext>
                </a:extLst>
              </p:cNvPr>
              <p:cNvSpPr/>
              <p:nvPr/>
            </p:nvSpPr>
            <p:spPr>
              <a:xfrm>
                <a:off x="7597958" y="1909297"/>
                <a:ext cx="868961" cy="4916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CF809E98-A6C2-AF87-3424-EB0FD16C7484}"/>
                  </a:ext>
                </a:extLst>
              </p:cNvPr>
              <p:cNvCxnSpPr>
                <a:endCxn id="14" idx="1"/>
              </p:cNvCxnSpPr>
              <p:nvPr/>
            </p:nvCxnSpPr>
            <p:spPr>
              <a:xfrm flipV="1">
                <a:off x="4307641" y="2155126"/>
                <a:ext cx="3290317" cy="936029"/>
              </a:xfrm>
              <a:prstGeom prst="bentConnector3">
                <a:avLst/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CA3BB643-7D7A-760E-E98E-E256ABD9BE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7641" y="2858654"/>
                <a:ext cx="3290317" cy="1682457"/>
              </a:xfrm>
              <a:prstGeom prst="bentConnector3">
                <a:avLst>
                  <a:gd name="adj1" fmla="val 58167"/>
                </a:avLst>
              </a:prstGeom>
              <a:noFill/>
              <a:ln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491981E2-D5E5-3312-3920-17416D4B189C}"/>
                  </a:ext>
                </a:extLst>
              </p:cNvPr>
              <p:cNvGrpSpPr/>
              <p:nvPr/>
            </p:nvGrpSpPr>
            <p:grpSpPr>
              <a:xfrm>
                <a:off x="3186535" y="1848789"/>
                <a:ext cx="1648685" cy="3752624"/>
                <a:chOff x="2513434" y="2125003"/>
                <a:chExt cx="1727434" cy="3931864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A259218-E5BE-6BE6-D145-CB04A9213DE6}"/>
                    </a:ext>
                  </a:extLst>
                </p:cNvPr>
                <p:cNvSpPr/>
                <p:nvPr/>
              </p:nvSpPr>
              <p:spPr>
                <a:xfrm>
                  <a:off x="2513434" y="2125003"/>
                  <a:ext cx="1727434" cy="6419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93C4195-04E4-8645-A1C0-0F77711BCC9A}"/>
                    </a:ext>
                  </a:extLst>
                </p:cNvPr>
                <p:cNvSpPr/>
                <p:nvPr/>
              </p:nvSpPr>
              <p:spPr>
                <a:xfrm>
                  <a:off x="2513434" y="2793687"/>
                  <a:ext cx="1174655" cy="126604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F758F0B-9E05-FEC7-416D-BF9BB380750A}"/>
                    </a:ext>
                  </a:extLst>
                </p:cNvPr>
                <p:cNvSpPr/>
                <p:nvPr/>
              </p:nvSpPr>
              <p:spPr>
                <a:xfrm>
                  <a:off x="2513434" y="4123998"/>
                  <a:ext cx="1174655" cy="5241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4F9AA1E-0909-8FDF-EB06-3DB2F498992C}"/>
                    </a:ext>
                  </a:extLst>
                </p:cNvPr>
                <p:cNvSpPr/>
                <p:nvPr/>
              </p:nvSpPr>
              <p:spPr>
                <a:xfrm>
                  <a:off x="2513434" y="4683835"/>
                  <a:ext cx="1174655" cy="5241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8CECCEBF-8559-CDBA-2917-08B8E2AAF121}"/>
                    </a:ext>
                  </a:extLst>
                </p:cNvPr>
                <p:cNvSpPr/>
                <p:nvPr/>
              </p:nvSpPr>
              <p:spPr>
                <a:xfrm>
                  <a:off x="2513434" y="5243672"/>
                  <a:ext cx="1174655" cy="52417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AA88581-6A5D-E6A2-4CE6-ABAAD2F3FFA4}"/>
                    </a:ext>
                  </a:extLst>
                </p:cNvPr>
                <p:cNvSpPr/>
                <p:nvPr/>
              </p:nvSpPr>
              <p:spPr>
                <a:xfrm>
                  <a:off x="2513434" y="2771863"/>
                  <a:ext cx="1727434" cy="299598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50D3779-4E90-8648-E92B-05D35AE492BC}"/>
                    </a:ext>
                  </a:extLst>
                </p:cNvPr>
                <p:cNvSpPr/>
                <p:nvPr/>
              </p:nvSpPr>
              <p:spPr>
                <a:xfrm>
                  <a:off x="2513434" y="5807352"/>
                  <a:ext cx="1727434" cy="249515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FCD9DA-9D7C-DCD0-413E-A928ECE9D0DB}"/>
                  </a:ext>
                </a:extLst>
              </p:cNvPr>
              <p:cNvSpPr txBox="1"/>
              <p:nvPr/>
            </p:nvSpPr>
            <p:spPr>
              <a:xfrm>
                <a:off x="8894378" y="1848789"/>
                <a:ext cx="2261302" cy="352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个节点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1DEAA4F-6D52-CDEF-EF08-2A8CB8A9D42A}"/>
                  </a:ext>
                </a:extLst>
              </p:cNvPr>
              <p:cNvSpPr txBox="1"/>
              <p:nvPr/>
            </p:nvSpPr>
            <p:spPr>
              <a:xfrm>
                <a:off x="8883061" y="2419217"/>
                <a:ext cx="2261302" cy="352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个节点</a:t>
                </a:r>
                <a:endParaRPr lang="en-US" altLang="zh-CN" sz="1800" kern="100" dirty="0">
                  <a:effectLst/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C1060C4-999B-A8EB-7900-F0E56DFADE15}"/>
                </a:ext>
              </a:extLst>
            </p:cNvPr>
            <p:cNvSpPr txBox="1"/>
            <p:nvPr/>
          </p:nvSpPr>
          <p:spPr>
            <a:xfrm>
              <a:off x="180340" y="1392294"/>
              <a:ext cx="1841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ym typeface="+mn-ea"/>
                </a:rPr>
                <a:t>学习输入输出</a:t>
              </a:r>
              <a:endParaRPr lang="zh-CN" altLang="en-US" b="1" dirty="0"/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708DDC4-E017-1B76-39DF-5021731EC158}"/>
              </a:ext>
            </a:extLst>
          </p:cNvPr>
          <p:cNvGrpSpPr/>
          <p:nvPr/>
        </p:nvGrpSpPr>
        <p:grpSpPr>
          <a:xfrm>
            <a:off x="71917" y="5487393"/>
            <a:ext cx="11914344" cy="1443878"/>
            <a:chOff x="71917" y="5782033"/>
            <a:chExt cx="11914344" cy="144387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464D886-CA3A-9154-2570-43BCAD9C3634}"/>
                </a:ext>
              </a:extLst>
            </p:cNvPr>
            <p:cNvGrpSpPr/>
            <p:nvPr/>
          </p:nvGrpSpPr>
          <p:grpSpPr>
            <a:xfrm>
              <a:off x="323511" y="6104173"/>
              <a:ext cx="11662750" cy="1121738"/>
              <a:chOff x="323511" y="6104173"/>
              <a:chExt cx="11662750" cy="1121738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8A1212E-3798-3D66-9483-CCAB789CD965}"/>
                  </a:ext>
                </a:extLst>
              </p:cNvPr>
              <p:cNvSpPr txBox="1"/>
              <p:nvPr/>
            </p:nvSpPr>
            <p:spPr>
              <a:xfrm>
                <a:off x="2445269" y="6104173"/>
                <a:ext cx="9540992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500" dirty="0"/>
                  <a:t>p</a:t>
                </a:r>
                <a:r>
                  <a:rPr lang="zh-CN" altLang="en-US" sz="1500" dirty="0"/>
                  <a:t>ython local_runner.py sample_tests/</a:t>
                </a:r>
                <a:r>
                  <a:rPr lang="en-US" altLang="zh-CN" sz="1500" dirty="0"/>
                  <a:t>demo</a:t>
                </a:r>
                <a:r>
                  <a:rPr lang="zh-CN" altLang="en-US" sz="1500" dirty="0"/>
                  <a:t>.txt sample_tests/</a:t>
                </a:r>
                <a:r>
                  <a:rPr lang="en-US" altLang="zh-CN" sz="1500" dirty="0"/>
                  <a:t>demo</a:t>
                </a:r>
                <a:r>
                  <a:rPr lang="zh-CN" altLang="en-US" sz="1500" dirty="0"/>
                  <a:t>_baseline.txt </a:t>
                </a:r>
                <a:r>
                  <a:rPr lang="en-US" altLang="zh-CN" sz="1500" dirty="0"/>
                  <a:t>--</a:t>
                </a:r>
                <a:r>
                  <a:rPr lang="zh-CN" altLang="en-US" sz="1500" dirty="0"/>
                  <a:t> python </a:t>
                </a:r>
                <a:r>
                  <a:rPr lang="en-US" altLang="zh-CN" sz="1500" dirty="0"/>
                  <a:t>test</a:t>
                </a:r>
                <a:r>
                  <a:rPr lang="zh-CN" altLang="en-US" sz="1500" dirty="0"/>
                  <a:t>.py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B85649-2D6F-F2B1-31DB-21334E119C3A}"/>
                  </a:ext>
                </a:extLst>
              </p:cNvPr>
              <p:cNvSpPr txBox="1"/>
              <p:nvPr/>
            </p:nvSpPr>
            <p:spPr>
              <a:xfrm>
                <a:off x="2445268" y="6507567"/>
                <a:ext cx="9415413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500" dirty="0"/>
                  <a:t>python local_runner.py </a:t>
                </a:r>
                <a:r>
                  <a:rPr lang="en-US" altLang="zh-CN" sz="1500" dirty="0" err="1"/>
                  <a:t>sample_tests</a:t>
                </a:r>
                <a:r>
                  <a:rPr lang="en-US" altLang="zh-CN" sz="1500" dirty="0"/>
                  <a:t>/demo.txt -- </a:t>
                </a:r>
                <a:r>
                  <a:rPr lang="zh-CN" altLang="en-US" sz="1500" dirty="0"/>
                  <a:t>python </a:t>
                </a:r>
                <a:r>
                  <a:rPr lang="en-US" altLang="zh-CN" sz="1500" dirty="0"/>
                  <a:t>test</a:t>
                </a:r>
                <a:r>
                  <a:rPr lang="zh-CN" altLang="en-US" sz="1500" dirty="0"/>
                  <a:t>.py</a:t>
                </a:r>
                <a:endParaRPr lang="en-US" altLang="zh-CN" sz="1500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CE49BE0-2EF0-AAE4-F7E0-185CA4ECD4C5}"/>
                  </a:ext>
                </a:extLst>
              </p:cNvPr>
              <p:cNvSpPr txBox="1"/>
              <p:nvPr/>
            </p:nvSpPr>
            <p:spPr>
              <a:xfrm flipH="1">
                <a:off x="323511" y="6118926"/>
                <a:ext cx="227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与</a:t>
                </a:r>
                <a:r>
                  <a:rPr lang="en-US" altLang="zh-CN" dirty="0"/>
                  <a:t>baseline</a:t>
                </a:r>
                <a:r>
                  <a:rPr lang="zh-CN" altLang="en-US" dirty="0"/>
                  <a:t>对比执行：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2A1ABB9-EECD-28D9-5FBF-293DDDA9A7CD}"/>
                  </a:ext>
                </a:extLst>
              </p:cNvPr>
              <p:cNvSpPr txBox="1"/>
              <p:nvPr/>
            </p:nvSpPr>
            <p:spPr>
              <a:xfrm flipH="1">
                <a:off x="331319" y="6507567"/>
                <a:ext cx="2270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单独执行：</a:t>
                </a:r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6E94B3B-071C-99D7-18B1-FE7ACBCC6B65}"/>
                  </a:ext>
                </a:extLst>
              </p:cNvPr>
              <p:cNvGrpSpPr/>
              <p:nvPr/>
            </p:nvGrpSpPr>
            <p:grpSpPr>
              <a:xfrm>
                <a:off x="4366260" y="6452864"/>
                <a:ext cx="1889760" cy="768349"/>
                <a:chOff x="4366260" y="6361424"/>
                <a:chExt cx="1889760" cy="768349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E8C27BE-A67C-A040-8433-E5CD3B284E84}"/>
                    </a:ext>
                  </a:extLst>
                </p:cNvPr>
                <p:cNvSpPr txBox="1"/>
                <p:nvPr/>
              </p:nvSpPr>
              <p:spPr>
                <a:xfrm>
                  <a:off x="4897716" y="6760441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测试用例</a:t>
                  </a: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CFBE10A-07DE-2A04-0902-9781CA53B33D}"/>
                    </a:ext>
                  </a:extLst>
                </p:cNvPr>
                <p:cNvSpPr/>
                <p:nvPr/>
              </p:nvSpPr>
              <p:spPr>
                <a:xfrm>
                  <a:off x="4366260" y="6361424"/>
                  <a:ext cx="1889760" cy="39901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8E793F36-8391-3BA5-5CE8-CE6100CA1AAC}"/>
                  </a:ext>
                </a:extLst>
              </p:cNvPr>
              <p:cNvGrpSpPr/>
              <p:nvPr/>
            </p:nvGrpSpPr>
            <p:grpSpPr>
              <a:xfrm>
                <a:off x="6365236" y="6452864"/>
                <a:ext cx="2728592" cy="773047"/>
                <a:chOff x="6365236" y="6361424"/>
                <a:chExt cx="2728592" cy="773047"/>
              </a:xfrm>
            </p:grpSpPr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5BB10F4-2669-3B1A-3D2B-75E21100E8D9}"/>
                    </a:ext>
                  </a:extLst>
                </p:cNvPr>
                <p:cNvSpPr txBox="1"/>
                <p:nvPr/>
              </p:nvSpPr>
              <p:spPr>
                <a:xfrm>
                  <a:off x="7302220" y="67651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算法脚本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F3E3501-E686-099C-E7C2-E8306584A963}"/>
                    </a:ext>
                  </a:extLst>
                </p:cNvPr>
                <p:cNvSpPr/>
                <p:nvPr/>
              </p:nvSpPr>
              <p:spPr>
                <a:xfrm>
                  <a:off x="6365236" y="6361424"/>
                  <a:ext cx="2728592" cy="39901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40849AE-0602-97C6-FC7B-DF956B30067D}"/>
                </a:ext>
              </a:extLst>
            </p:cNvPr>
            <p:cNvSpPr txBox="1"/>
            <p:nvPr/>
          </p:nvSpPr>
          <p:spPr>
            <a:xfrm>
              <a:off x="71917" y="5782033"/>
              <a:ext cx="1841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ym typeface="+mn-ea"/>
                </a:rPr>
                <a:t>示例程序运行</a:t>
              </a:r>
              <a:endParaRPr lang="zh-CN" altLang="en-US" b="1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20E98-A55F-CC60-04B7-BCFF787E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2A83A-44C0-9BEE-8F2E-34763FD1D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892D2E-0BBC-E80E-A6C9-48BA95FDF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贪心算法 </a:t>
            </a:r>
            <a:r>
              <a:rPr lang="en-US" altLang="zh-CN" dirty="0"/>
              <a:t>baseline-</a:t>
            </a:r>
            <a:r>
              <a:rPr lang="en-US" altLang="zh-CN" b="1" dirty="0">
                <a:solidFill>
                  <a:srgbClr val="FF0000"/>
                </a:solidFill>
              </a:rPr>
              <a:t>24_02_14_baseline</a:t>
            </a:r>
          </a:p>
        </p:txBody>
      </p:sp>
    </p:spTree>
    <p:extLst>
      <p:ext uri="{BB962C8B-B14F-4D97-AF65-F5344CB8AC3E}">
        <p14:creationId xmlns:p14="http://schemas.microsoft.com/office/powerpoint/2010/main" val="226030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1BDE1-DAA0-76CA-A955-F51F29A9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基础学习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66915-CCB1-5B73-233B-6D69EC3E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简单了解</a:t>
            </a:r>
            <a:r>
              <a:rPr lang="en-US" altLang="zh-CN" dirty="0"/>
              <a:t>K8S</a:t>
            </a:r>
            <a:r>
              <a:rPr lang="zh-CN" altLang="en-US" dirty="0"/>
              <a:t>：</a:t>
            </a:r>
            <a:r>
              <a:rPr lang="en-US" altLang="zh-CN" dirty="0"/>
              <a:t> https://www.bilibili.com/video/BV1DL4y187cL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K8S</a:t>
            </a:r>
            <a:r>
              <a:rPr lang="zh-CN" altLang="en-US" sz="1800" dirty="0"/>
              <a:t>与</a:t>
            </a:r>
            <a:r>
              <a:rPr lang="en-US" altLang="zh-CN" sz="1800" dirty="0"/>
              <a:t>Docker</a:t>
            </a:r>
            <a:r>
              <a:rPr lang="zh-CN" altLang="en-US" sz="1800" dirty="0"/>
              <a:t>的关系：</a:t>
            </a:r>
            <a:r>
              <a:rPr lang="en-US" altLang="zh-CN" sz="1800" dirty="0"/>
              <a:t>Docker</a:t>
            </a:r>
            <a:r>
              <a:rPr lang="zh-CN" altLang="en-US" sz="1800" dirty="0"/>
              <a:t>的每个容器即为</a:t>
            </a:r>
            <a:r>
              <a:rPr lang="en-US" altLang="zh-CN" sz="1800" dirty="0"/>
              <a:t>pod</a:t>
            </a:r>
            <a:r>
              <a:rPr lang="zh-CN" altLang="en-US" sz="1800" dirty="0"/>
              <a:t>，</a:t>
            </a:r>
            <a:r>
              <a:rPr lang="en-US" altLang="zh-CN" sz="1800" dirty="0"/>
              <a:t>K8S</a:t>
            </a:r>
            <a:r>
              <a:rPr lang="zh-CN" altLang="en-US" sz="1800" dirty="0"/>
              <a:t>调度这些到不同的机器节点上。所有的机器节点构成了集群。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K8S</a:t>
            </a:r>
            <a:r>
              <a:rPr lang="zh-CN" altLang="en-US" sz="1800" dirty="0"/>
              <a:t>的调度即为该问题的解决思路。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）使用</a:t>
            </a:r>
            <a:r>
              <a:rPr lang="en-US" altLang="zh-CN" sz="1800" dirty="0" err="1"/>
              <a:t>minicube</a:t>
            </a:r>
            <a:r>
              <a:rPr lang="zh-CN" altLang="en-US" sz="1800" dirty="0"/>
              <a:t>模拟集群。</a:t>
            </a:r>
            <a:endParaRPr lang="en-US" altLang="zh-CN" sz="1800" dirty="0"/>
          </a:p>
          <a:p>
            <a:r>
              <a:rPr lang="en-US" altLang="zh-CN" dirty="0"/>
              <a:t>2. </a:t>
            </a:r>
            <a:r>
              <a:rPr lang="zh-CN" altLang="en-US" dirty="0"/>
              <a:t>本地家庭版本的</a:t>
            </a:r>
            <a:r>
              <a:rPr lang="en-US" altLang="zh-CN" dirty="0"/>
              <a:t>windows 11</a:t>
            </a:r>
            <a:r>
              <a:rPr lang="zh-CN" altLang="en-US" dirty="0"/>
              <a:t>，不好启用</a:t>
            </a:r>
            <a:r>
              <a:rPr lang="en-US" altLang="zh-CN" dirty="0"/>
              <a:t>docker</a:t>
            </a:r>
            <a:r>
              <a:rPr lang="zh-CN" altLang="en-US" dirty="0"/>
              <a:t>环境实操</a:t>
            </a:r>
            <a:endParaRPr lang="en-US" altLang="zh-CN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）后续及时修改</a:t>
            </a:r>
            <a:r>
              <a:rPr lang="en-US" altLang="zh-CN" sz="1800" dirty="0"/>
              <a:t>windows 11</a:t>
            </a:r>
            <a:r>
              <a:rPr lang="zh-CN" altLang="en-US" sz="1800" dirty="0"/>
              <a:t>版本为专业版。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 err="1"/>
              <a:t>minicube</a:t>
            </a:r>
            <a:r>
              <a:rPr lang="zh-CN" altLang="en-US" sz="1800" dirty="0"/>
              <a:t>搞好了，</a:t>
            </a:r>
            <a:r>
              <a:rPr lang="en-US" altLang="zh-CN" sz="1800" dirty="0"/>
              <a:t>docker</a:t>
            </a:r>
            <a:r>
              <a:rPr lang="zh-CN" altLang="en-US" sz="1800" dirty="0"/>
              <a:t>没搞好。</a:t>
            </a:r>
            <a:endParaRPr lang="en-US" altLang="zh-CN" sz="18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3</a:t>
            </a:r>
            <a:r>
              <a:rPr lang="zh-CN" altLang="en-US" sz="1800" dirty="0"/>
              <a:t>）暂时不实操了，先了解其中的调度算法。</a:t>
            </a:r>
          </a:p>
        </p:txBody>
      </p:sp>
    </p:spTree>
    <p:extLst>
      <p:ext uri="{BB962C8B-B14F-4D97-AF65-F5344CB8AC3E}">
        <p14:creationId xmlns:p14="http://schemas.microsoft.com/office/powerpoint/2010/main" val="1956608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FCC30-F316-B1A9-BA59-5A2C8D5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调度策略学习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E125B-52F8-6051-4257-648A9F6B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了解</a:t>
            </a:r>
            <a:r>
              <a:rPr lang="en-US" altLang="zh-CN" dirty="0"/>
              <a:t>K8S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类调度：</a:t>
            </a:r>
            <a:endParaRPr lang="en-US" altLang="zh-CN" dirty="0"/>
          </a:p>
          <a:p>
            <a:pPr lvl="1"/>
            <a:r>
              <a:rPr lang="zh-CN" altLang="en-US" sz="1900" b="1" dirty="0">
                <a:solidFill>
                  <a:srgbClr val="FF0000"/>
                </a:solidFill>
              </a:rPr>
              <a:t>（</a:t>
            </a:r>
            <a:r>
              <a:rPr lang="en-US" altLang="zh-CN" sz="1900" b="1" dirty="0">
                <a:solidFill>
                  <a:srgbClr val="FF0000"/>
                </a:solidFill>
              </a:rPr>
              <a:t>1</a:t>
            </a:r>
            <a:r>
              <a:rPr lang="zh-CN" altLang="en-US" sz="1900" b="1" dirty="0">
                <a:solidFill>
                  <a:srgbClr val="FF0000"/>
                </a:solidFill>
              </a:rPr>
              <a:t>）自动调度：运行在哪个节点上完全由</a:t>
            </a:r>
            <a:r>
              <a:rPr lang="en-US" altLang="zh-CN" sz="1900" b="1" dirty="0">
                <a:solidFill>
                  <a:srgbClr val="FF0000"/>
                </a:solidFill>
              </a:rPr>
              <a:t>Scheduler</a:t>
            </a:r>
            <a:r>
              <a:rPr lang="zh-CN" altLang="en-US" sz="1900" b="1" dirty="0">
                <a:solidFill>
                  <a:srgbClr val="FF0000"/>
                </a:solidFill>
              </a:rPr>
              <a:t>经过一系列的算法计算得出</a:t>
            </a:r>
            <a:endParaRPr lang="en-US" altLang="zh-CN" sz="19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900" dirty="0"/>
              <a:t>（</a:t>
            </a:r>
            <a:r>
              <a:rPr lang="en-US" altLang="zh-CN" sz="1900" dirty="0"/>
              <a:t>2</a:t>
            </a:r>
            <a:r>
              <a:rPr lang="zh-CN" altLang="en-US" sz="1900" dirty="0"/>
              <a:t>）定向调度：</a:t>
            </a:r>
            <a:r>
              <a:rPr lang="en-US" altLang="zh-CN" sz="1900" dirty="0" err="1"/>
              <a:t>NodeName</a:t>
            </a:r>
            <a:r>
              <a:rPr lang="zh-CN" altLang="en-US" sz="1900" dirty="0"/>
              <a:t>（根据节点名调度）、</a:t>
            </a:r>
            <a:r>
              <a:rPr lang="en-US" altLang="zh-CN" sz="1900" dirty="0" err="1"/>
              <a:t>NodeSelector</a:t>
            </a:r>
            <a:r>
              <a:rPr lang="zh-CN" altLang="en-US" sz="1900" dirty="0"/>
              <a:t>（根据标签调度）。</a:t>
            </a:r>
            <a:endParaRPr lang="en-US" altLang="zh-CN" sz="1900" dirty="0"/>
          </a:p>
          <a:p>
            <a:pPr lvl="1"/>
            <a:r>
              <a:rPr lang="zh-CN" altLang="en-US" sz="1900" dirty="0"/>
              <a:t>（</a:t>
            </a:r>
            <a:r>
              <a:rPr lang="en-US" altLang="zh-CN" sz="1900" dirty="0"/>
              <a:t>3</a:t>
            </a:r>
            <a:r>
              <a:rPr lang="zh-CN" altLang="en-US" sz="1900" dirty="0"/>
              <a:t>）亲和性调度：</a:t>
            </a:r>
            <a:r>
              <a:rPr lang="en-US" altLang="zh-CN" sz="1900" dirty="0" err="1"/>
              <a:t>NodeAffinity</a:t>
            </a:r>
            <a:r>
              <a:rPr lang="zh-CN" altLang="en-US" sz="1900" dirty="0"/>
              <a:t>（节点亲和性）、</a:t>
            </a:r>
            <a:r>
              <a:rPr lang="en-US" altLang="zh-CN" sz="1900" dirty="0" err="1"/>
              <a:t>PodAffinity</a:t>
            </a:r>
            <a:r>
              <a:rPr lang="zh-CN" altLang="en-US" sz="1900" dirty="0"/>
              <a:t>（</a:t>
            </a:r>
            <a:r>
              <a:rPr lang="en-US" altLang="zh-CN" sz="1900" dirty="0"/>
              <a:t>Pod</a:t>
            </a:r>
            <a:r>
              <a:rPr lang="zh-CN" altLang="en-US" sz="1900" dirty="0"/>
              <a:t>亲和性）、</a:t>
            </a:r>
            <a:r>
              <a:rPr lang="en-US" altLang="zh-CN" sz="1900" dirty="0" err="1"/>
              <a:t>PodAntiAffinity</a:t>
            </a:r>
            <a:r>
              <a:rPr lang="zh-CN" altLang="en-US" sz="1900" dirty="0"/>
              <a:t>（</a:t>
            </a:r>
            <a:r>
              <a:rPr lang="en-US" altLang="zh-CN" sz="1900" dirty="0"/>
              <a:t>Pod</a:t>
            </a:r>
            <a:r>
              <a:rPr lang="zh-CN" altLang="en-US" sz="1900" dirty="0"/>
              <a:t>反亲和性）。</a:t>
            </a:r>
            <a:endParaRPr lang="en-US" altLang="zh-CN" sz="1900" dirty="0"/>
          </a:p>
          <a:p>
            <a:pPr lvl="1"/>
            <a:r>
              <a:rPr lang="zh-CN" altLang="en-US" sz="1900" dirty="0"/>
              <a:t>（</a:t>
            </a:r>
            <a:r>
              <a:rPr lang="en-US" altLang="zh-CN" sz="1900" dirty="0"/>
              <a:t>4</a:t>
            </a:r>
            <a:r>
              <a:rPr lang="zh-CN" altLang="en-US" sz="1900" dirty="0"/>
              <a:t>）污点（容忍）调度：</a:t>
            </a:r>
            <a:r>
              <a:rPr lang="en-US" altLang="zh-CN" sz="1900" dirty="0"/>
              <a:t>Taints</a:t>
            </a:r>
            <a:r>
              <a:rPr lang="zh-CN" altLang="en-US" sz="1900" dirty="0"/>
              <a:t>（</a:t>
            </a:r>
            <a:r>
              <a:rPr lang="en-US" altLang="zh-CN" sz="1900" dirty="0"/>
              <a:t>node</a:t>
            </a:r>
            <a:r>
              <a:rPr lang="zh-CN" altLang="en-US" sz="1900" dirty="0"/>
              <a:t>声明有污点）、</a:t>
            </a:r>
            <a:r>
              <a:rPr lang="en-US" altLang="zh-CN" sz="1900" dirty="0"/>
              <a:t>Toleration</a:t>
            </a:r>
            <a:r>
              <a:rPr lang="zh-CN" altLang="en-US" sz="1900" dirty="0"/>
              <a:t>（</a:t>
            </a:r>
            <a:r>
              <a:rPr lang="en-US" altLang="zh-CN" sz="1900" dirty="0"/>
              <a:t>Pod</a:t>
            </a:r>
            <a:r>
              <a:rPr lang="zh-CN" altLang="en-US" sz="1900" dirty="0"/>
              <a:t>声明容忍污点）。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参考：</a:t>
            </a:r>
            <a:endParaRPr lang="en-US" altLang="zh-CN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）详述：</a:t>
            </a:r>
            <a:r>
              <a:rPr lang="en-US" altLang="zh-CN" sz="1800" dirty="0"/>
              <a:t>https://blog.csdn.net/qq_28903377/article/details/124624134</a:t>
            </a:r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）兔子交配的例子：</a:t>
            </a:r>
            <a:r>
              <a:rPr lang="en-US" altLang="zh-CN" sz="1800" dirty="0"/>
              <a:t>https://developer.aliyun.com/article/986018#slide-0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197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6A46E-1DAF-FB08-4826-FAF5AD2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r>
              <a:rPr lang="zh-CN" altLang="en-US" dirty="0"/>
              <a:t>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FC6D3-CBDE-D3AF-B488-6F6425C50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65311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简单思路尝试提交，</a:t>
            </a:r>
            <a:r>
              <a:rPr lang="en-US" altLang="zh-CN" dirty="0"/>
              <a:t>baseline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pod</a:t>
            </a:r>
            <a:r>
              <a:rPr lang="zh-CN" altLang="en-US" dirty="0"/>
              <a:t>调度算法：最佳适应算法，把</a:t>
            </a:r>
            <a:r>
              <a:rPr lang="en-US" altLang="zh-CN" dirty="0"/>
              <a:t>pod</a:t>
            </a:r>
            <a:r>
              <a:rPr lang="zh-CN" altLang="en-US" dirty="0"/>
              <a:t>安排到满足要求的资源最小节点上。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）节点扩展算法：找到满足要求且价格最低的</a:t>
            </a:r>
            <a:r>
              <a:rPr lang="en-US" altLang="zh-CN" dirty="0"/>
              <a:t>flavor</a:t>
            </a:r>
            <a:r>
              <a:rPr lang="zh-CN" altLang="en-US" dirty="0"/>
              <a:t>创建新的节点。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测试</a:t>
            </a:r>
            <a:r>
              <a:rPr lang="en-US" altLang="zh-CN" dirty="0"/>
              <a:t>00~04.txt</a:t>
            </a:r>
            <a:r>
              <a:rPr lang="zh-CN" altLang="en-US" dirty="0"/>
              <a:t>，此时相当于</a:t>
            </a:r>
            <a:r>
              <a:rPr lang="en-US" altLang="zh-CN" dirty="0"/>
              <a:t>baseline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）计算</a:t>
            </a:r>
            <a:r>
              <a:rPr lang="en-US" altLang="zh-CN" dirty="0"/>
              <a:t>cost</a:t>
            </a:r>
            <a:r>
              <a:rPr lang="zh-CN" altLang="en-US" dirty="0"/>
              <a:t>：</a:t>
            </a:r>
            <a:r>
              <a:rPr lang="en-US" altLang="zh-CN" dirty="0"/>
              <a:t>python local_runner.py </a:t>
            </a:r>
            <a:r>
              <a:rPr lang="en-US" altLang="zh-CN" dirty="0" err="1"/>
              <a:t>sample_tests</a:t>
            </a:r>
            <a:r>
              <a:rPr lang="en-US" altLang="zh-CN" dirty="0"/>
              <a:t>/00.txt -- </a:t>
            </a:r>
            <a:r>
              <a:rPr lang="zh-CN" altLang="en-US" dirty="0"/>
              <a:t>python </a:t>
            </a:r>
            <a:r>
              <a:rPr lang="en-US" altLang="zh-CN" dirty="0"/>
              <a:t>main.py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）计算与</a:t>
            </a:r>
            <a:r>
              <a:rPr lang="en-US" altLang="zh-CN" dirty="0"/>
              <a:t>baseline</a:t>
            </a:r>
            <a:r>
              <a:rPr lang="zh-CN" altLang="en-US" dirty="0"/>
              <a:t>相比的结果，</a:t>
            </a:r>
            <a:r>
              <a:rPr lang="en-US" altLang="zh-CN" dirty="0"/>
              <a:t>1000</a:t>
            </a:r>
            <a:r>
              <a:rPr lang="zh-CN" altLang="en-US" dirty="0"/>
              <a:t>表示相等：</a:t>
            </a:r>
            <a:r>
              <a:rPr lang="en-US" altLang="zh-CN" dirty="0"/>
              <a:t>p</a:t>
            </a:r>
            <a:r>
              <a:rPr lang="zh-CN" altLang="en-US" dirty="0"/>
              <a:t>ython local_runner.py sample_tests/</a:t>
            </a:r>
            <a:r>
              <a:rPr lang="en-US" altLang="zh-CN" dirty="0"/>
              <a:t>00.txt </a:t>
            </a:r>
            <a:r>
              <a:rPr lang="zh-CN" altLang="en-US" dirty="0"/>
              <a:t>sample_tests/</a:t>
            </a:r>
            <a:r>
              <a:rPr lang="en-US" altLang="zh-CN" dirty="0"/>
              <a:t>00</a:t>
            </a:r>
            <a:r>
              <a:rPr lang="zh-CN" altLang="en-US" dirty="0"/>
              <a:t>_baseline.txt </a:t>
            </a:r>
            <a:r>
              <a:rPr lang="en-US" altLang="zh-CN" dirty="0"/>
              <a:t>--</a:t>
            </a:r>
            <a:r>
              <a:rPr lang="zh-CN" altLang="en-US" dirty="0"/>
              <a:t> python </a:t>
            </a:r>
            <a:r>
              <a:rPr lang="en-US" altLang="zh-CN" dirty="0"/>
              <a:t>main.py 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提交：部分测试用例超时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0D0E4C-0443-EDEB-6E5E-0DBF91349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00" y="5273670"/>
            <a:ext cx="8238799" cy="82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96EC5-55F7-12D1-A217-E5FA7469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可视化调度策略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96CD7-E32C-4F41-A094-FA85FED0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1. logging</a:t>
            </a:r>
            <a:r>
              <a:rPr lang="zh-CN" altLang="en-US" dirty="0"/>
              <a:t>模块保存日志输出。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使用正则表达式解析日志输出，并可视化。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）可以随着</a:t>
            </a:r>
            <a:r>
              <a:rPr lang="en-US" altLang="zh-CN" dirty="0"/>
              <a:t>timestamp</a:t>
            </a:r>
            <a:r>
              <a:rPr lang="zh-CN" altLang="en-US" dirty="0"/>
              <a:t>变化的资源占用情况，百分比。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）看到是</a:t>
            </a:r>
            <a:r>
              <a:rPr lang="en-US" altLang="zh-CN" dirty="0"/>
              <a:t>CPU</a:t>
            </a:r>
            <a:r>
              <a:rPr lang="zh-CN" altLang="en-US" dirty="0"/>
              <a:t>比例大还是内存比例大。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）具体节点</a:t>
            </a:r>
            <a:r>
              <a:rPr lang="zh-CN" altLang="en-US" b="1" dirty="0"/>
              <a:t>内部</a:t>
            </a:r>
            <a:r>
              <a:rPr lang="en-US" altLang="zh-CN" b="1" dirty="0"/>
              <a:t>pod</a:t>
            </a:r>
            <a:r>
              <a:rPr lang="zh-CN" altLang="en-US" b="1" dirty="0"/>
              <a:t>的可视化方式后续再加上去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寻找几个测试用例</a:t>
            </a:r>
            <a:r>
              <a:rPr lang="en-US" altLang="zh-CN" dirty="0" err="1"/>
              <a:t>sample_tests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demo.txt</a:t>
            </a:r>
            <a:r>
              <a:rPr lang="zh-CN" altLang="en-US" dirty="0"/>
              <a:t>：</a:t>
            </a:r>
            <a:r>
              <a:rPr lang="en-US" altLang="zh-CN" dirty="0"/>
              <a:t>pdf</a:t>
            </a:r>
            <a:r>
              <a:rPr lang="zh-CN" altLang="en-US" dirty="0"/>
              <a:t>文档中的例子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00_head20.txt</a:t>
            </a:r>
            <a:r>
              <a:rPr lang="zh-CN" altLang="en-US" dirty="0"/>
              <a:t>：大规模，</a:t>
            </a:r>
            <a:r>
              <a:rPr lang="en-US" altLang="zh-CN" dirty="0"/>
              <a:t>00</a:t>
            </a:r>
            <a:r>
              <a:rPr lang="zh-CN" altLang="en-US" dirty="0"/>
              <a:t>的前</a:t>
            </a:r>
            <a:r>
              <a:rPr lang="en-US" altLang="zh-CN" dirty="0"/>
              <a:t>20</a:t>
            </a:r>
            <a:r>
              <a:rPr lang="zh-CN" altLang="en-US" dirty="0"/>
              <a:t>次请求，密集创建，密集删除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01_head20.txt</a:t>
            </a:r>
            <a:r>
              <a:rPr lang="zh-CN" altLang="en-US" dirty="0"/>
              <a:t>：大规模，</a:t>
            </a:r>
            <a:r>
              <a:rPr lang="en-US" altLang="zh-CN" dirty="0"/>
              <a:t>01</a:t>
            </a:r>
            <a:r>
              <a:rPr lang="zh-CN" altLang="en-US" dirty="0"/>
              <a:t>的前</a:t>
            </a:r>
            <a:r>
              <a:rPr lang="en-US" altLang="zh-CN" dirty="0"/>
              <a:t>100</a:t>
            </a:r>
            <a:r>
              <a:rPr lang="zh-CN" altLang="en-US" dirty="0"/>
              <a:t>次请求，密集创建，创建与删除交错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02_head20.txt</a:t>
            </a:r>
            <a:r>
              <a:rPr lang="zh-CN" altLang="en-US" dirty="0"/>
              <a:t>：大规模，</a:t>
            </a:r>
            <a:r>
              <a:rPr lang="en-US" altLang="zh-CN" dirty="0"/>
              <a:t>02</a:t>
            </a:r>
            <a:r>
              <a:rPr lang="zh-CN" altLang="en-US" dirty="0"/>
              <a:t>的前</a:t>
            </a:r>
            <a:r>
              <a:rPr lang="en-US" altLang="zh-CN" dirty="0"/>
              <a:t>100</a:t>
            </a:r>
            <a:r>
              <a:rPr lang="zh-CN" altLang="en-US" dirty="0"/>
              <a:t>次请求，太大了（无法可视化），丢弃。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03_head20.txt</a:t>
            </a:r>
            <a:r>
              <a:rPr lang="zh-CN" altLang="en-US" dirty="0"/>
              <a:t>：小规模，</a:t>
            </a:r>
            <a:r>
              <a:rPr lang="en-US" altLang="zh-CN" dirty="0"/>
              <a:t>03</a:t>
            </a:r>
            <a:r>
              <a:rPr lang="zh-CN" altLang="en-US" dirty="0"/>
              <a:t>的前</a:t>
            </a:r>
            <a:r>
              <a:rPr lang="en-US" altLang="zh-CN" dirty="0"/>
              <a:t>20</a:t>
            </a:r>
            <a:r>
              <a:rPr lang="zh-CN" altLang="en-US" dirty="0"/>
              <a:t>次请求，创建与删除交错。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保存代码，日志，可视化结果到</a:t>
            </a:r>
            <a:r>
              <a:rPr lang="en-US" altLang="zh-CN" b="1" dirty="0">
                <a:solidFill>
                  <a:srgbClr val="FF0000"/>
                </a:solidFill>
              </a:rPr>
              <a:t>24_02_14_baseline</a:t>
            </a:r>
            <a:r>
              <a:rPr lang="zh-CN" altLang="en-US" dirty="0"/>
              <a:t>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04CE7-B48A-0E54-C4DE-2F607782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270" y="1294924"/>
            <a:ext cx="2762250" cy="27622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800460-C210-B946-580F-D56786A251F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471920" y="2676049"/>
            <a:ext cx="3181350" cy="915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6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CCC60-4B13-E411-3C23-F0264D39B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DBDB5-E6F3-02F1-E132-39198B29D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解决超时问题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057C4D-C72A-4A71-43D8-7993B80C6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贪心算法 </a:t>
            </a:r>
            <a:r>
              <a:rPr lang="en-US" altLang="zh-CN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9025249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1015</Words>
  <Application>Microsoft Office PowerPoint</Application>
  <PresentationFormat>宽屏</PresentationFormat>
  <Paragraphs>87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Calibri</vt:lpstr>
      <vt:lpstr>Times New Roman</vt:lpstr>
      <vt:lpstr>WPS</vt:lpstr>
      <vt:lpstr>解题思路</vt:lpstr>
      <vt:lpstr>解题思路</vt:lpstr>
      <vt:lpstr>学习输入输出，示例程序运行</vt:lpstr>
      <vt:lpstr>简单思路</vt:lpstr>
      <vt:lpstr>K8s基础学习</vt:lpstr>
      <vt:lpstr>K8S调度策略学习</vt:lpstr>
      <vt:lpstr>Baseline提交</vt:lpstr>
      <vt:lpstr>可视化调度策略</vt:lpstr>
      <vt:lpstr>解决超时问题</vt:lpstr>
      <vt:lpstr>解决超时问题思路</vt:lpstr>
      <vt:lpstr>C++重写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解题思路</dc:title>
  <dc:creator>黄朝阳</dc:creator>
  <cp:lastModifiedBy>朝阳</cp:lastModifiedBy>
  <cp:revision>53</cp:revision>
  <dcterms:created xsi:type="dcterms:W3CDTF">2023-08-09T12:44:00Z</dcterms:created>
  <dcterms:modified xsi:type="dcterms:W3CDTF">2024-02-19T14:45:14Z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