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60" r:id="rId5"/>
    <p:sldId id="259" r:id="rId6"/>
    <p:sldId id="262" r:id="rId7"/>
    <p:sldId id="265" r:id="rId8"/>
    <p:sldId id="264" r:id="rId9"/>
    <p:sldId id="268" r:id="rId10"/>
    <p:sldId id="263" r:id="rId11"/>
    <p:sldId id="270" r:id="rId12"/>
    <p:sldId id="267" r:id="rId13"/>
    <p:sldId id="266" r:id="rId14"/>
    <p:sldId id="269" r:id="rId15"/>
    <p:sldId id="272" r:id="rId16"/>
    <p:sldId id="271" r:id="rId17"/>
    <p:sldId id="277" r:id="rId18"/>
    <p:sldId id="273" r:id="rId19"/>
    <p:sldId id="274" r:id="rId20"/>
    <p:sldId id="278" r:id="rId21"/>
    <p:sldId id="279" r:id="rId22"/>
    <p:sldId id="281" r:id="rId23"/>
    <p:sldId id="282" r:id="rId24"/>
    <p:sldId id="283" r:id="rId25"/>
    <p:sldId id="280" r:id="rId26"/>
    <p:sldId id="275" r:id="rId27"/>
    <p:sldId id="284" r:id="rId28"/>
    <p:sldId id="285" r:id="rId29"/>
    <p:sldId id="287" r:id="rId30"/>
    <p:sldId id="286" r:id="rId31"/>
    <p:sldId id="289" r:id="rId32"/>
    <p:sldId id="290" r:id="rId33"/>
    <p:sldId id="295" r:id="rId34"/>
    <p:sldId id="296" r:id="rId35"/>
    <p:sldId id="291" r:id="rId36"/>
    <p:sldId id="297" r:id="rId37"/>
    <p:sldId id="298" r:id="rId38"/>
    <p:sldId id="299" r:id="rId39"/>
    <p:sldId id="301" r:id="rId40"/>
    <p:sldId id="302" r:id="rId41"/>
    <p:sldId id="303" r:id="rId42"/>
    <p:sldId id="305" r:id="rId43"/>
    <p:sldId id="300" r:id="rId44"/>
    <p:sldId id="304" r:id="rId45"/>
    <p:sldId id="306" r:id="rId46"/>
    <p:sldId id="307" r:id="rId47"/>
    <p:sldId id="309" r:id="rId48"/>
    <p:sldId id="310" r:id="rId49"/>
    <p:sldId id="311" r:id="rId50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86104" autoAdjust="0"/>
  </p:normalViewPr>
  <p:slideViewPr>
    <p:cSldViewPr snapToGrid="0">
      <p:cViewPr varScale="1">
        <p:scale>
          <a:sx n="79" d="100"/>
          <a:sy n="79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算法：</a:t>
            </a:r>
            <a:r>
              <a:rPr lang="en-US" altLang="zh-CN" dirty="0"/>
              <a:t>main13_A_star.py</a:t>
            </a:r>
          </a:p>
          <a:p>
            <a:r>
              <a:rPr lang="zh-CN" altLang="en-US" dirty="0"/>
              <a:t>直接测试：</a:t>
            </a:r>
            <a:r>
              <a:rPr lang="en-US" altLang="zh-CN" dirty="0"/>
              <a:t>main13_A_star_visualization_test.ipynb</a:t>
            </a:r>
            <a:r>
              <a:rPr lang="zh-CN" altLang="en-US" dirty="0"/>
              <a:t>，效果不是很明显</a:t>
            </a:r>
            <a:endParaRPr lang="en-US" altLang="zh-CN" dirty="0"/>
          </a:p>
          <a:p>
            <a:r>
              <a:rPr lang="zh-CN" altLang="en-US" dirty="0"/>
              <a:t>新地图：</a:t>
            </a:r>
            <a:r>
              <a:rPr lang="en-US" altLang="zh-CN" dirty="0"/>
              <a:t>main13_A_star_map1.txt</a:t>
            </a:r>
            <a:r>
              <a:rPr lang="zh-CN" altLang="en-US" dirty="0"/>
              <a:t>，</a:t>
            </a:r>
            <a:r>
              <a:rPr lang="en-US" altLang="zh-CN" dirty="0"/>
              <a:t>main13_A_star_map2.txt</a:t>
            </a:r>
          </a:p>
          <a:p>
            <a:r>
              <a:rPr lang="zh-CN" altLang="en-US" dirty="0"/>
              <a:t>新地图测试：</a:t>
            </a:r>
            <a:r>
              <a:rPr lang="en-US" altLang="zh-CN" dirty="0"/>
              <a:t>main13_A_star_map1_test.ipynb, main13_A_star_map2_test.ipynb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822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添加了得分计算的</a:t>
            </a:r>
            <a:r>
              <a:rPr lang="en-US" altLang="zh-CN" dirty="0"/>
              <a:t>A*</a:t>
            </a:r>
            <a:r>
              <a:rPr lang="zh-CN" altLang="en-US" dirty="0"/>
              <a:t>算法：</a:t>
            </a:r>
            <a:r>
              <a:rPr lang="en-US" altLang="zh-CN" dirty="0"/>
              <a:t>main13_A_star.py</a:t>
            </a:r>
          </a:p>
          <a:p>
            <a:r>
              <a:rPr lang="zh-CN" altLang="en-US" dirty="0"/>
              <a:t>添加了得分计算的</a:t>
            </a:r>
            <a:r>
              <a:rPr lang="en-US" altLang="zh-CN" dirty="0"/>
              <a:t>A*</a:t>
            </a:r>
            <a:r>
              <a:rPr lang="zh-CN" altLang="en-US" dirty="0"/>
              <a:t>算法测试</a:t>
            </a:r>
            <a:r>
              <a:rPr lang="en-US" altLang="zh-CN" dirty="0" err="1"/>
              <a:t>Nobebook</a:t>
            </a:r>
            <a:r>
              <a:rPr lang="zh-CN" altLang="en-US" dirty="0"/>
              <a:t>：</a:t>
            </a:r>
            <a:r>
              <a:rPr lang="en-US" altLang="zh-CN" dirty="0"/>
              <a:t>main13_A_star_visualization_test.ipynb</a:t>
            </a:r>
          </a:p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转弯代价：</a:t>
            </a:r>
            <a:r>
              <a:rPr lang="en-US" altLang="zh-CN" dirty="0"/>
              <a:t>main14_transmitter_cost.py</a:t>
            </a:r>
          </a:p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转弯代价测试</a:t>
            </a:r>
            <a:r>
              <a:rPr lang="en-US" altLang="zh-CN" dirty="0"/>
              <a:t>Notebook</a:t>
            </a:r>
            <a:r>
              <a:rPr lang="zh-CN" altLang="en-US" dirty="0"/>
              <a:t>：</a:t>
            </a:r>
            <a:r>
              <a:rPr lang="en-US" altLang="zh-CN" dirty="0"/>
              <a:t>main14_transmitter_cost_map_visualization_test.ipynb</a:t>
            </a:r>
          </a:p>
          <a:p>
            <a:r>
              <a:rPr lang="zh-CN" altLang="en-US" dirty="0"/>
              <a:t>新地图：</a:t>
            </a:r>
            <a:r>
              <a:rPr lang="en-US" altLang="zh-CN" dirty="0"/>
              <a:t>main14_transmitter_cost_map.txt</a:t>
            </a:r>
          </a:p>
          <a:p>
            <a:r>
              <a:rPr lang="zh-CN" altLang="en-US" dirty="0"/>
              <a:t>新地图测试对比添加转弯代价前后：</a:t>
            </a:r>
            <a:r>
              <a:rPr lang="en-US" altLang="zh-CN" dirty="0"/>
              <a:t>main14_transmitter_cost_visualization_test.ipynb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13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地图：</a:t>
            </a:r>
            <a:r>
              <a:rPr lang="en-US" altLang="zh-CN" dirty="0"/>
              <a:t>main15_other_map1.txt</a:t>
            </a:r>
          </a:p>
          <a:p>
            <a:r>
              <a:rPr lang="en-US" altLang="zh-CN" dirty="0"/>
              <a:t>Notebook</a:t>
            </a:r>
            <a:r>
              <a:rPr lang="zh-CN" altLang="en-US" dirty="0"/>
              <a:t>：</a:t>
            </a:r>
            <a:r>
              <a:rPr lang="en-US" altLang="zh-CN" dirty="0"/>
              <a:t>main15_other_map1_visualization_test.ipynb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66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地图：</a:t>
            </a:r>
            <a:r>
              <a:rPr lang="en-US" altLang="zh-CN" dirty="0"/>
              <a:t>main15_other_map2.txt</a:t>
            </a:r>
            <a:r>
              <a:rPr lang="zh-CN" altLang="en-US" dirty="0"/>
              <a:t>，</a:t>
            </a:r>
            <a:r>
              <a:rPr lang="en-US" altLang="zh-CN" dirty="0"/>
              <a:t>main15_other_map3.txt</a:t>
            </a:r>
          </a:p>
          <a:p>
            <a:r>
              <a:rPr lang="en-US" altLang="zh-CN" dirty="0"/>
              <a:t>Notebook</a:t>
            </a:r>
            <a:r>
              <a:rPr lang="zh-CN" altLang="en-US" dirty="0"/>
              <a:t>：</a:t>
            </a:r>
            <a:r>
              <a:rPr lang="en-US" altLang="zh-CN" dirty="0"/>
              <a:t>main15_other_map2_visualization_test.ipynb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22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test_24_01_05_cout.cpp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179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可视化调整代码：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24_01_05</a:t>
            </a:r>
            <a:r>
              <a:rPr lang="zh-CN" altLang="en-US" dirty="0"/>
              <a:t>消息格式转换</a:t>
            </a:r>
            <a:r>
              <a:rPr lang="en-US" altLang="zh-CN" dirty="0"/>
              <a:t>/main16_map_visualization1</a:t>
            </a:r>
            <a:r>
              <a:rPr lang="zh-CN" altLang="en-US" dirty="0"/>
              <a:t>基于之前的可视化修改，对于连续的空地有问题。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main16_map_visualization2</a:t>
            </a:r>
            <a:r>
              <a:rPr lang="zh-CN" altLang="en-US" dirty="0"/>
              <a:t>，直接根据最后的结果输出进行修改。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旧方法，添加评分函数：</a:t>
            </a:r>
            <a:r>
              <a:rPr lang="en-US" altLang="zh-CN" dirty="0"/>
              <a:t>main15_other_map_new.py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新方法：</a:t>
            </a:r>
            <a:r>
              <a:rPr lang="en-US" altLang="zh-CN" dirty="0"/>
              <a:t>main16_format_transform.py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地图：</a:t>
            </a:r>
            <a:r>
              <a:rPr lang="en-US" altLang="zh-CN" dirty="0"/>
              <a:t>main16_format_transform.txt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新方法测试：</a:t>
            </a:r>
            <a:r>
              <a:rPr lang="en-US" altLang="zh-CN" dirty="0"/>
              <a:t>main16_format_transform_visualization_test.ipynb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11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main17_format_transform_fixed.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90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新地图：</a:t>
            </a:r>
            <a:r>
              <a:rPr lang="en-US" altLang="zh-CN" dirty="0"/>
              <a:t>main18_format_transform_weight.txt</a:t>
            </a:r>
          </a:p>
          <a:p>
            <a:r>
              <a:rPr lang="zh-CN" altLang="en-US" dirty="0"/>
              <a:t>新方法</a:t>
            </a:r>
            <a:r>
              <a:rPr lang="en-US" altLang="zh-CN" dirty="0"/>
              <a:t>: main18_format_transform_weight.py</a:t>
            </a:r>
          </a:p>
          <a:p>
            <a:r>
              <a:rPr lang="zh-CN" altLang="en-US" dirty="0"/>
              <a:t>新方法测试 </a:t>
            </a:r>
            <a:r>
              <a:rPr lang="en-US" altLang="zh-CN" dirty="0"/>
              <a:t>main18_format_transform_weight_visualization_test.ipynb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796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</a:t>
            </a:r>
            <a:r>
              <a:rPr lang="en-US" altLang="zh-CN" dirty="0"/>
              <a:t>main19_mph_map.txt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9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/main8_map_BFS.py</a:t>
            </a:r>
          </a:p>
          <a:p>
            <a:r>
              <a:rPr lang="en-US" altLang="zh-CN" dirty="0"/>
              <a:t>Notebook: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/main8_map_BFS_visualization_test.ipynb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C++: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/main8_map_BFS.cpp -&gt; 23_12_22</a:t>
            </a:r>
            <a:r>
              <a:rPr lang="zh-CN" altLang="en-US" dirty="0"/>
              <a:t>路径优化</a:t>
            </a:r>
            <a:r>
              <a:rPr lang="en-US" altLang="zh-CN" dirty="0"/>
              <a:t>/main9_map_BFS.cpp </a:t>
            </a:r>
            <a:r>
              <a:rPr lang="zh-CN" altLang="en-US" dirty="0"/>
              <a:t>第二个测试样例通过了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 : 23_12_29Dijkstra+A</a:t>
            </a:r>
            <a:r>
              <a:rPr lang="zh-CN" altLang="en-US" dirty="0"/>
              <a:t>星</a:t>
            </a:r>
            <a:r>
              <a:rPr lang="en-US" altLang="zh-CN" dirty="0"/>
              <a:t>/main10_map_dijkstra.py</a:t>
            </a:r>
          </a:p>
          <a:p>
            <a:r>
              <a:rPr lang="en-US" altLang="zh-CN" dirty="0"/>
              <a:t>Notebook : main10_map_dijkstra_visualization_test.ipynb</a:t>
            </a:r>
          </a:p>
          <a:p>
            <a:r>
              <a:rPr lang="en-US" altLang="zh-CN" dirty="0"/>
              <a:t>C++:</a:t>
            </a:r>
            <a:r>
              <a:rPr lang="zh-CN" altLang="en-US" dirty="0"/>
              <a:t> </a:t>
            </a:r>
            <a:r>
              <a:rPr lang="en-US" altLang="zh-CN" dirty="0"/>
              <a:t>main10_map_dijkstra.cpp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main11_map_BFS_early_stop_visualization_test.ipynb</a:t>
            </a:r>
          </a:p>
          <a:p>
            <a:r>
              <a:rPr lang="zh-CN" altLang="en-US" dirty="0"/>
              <a:t>main12_map_dijkstra_early_stop_test.ipynb</a:t>
            </a:r>
          </a:p>
          <a:p>
            <a:r>
              <a:rPr lang="zh-CN" altLang="en-US" dirty="0"/>
              <a:t>main11_12_test_big_map.ipynb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blobgames.com/pathfinding/a-star/introduction.html" TargetMode="External"/><Relationship Id="rId2" Type="http://schemas.openxmlformats.org/officeDocument/2006/relationships/hyperlink" Target="https://www.bilibili.com/video/BV1bv411y79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0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4.bin"/><Relationship Id="rId5" Type="http://schemas.openxmlformats.org/officeDocument/2006/relationships/image" Target="../media/image2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6" Type="http://schemas.openxmlformats.org/officeDocument/2006/relationships/image" Target="../media/image38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27.png"/><Relationship Id="rId9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26" Type="http://schemas.openxmlformats.org/officeDocument/2006/relationships/image" Target="../media/image45.png"/><Relationship Id="rId39" Type="http://schemas.openxmlformats.org/officeDocument/2006/relationships/image" Target="../media/image65.png"/><Relationship Id="rId21" Type="http://schemas.openxmlformats.org/officeDocument/2006/relationships/tags" Target="../tags/tag61.xml"/><Relationship Id="rId34" Type="http://schemas.openxmlformats.org/officeDocument/2006/relationships/image" Target="../media/image60.png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5" Type="http://schemas.openxmlformats.org/officeDocument/2006/relationships/image" Target="../media/image38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tags" Target="../tags/tag60.xml"/><Relationship Id="rId29" Type="http://schemas.openxmlformats.org/officeDocument/2006/relationships/image" Target="../media/image55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notesSlide" Target="../notesSlides/notesSlide9.xml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66.png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tags" Target="../tags/tag50.xml"/><Relationship Id="rId19" Type="http://schemas.openxmlformats.org/officeDocument/2006/relationships/tags" Target="../tags/tag59.xml"/><Relationship Id="rId31" Type="http://schemas.openxmlformats.org/officeDocument/2006/relationships/image" Target="../media/image57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tags" Target="../tags/tag62.xml"/><Relationship Id="rId27" Type="http://schemas.openxmlformats.org/officeDocument/2006/relationships/image" Target="../media/image27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8" Type="http://schemas.openxmlformats.org/officeDocument/2006/relationships/tags" Target="../tags/tag48.xml"/><Relationship Id="rId3" Type="http://schemas.openxmlformats.org/officeDocument/2006/relationships/tags" Target="../tags/tag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79.wmf"/><Relationship Id="rId4" Type="http://schemas.openxmlformats.org/officeDocument/2006/relationships/image" Target="../media/image80.png"/><Relationship Id="rId9" Type="http://schemas.openxmlformats.org/officeDocument/2006/relationships/oleObject" Target="../embeddings/oleObject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54.png"/><Relationship Id="rId12" Type="http://schemas.openxmlformats.org/officeDocument/2006/relationships/image" Target="../media/image8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7.png"/><Relationship Id="rId5" Type="http://schemas.openxmlformats.org/officeDocument/2006/relationships/image" Target="../media/image83.png"/><Relationship Id="rId10" Type="http://schemas.openxmlformats.org/officeDocument/2006/relationships/image" Target="../media/image86.png"/><Relationship Id="rId4" Type="http://schemas.openxmlformats.org/officeDocument/2006/relationships/image" Target="../media/image38.png"/><Relationship Id="rId9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jpg"/><Relationship Id="rId5" Type="http://schemas.openxmlformats.org/officeDocument/2006/relationships/image" Target="../media/image97.png"/><Relationship Id="rId4" Type="http://schemas.openxmlformats.org/officeDocument/2006/relationships/image" Target="../media/image9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/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/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/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/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</a:p>
        </p:txBody>
      </p:sp>
      <p:sp>
        <p:nvSpPr>
          <p:cNvPr id="124" name="箭头: 右 123"/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2 3 2 0 2 0 1 3 0</a:t>
            </a:r>
          </a:p>
          <a:p>
            <a:r>
              <a:rPr lang="en-US" altLang="zh-CN" dirty="0"/>
              <a:t>2 0 1 1 1 0</a:t>
            </a:r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/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</a:p>
        </p:txBody>
      </p:sp>
      <p:sp>
        <p:nvSpPr>
          <p:cNvPr id="130" name="矩形 129"/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</a:p>
        </p:txBody>
      </p:sp>
      <p:sp>
        <p:nvSpPr>
          <p:cNvPr id="131" name="矩形 130"/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</a:p>
        </p:txBody>
      </p:sp>
      <p:sp>
        <p:nvSpPr>
          <p:cNvPr id="133" name="文本框 132"/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88" y="267175"/>
            <a:ext cx="5393362" cy="8733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29688" y="416435"/>
            <a:ext cx="570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至少有</a:t>
            </a:r>
            <a:r>
              <a:rPr lang="en-US" altLang="zh-CN" dirty="0"/>
              <a:t>1/3</a:t>
            </a:r>
            <a:r>
              <a:rPr lang="zh-CN" altLang="en-US" dirty="0"/>
              <a:t>的得分（大约</a:t>
            </a:r>
            <a:r>
              <a:rPr lang="en-US" altLang="zh-CN" dirty="0"/>
              <a:t>6600W</a:t>
            </a:r>
            <a:r>
              <a:rPr lang="zh-CN" altLang="en-US" dirty="0"/>
              <a:t>）是不计算成本，只计算</a:t>
            </a:r>
            <a:r>
              <a:rPr lang="en-US" altLang="zh-CN" dirty="0"/>
              <a:t>Customer</a:t>
            </a:r>
            <a:r>
              <a:rPr lang="zh-CN" altLang="en-US" dirty="0"/>
              <a:t>数量拿的。</a:t>
            </a:r>
            <a:endParaRPr lang="en-US" altLang="zh-CN" dirty="0"/>
          </a:p>
          <a:p>
            <a:r>
              <a:rPr lang="zh-CN" altLang="en-US" dirty="0"/>
              <a:t>因此我们目前（</a:t>
            </a:r>
            <a:r>
              <a:rPr lang="en-US" altLang="zh-CN" dirty="0"/>
              <a:t>6W</a:t>
            </a:r>
            <a:r>
              <a:rPr lang="zh-CN" altLang="en-US" dirty="0"/>
              <a:t>是远远不够的）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12.18~12.21</a:t>
            </a:r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/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/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/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/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/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/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/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/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/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/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/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/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/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/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/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/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/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/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/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/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/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/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/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/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/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/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/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/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/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/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/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/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/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/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/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/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/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/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/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/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/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/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/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/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/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/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/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/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/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/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/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/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/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/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/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/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/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/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/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/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/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/>
          <p:cNvGraphicFramePr>
            <a:graphicFrameLocks noGrp="1"/>
          </p:cNvGraphicFramePr>
          <p:nvPr/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68" name="右大括号 367"/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/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</a:p>
        </p:txBody>
      </p:sp>
      <p:sp>
        <p:nvSpPr>
          <p:cNvPr id="370" name="文本框 369"/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</a:p>
        </p:txBody>
      </p:sp>
      <p:sp>
        <p:nvSpPr>
          <p:cNvPr id="372" name="文本框 371"/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/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</a:p>
        </p:txBody>
      </p:sp>
      <p:pic>
        <p:nvPicPr>
          <p:cNvPr id="376" name="图片 3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-21046" y="1249177"/>
            <a:ext cx="7074597" cy="6824089"/>
            <a:chOff x="-21046" y="1249177"/>
            <a:chExt cx="7074597" cy="6824089"/>
          </a:xfrm>
        </p:grpSpPr>
        <p:sp>
          <p:nvSpPr>
            <p:cNvPr id="20" name="文本框 19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64" name="直接箭头连接符 63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3374519" y="5509258"/>
              <a:ext cx="106942" cy="1707626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1127755" y="7426935"/>
              <a:ext cx="5065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C2</a:t>
              </a:r>
              <a:r>
                <a:rPr lang="zh-CN" altLang="en-US" dirty="0"/>
                <a:t>有两个最优解，要选择其中拐弯较少的。</a:t>
              </a:r>
              <a:endParaRPr lang="en-US" altLang="zh-CN" dirty="0"/>
            </a:p>
            <a:p>
              <a:r>
                <a:rPr lang="zh-CN" altLang="en-US" dirty="0"/>
                <a:t>（多个最优解的保存之后再说）</a:t>
              </a:r>
            </a:p>
          </p:txBody>
        </p:sp>
      </p:grpSp>
      <p:sp>
        <p:nvSpPr>
          <p:cNvPr id="96" name="矩形 95"/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</a:p>
        </p:txBody>
      </p:sp>
      <p:graphicFrame>
        <p:nvGraphicFramePr>
          <p:cNvPr id="101" name="表格 101"/>
          <p:cNvGraphicFramePr>
            <a:graphicFrameLocks noGrp="1"/>
          </p:cNvGraphicFramePr>
          <p:nvPr/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</a:p>
        </p:txBody>
      </p:sp>
      <p:graphicFrame>
        <p:nvGraphicFramePr>
          <p:cNvPr id="106" name="表格 101"/>
          <p:cNvGraphicFramePr>
            <a:graphicFrameLocks noGrp="1"/>
          </p:cNvGraphicFramePr>
          <p:nvPr/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7" name="表格 101"/>
          <p:cNvGraphicFramePr>
            <a:graphicFrameLocks noGrp="1"/>
          </p:cNvGraphicFramePr>
          <p:nvPr/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" name="文本框 107"/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</a:p>
        </p:txBody>
      </p:sp>
      <p:graphicFrame>
        <p:nvGraphicFramePr>
          <p:cNvPr id="111" name="表格 101"/>
          <p:cNvGraphicFramePr>
            <a:graphicFrameLocks noGrp="1"/>
          </p:cNvGraphicFramePr>
          <p:nvPr/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 flipH="1">
            <a:off x="12219893" y="3529277"/>
            <a:ext cx="218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预期输出</a:t>
            </a:r>
            <a:endParaRPr lang="en-US" altLang="zh-CN" dirty="0"/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2 3 2 0 1 0 1 3 0</a:t>
            </a:r>
          </a:p>
          <a:p>
            <a:r>
              <a:rPr lang="en-US" altLang="zh-CN" dirty="0"/>
              <a:t>2 2 2 0 2 0 0 4 0 </a:t>
            </a:r>
          </a:p>
          <a:p>
            <a:r>
              <a:rPr lang="en-US" altLang="zh-CN" dirty="0"/>
              <a:t>1 2 1 0 3 0</a:t>
            </a:r>
          </a:p>
          <a:p>
            <a:r>
              <a:rPr lang="en-US" altLang="zh-CN" dirty="0"/>
              <a:t>1 0 1 1 1 0</a:t>
            </a:r>
          </a:p>
          <a:p>
            <a:r>
              <a:rPr lang="en-US" altLang="zh-CN" dirty="0"/>
              <a:t>3 2 1 1 2 0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动态规划计算轨迹（如</a:t>
            </a:r>
            <a:r>
              <a:rPr lang="en-US" altLang="zh-CN" dirty="0"/>
              <a:t>P13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）（递归实现）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从所有</a:t>
            </a:r>
            <a:r>
              <a:rPr lang="en-US" altLang="zh-CN" dirty="0"/>
              <a:t>Consumer</a:t>
            </a:r>
            <a:r>
              <a:rPr lang="zh-CN" altLang="en-US" dirty="0"/>
              <a:t>轨迹回溯， 轨迹合并，构建树结构（递归实现）。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树结构上</a:t>
            </a:r>
            <a:r>
              <a:rPr lang="en-US" altLang="zh-CN" dirty="0"/>
              <a:t>DFS</a:t>
            </a:r>
            <a:r>
              <a:rPr lang="zh-CN" altLang="en-US" dirty="0"/>
              <a:t>，并在拐弯处设置</a:t>
            </a:r>
            <a:r>
              <a:rPr lang="en-US" altLang="zh-CN" dirty="0" err="1"/>
              <a:t>Tranmitter</a:t>
            </a:r>
            <a:r>
              <a:rPr lang="zh-CN" altLang="en-US" dirty="0"/>
              <a:t>。</a:t>
            </a:r>
            <a:r>
              <a:rPr lang="en-US" altLang="zh-CN" dirty="0" err="1"/>
              <a:t>Tansmitter</a:t>
            </a:r>
            <a:r>
              <a:rPr lang="zh-CN" altLang="en-US" dirty="0"/>
              <a:t>输入输出数据设置，只在</a:t>
            </a:r>
            <a:r>
              <a:rPr lang="en-US" altLang="zh-CN" dirty="0"/>
              <a:t>Consumer</a:t>
            </a:r>
            <a:r>
              <a:rPr lang="zh-CN" altLang="en-US" dirty="0"/>
              <a:t>之前的最后一个</a:t>
            </a:r>
            <a:r>
              <a:rPr lang="en-US" altLang="zh-CN" dirty="0" err="1"/>
              <a:t>Tranmitter</a:t>
            </a:r>
            <a:r>
              <a:rPr lang="zh-CN" altLang="en-US" dirty="0"/>
              <a:t>设置数据转化格式。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0"/>
            <a:ext cx="9050647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624506" y="4125118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624506" y="4965700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624506" y="5806282"/>
            <a:ext cx="7409452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>
            <a:stCxn id="11" idx="1"/>
          </p:cNvCxnSpPr>
          <p:nvPr/>
        </p:nvCxnSpPr>
        <p:spPr>
          <a:xfrm flipH="1" flipV="1">
            <a:off x="8630653" y="2093495"/>
            <a:ext cx="2993853" cy="24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462211" y="2831432"/>
            <a:ext cx="3162295" cy="255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8831179" y="4010526"/>
            <a:ext cx="2793327" cy="21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引用传参：对象属性需要更改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引用赋值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对象先声明后定义就会有错</a:t>
            </a:r>
            <a:endParaRPr lang="en-US" altLang="zh-CN" dirty="0"/>
          </a:p>
          <a:p>
            <a:r>
              <a:rPr lang="en-US" altLang="zh-CN" dirty="0"/>
              <a:t>4. vector</a:t>
            </a:r>
            <a:r>
              <a:rPr lang="zh-CN" altLang="en-US" dirty="0"/>
              <a:t>的</a:t>
            </a:r>
            <a:r>
              <a:rPr lang="en-US" altLang="zh-CN" dirty="0" err="1"/>
              <a:t>push_back</a:t>
            </a:r>
            <a:r>
              <a:rPr lang="zh-CN" altLang="en-US" dirty="0"/>
              <a:t>是深拷贝添加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39" y="1205491"/>
            <a:ext cx="3564284" cy="16681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39" y="3284422"/>
            <a:ext cx="3728423" cy="320845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3176752" y="2531054"/>
            <a:ext cx="4280338" cy="9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580993" y="3284422"/>
            <a:ext cx="2081048" cy="12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坏消息：分数更低了，之前</a:t>
            </a:r>
            <a:r>
              <a:rPr lang="en-US" altLang="zh-CN" dirty="0"/>
              <a:t>6W</a:t>
            </a:r>
            <a:r>
              <a:rPr lang="zh-CN" altLang="en-US" dirty="0"/>
              <a:t>多，现在不到</a:t>
            </a:r>
            <a:r>
              <a:rPr lang="en-US" altLang="zh-CN" dirty="0"/>
              <a:t>6W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好消息：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）说明整个输入输出框架时不长还可以接受。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）基本的框架能够输出结果，路径规划、合并、</a:t>
            </a:r>
            <a:r>
              <a:rPr lang="en-US" altLang="zh-CN" dirty="0"/>
              <a:t>DFS</a:t>
            </a:r>
            <a:r>
              <a:rPr lang="zh-CN" altLang="en-US" dirty="0"/>
              <a:t>的思路可以跑通。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）后续关注</a:t>
            </a:r>
            <a:endParaRPr lang="en-US" altLang="zh-CN" dirty="0"/>
          </a:p>
          <a:p>
            <a:pPr lvl="2"/>
            <a:r>
              <a:rPr lang="en-US" altLang="zh-CN" dirty="0"/>
              <a:t>&lt;1&gt; </a:t>
            </a:r>
            <a:r>
              <a:rPr lang="zh-CN" altLang="en-US" dirty="0"/>
              <a:t>路径的规划：影响服务</a:t>
            </a:r>
            <a:r>
              <a:rPr lang="en-US" altLang="zh-CN" dirty="0"/>
              <a:t>Customer</a:t>
            </a:r>
            <a:r>
              <a:rPr lang="zh-CN" altLang="en-US" dirty="0"/>
              <a:t>的数量，路径的长度。</a:t>
            </a:r>
            <a:endParaRPr lang="en-US" altLang="zh-CN" dirty="0"/>
          </a:p>
          <a:p>
            <a:pPr lvl="2"/>
            <a:r>
              <a:rPr lang="en-US" altLang="zh-CN" dirty="0"/>
              <a:t>&lt;2&gt; </a:t>
            </a:r>
            <a:r>
              <a:rPr lang="zh-CN" altLang="en-US" dirty="0"/>
              <a:t>消息转发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200400" y="4902200"/>
            <a:ext cx="5488695" cy="1503209"/>
            <a:chOff x="267795" y="4743485"/>
            <a:chExt cx="5488695" cy="150320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35" y="5112817"/>
              <a:ext cx="5466055" cy="751944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67795" y="587736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直接输出这种方案的结果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4033" y="4743485"/>
              <a:ext cx="535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正式代码提交，还是有些</a:t>
              </a:r>
              <a:r>
                <a:rPr lang="en-US" altLang="zh-CN" dirty="0"/>
                <a:t>Consumer</a:t>
              </a:r>
              <a:r>
                <a:rPr lang="zh-CN" altLang="en-US" dirty="0"/>
                <a:t>没有收到数据！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现有优化思路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</a:t>
            </a:r>
            <a:r>
              <a:rPr lang="zh-CN" altLang="en-US" dirty="0"/>
              <a:t>路径优化与消息格式优化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66055" cy="4351338"/>
          </a:xfrm>
        </p:spPr>
        <p:txBody>
          <a:bodyPr/>
          <a:lstStyle/>
          <a:p>
            <a:r>
              <a:rPr lang="zh-CN" altLang="en-US" dirty="0"/>
              <a:t>路径优化的目标：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所有的</a:t>
            </a:r>
            <a:r>
              <a:rPr lang="en-US" altLang="zh-CN" b="1" dirty="0">
                <a:solidFill>
                  <a:srgbClr val="FF0000"/>
                </a:solidFill>
              </a:rPr>
              <a:t>Consumer</a:t>
            </a:r>
            <a:r>
              <a:rPr lang="zh-CN" altLang="en-US" b="1" dirty="0">
                <a:solidFill>
                  <a:srgbClr val="FF0000"/>
                </a:solidFill>
              </a:rPr>
              <a:t>都要能收到数据（必要！！！）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）路径尽可能少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Transmitter</a:t>
            </a:r>
            <a:r>
              <a:rPr lang="zh-CN" altLang="en-US" dirty="0"/>
              <a:t>尽可能少</a:t>
            </a:r>
            <a:endParaRPr lang="en-US" altLang="zh-CN" dirty="0"/>
          </a:p>
          <a:p>
            <a:r>
              <a:rPr lang="zh-CN" altLang="en-US" dirty="0"/>
              <a:t>消息格式优化</a:t>
            </a:r>
            <a:endParaRPr lang="en-US" altLang="zh-CN" dirty="0"/>
          </a:p>
          <a:p>
            <a:pPr lvl="1"/>
            <a:r>
              <a:rPr lang="zh-CN" altLang="en-US" dirty="0"/>
              <a:t>如何向上多层次的传递，而不是在最后一层再决定格式转换？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92" name="组合 91"/>
          <p:cNvGrpSpPr/>
          <p:nvPr/>
        </p:nvGrpSpPr>
        <p:grpSpPr>
          <a:xfrm>
            <a:off x="5643154" y="-97023"/>
            <a:ext cx="7074597" cy="5608823"/>
            <a:chOff x="-21046" y="1249177"/>
            <a:chExt cx="7074597" cy="5608823"/>
          </a:xfrm>
        </p:grpSpPr>
        <p:sp>
          <p:nvSpPr>
            <p:cNvPr id="93" name="文本框 92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49" name="直接箭头连接符 148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95" name="直接箭头连接符 94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/>
          <p:cNvSpPr txBox="1"/>
          <p:nvPr/>
        </p:nvSpPr>
        <p:spPr>
          <a:xfrm>
            <a:off x="8679976" y="30716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1" name="直接箭头连接符 160"/>
          <p:cNvCxnSpPr>
            <a:stCxn id="156" idx="2"/>
            <a:endCxn id="162" idx="0"/>
          </p:cNvCxnSpPr>
          <p:nvPr/>
        </p:nvCxnSpPr>
        <p:spPr>
          <a:xfrm>
            <a:off x="8907763" y="3440946"/>
            <a:ext cx="1733410" cy="2721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988166" y="6162183"/>
            <a:ext cx="53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之前的缺陷：如果这时候来了个</a:t>
            </a:r>
            <a:r>
              <a:rPr lang="en-US" altLang="zh-CN" dirty="0"/>
              <a:t>C4</a:t>
            </a:r>
            <a:r>
              <a:rPr lang="zh-CN" altLang="en-US" dirty="0"/>
              <a:t>那么会破坏从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的路径。其实是障碍。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202267" y="5665725"/>
            <a:ext cx="93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把其他</a:t>
            </a:r>
            <a:r>
              <a:rPr lang="en-US" altLang="zh-CN" dirty="0"/>
              <a:t>Customer</a:t>
            </a:r>
            <a:r>
              <a:rPr lang="zh-CN" altLang="en-US" dirty="0"/>
              <a:t>当作障碍，路径要跨过障碍。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B</a:t>
            </a:r>
            <a:r>
              <a:rPr lang="zh-CN" altLang="en-US" dirty="0"/>
              <a:t>站视频：</a:t>
            </a:r>
            <a:r>
              <a:rPr lang="zh-CN" altLang="en-US" dirty="0">
                <a:hlinkClick r:id="rId2"/>
              </a:rPr>
              <a:t>https://www.bilibili.com/video/BV1bv411y79P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Red Blob Games</a:t>
            </a:r>
            <a:r>
              <a:rPr lang="zh-CN" altLang="en-US" b="1" dirty="0"/>
              <a:t>（交互式网站），</a:t>
            </a:r>
            <a:r>
              <a:rPr lang="en-US" altLang="zh-CN" dirty="0"/>
              <a:t>BFS-&gt;Dijkstra-&gt;A*</a:t>
            </a:r>
            <a:r>
              <a:rPr lang="zh-CN" altLang="en-US" dirty="0"/>
              <a:t>算法的动态交互：</a:t>
            </a:r>
            <a:r>
              <a:rPr lang="en-US" altLang="zh-CN" dirty="0">
                <a:hlinkClick r:id="rId3"/>
              </a:rPr>
              <a:t>https://www.redblobgames.com/pathfinding/a-star/introduction.html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17107" y="5638926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后续主要用图的算法做了，允许回头拐弯的路径了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路径优化整体思路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1568669" y="2648607"/>
            <a:ext cx="701565" cy="3342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12124" y="2463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无向图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43807" y="580623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有向图，对于</a:t>
            </a:r>
            <a:r>
              <a:rPr lang="en-US" altLang="zh-CN" dirty="0"/>
              <a:t>C</a:t>
            </a:r>
            <a:r>
              <a:rPr lang="zh-CN" altLang="en-US" dirty="0"/>
              <a:t>只有入度没有出度的图。</a:t>
            </a:r>
          </a:p>
        </p:txBody>
      </p:sp>
      <p:sp>
        <p:nvSpPr>
          <p:cNvPr id="9" name="左大括号 8"/>
          <p:cNvSpPr/>
          <p:nvPr/>
        </p:nvSpPr>
        <p:spPr>
          <a:xfrm>
            <a:off x="3375998" y="1969171"/>
            <a:ext cx="701565" cy="1422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64274" y="1784505"/>
            <a:ext cx="485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</a:t>
            </a:r>
            <a:r>
              <a:rPr lang="zh-CN" altLang="en-US" dirty="0"/>
              <a:t>到所有</a:t>
            </a:r>
            <a:r>
              <a:rPr lang="en-US" altLang="zh-CN" dirty="0"/>
              <a:t>C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）合并有向路径树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问题：对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找最短路径时，其他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应作为障碍。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64273" y="3207180"/>
            <a:ext cx="643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生成树：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P</a:t>
            </a:r>
            <a:r>
              <a:rPr lang="zh-CN" altLang="en-US" dirty="0"/>
              <a:t>出发的生成树，包含所有结点后结束的局部生成树。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剪枝成路径树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 C</a:t>
            </a:r>
            <a:r>
              <a:rPr lang="zh-CN" altLang="en-US" dirty="0"/>
              <a:t>只能作为叶子结点</a:t>
            </a:r>
          </a:p>
        </p:txBody>
      </p:sp>
      <p:cxnSp>
        <p:nvCxnSpPr>
          <p:cNvPr id="16" name="直接箭头连接符 15"/>
          <p:cNvCxnSpPr>
            <a:stCxn id="10" idx="2"/>
            <a:endCxn id="17" idx="2"/>
          </p:cNvCxnSpPr>
          <p:nvPr/>
        </p:nvCxnSpPr>
        <p:spPr>
          <a:xfrm flipV="1">
            <a:off x="6592182" y="1452329"/>
            <a:ext cx="2427908" cy="15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65837" y="252000"/>
            <a:ext cx="630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目前的错误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）没有关注这个问题。导致一些</a:t>
            </a:r>
            <a:r>
              <a:rPr lang="en-US" altLang="zh-CN" dirty="0"/>
              <a:t>C</a:t>
            </a:r>
            <a:r>
              <a:rPr lang="zh-CN" altLang="en-US" dirty="0"/>
              <a:t>无法接受数据。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）之前为了硬用动态规划，不允许轨迹回头来约束规划方向丢弃了图结构只是用表结构。后续</a:t>
            </a:r>
            <a:r>
              <a:rPr lang="zh-CN" altLang="en-US"/>
              <a:t>还是要按照图结构计算</a:t>
            </a:r>
            <a:r>
              <a:rPr lang="zh-CN" altLang="en-US" dirty="0"/>
              <a:t>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68862" y="4805506"/>
            <a:ext cx="61351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构图方式：权值 方向</a:t>
            </a:r>
            <a:endParaRPr lang="en-US" altLang="zh-CN" dirty="0"/>
          </a:p>
          <a:p>
            <a:r>
              <a:rPr lang="zh-CN" altLang="en-US" dirty="0"/>
              <a:t>无权无向：；BFS，Dijkstra，A*。</a:t>
            </a:r>
            <a:endParaRPr lang="en-US" altLang="zh-CN" dirty="0"/>
          </a:p>
          <a:p>
            <a:r>
              <a:rPr lang="zh-CN" altLang="en-US" dirty="0"/>
              <a:t>无权有向：c有入度无出度；Dijkstra，A*</a:t>
            </a:r>
            <a:endParaRPr lang="en-US" altLang="zh-CN" dirty="0"/>
          </a:p>
          <a:p>
            <a:r>
              <a:rPr lang="zh-CN" altLang="en-US" dirty="0"/>
              <a:t>有权无向：单元均值作为权值；Dijkstra，A*</a:t>
            </a:r>
            <a:endParaRPr lang="en-US" altLang="zh-CN" dirty="0"/>
          </a:p>
          <a:p>
            <a:r>
              <a:rPr lang="zh-CN" altLang="en-US" dirty="0"/>
              <a:t>有权有向：入度作为权值；Dijkstra，A*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b="1" dirty="0"/>
              <a:t>Red Blob Games</a:t>
            </a:r>
            <a:r>
              <a:rPr lang="zh-CN" altLang="en-US" b="1" dirty="0"/>
              <a:t>把</a:t>
            </a:r>
            <a:r>
              <a:rPr lang="en-US" altLang="zh-CN" b="1" dirty="0"/>
              <a:t>A*</a:t>
            </a:r>
            <a:r>
              <a:rPr lang="zh-CN" altLang="en-US" b="1" dirty="0"/>
              <a:t>算法直接用在网格上更加方便，先把当前方法重构为</a:t>
            </a:r>
            <a:r>
              <a:rPr lang="en-US" altLang="zh-CN" b="1" dirty="0"/>
              <a:t>Python</a:t>
            </a:r>
            <a:r>
              <a:rPr lang="zh-CN" altLang="en-US" b="1" dirty="0"/>
              <a:t>代码，参考伪代码写</a:t>
            </a:r>
            <a:r>
              <a:rPr lang="en-US" altLang="zh-CN" b="1" dirty="0"/>
              <a:t>BFS, Dijkstra</a:t>
            </a:r>
            <a:r>
              <a:rPr lang="zh-CN" altLang="en-US" b="1" dirty="0"/>
              <a:t>，</a:t>
            </a:r>
            <a:r>
              <a:rPr lang="en-US" altLang="zh-CN" b="1" dirty="0"/>
              <a:t>A*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重构为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问题发现：</a:t>
            </a:r>
            <a:r>
              <a:rPr lang="en-US" altLang="zh-CN" dirty="0"/>
              <a:t>DFS</a:t>
            </a:r>
            <a:r>
              <a:rPr lang="zh-CN" altLang="en-US" dirty="0"/>
              <a:t>中坐标判断有点问题，修改为之后重新提交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19" y="2946486"/>
            <a:ext cx="3901028" cy="35463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57422" y="3244334"/>
            <a:ext cx="39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23_12_22路径优化</a:t>
            </a:r>
            <a:r>
              <a:rPr lang="en-US" altLang="zh-CN" dirty="0"/>
              <a:t>/ main6_map.cpp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53754" y="1832058"/>
            <a:ext cx="166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main6_map.py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添加结果可视化的函数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网格图，方便看最后的方案结果。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main7_map_input.txt</a:t>
            </a:r>
            <a:r>
              <a:rPr lang="zh-CN" altLang="en-US" dirty="0"/>
              <a:t>：输入文件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main7_map.py</a:t>
            </a:r>
            <a:r>
              <a:rPr lang="zh-CN" altLang="en-US" dirty="0"/>
              <a:t>：</a:t>
            </a:r>
            <a:r>
              <a:rPr lang="en-US" altLang="zh-CN" dirty="0"/>
              <a:t>main</a:t>
            </a:r>
            <a:r>
              <a:rPr lang="zh-CN" altLang="en-US" dirty="0"/>
              <a:t>函数添加了从文件中读取输入。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main7_map_visualization.ipynb</a:t>
            </a:r>
            <a:r>
              <a:rPr lang="zh-CN" altLang="en-US" dirty="0"/>
              <a:t>，构建可视化代码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main7_map_visualization.py</a:t>
            </a:r>
            <a:r>
              <a:rPr lang="zh-CN" altLang="en-US" dirty="0"/>
              <a:t>：封装可视化代码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main7_map_visualization_test.ipynb</a:t>
            </a:r>
            <a:r>
              <a:rPr lang="zh-CN" altLang="en-US" dirty="0"/>
              <a:t>：测试最后的输入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后续所有的策略现在</a:t>
            </a:r>
            <a:r>
              <a:rPr lang="en-US" altLang="zh-CN" dirty="0"/>
              <a:t>python</a:t>
            </a:r>
            <a:r>
              <a:rPr lang="zh-CN" altLang="en-US" dirty="0"/>
              <a:t>上实现后再搬到</a:t>
            </a:r>
            <a:r>
              <a:rPr lang="en-US" altLang="zh-CN" dirty="0"/>
              <a:t>C++</a:t>
            </a:r>
            <a:r>
              <a:rPr lang="zh-CN" altLang="en-US" dirty="0"/>
              <a:t>代码上。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01900" y="-4207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23_12_22路径优化文件夹下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821" y="760412"/>
            <a:ext cx="2664539" cy="2668588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3" idx="0"/>
          </p:cNvCxnSpPr>
          <p:nvPr/>
        </p:nvCxnSpPr>
        <p:spPr>
          <a:xfrm>
            <a:off x="5795818" y="2401454"/>
            <a:ext cx="1809750" cy="233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-92296" y="4728916"/>
            <a:ext cx="13939914" cy="4354326"/>
            <a:chOff x="-92296" y="4728916"/>
            <a:chExt cx="13939914" cy="4354326"/>
          </a:xfrm>
        </p:grpSpPr>
        <p:grpSp>
          <p:nvGrpSpPr>
            <p:cNvPr id="20" name="组合 19"/>
            <p:cNvGrpSpPr/>
            <p:nvPr/>
          </p:nvGrpSpPr>
          <p:grpSpPr>
            <a:xfrm>
              <a:off x="5332797" y="4854188"/>
              <a:ext cx="3594641" cy="2922763"/>
              <a:chOff x="5332797" y="4854188"/>
              <a:chExt cx="3594641" cy="292276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8876" y="5503694"/>
                <a:ext cx="2874690" cy="2273257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5332797" y="4854188"/>
                <a:ext cx="3594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DFS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transmitter</a:t>
                </a:r>
                <a:r>
                  <a:rPr lang="zh-CN" altLang="en-US" dirty="0"/>
                  <a:t>创建后没有修改对应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对象</a:t>
                </a:r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7007" y="5375247"/>
              <a:ext cx="3594641" cy="133338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479056" y="4913743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MAP</a:t>
              </a:r>
              <a:r>
                <a:rPr lang="zh-CN" altLang="en-US" dirty="0"/>
                <a:t>构建时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63518" y="4731904"/>
              <a:ext cx="12484100" cy="4351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-92296" y="4913743"/>
              <a:ext cx="1455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修改之前的小</a:t>
              </a:r>
              <a:r>
                <a:rPr lang="en-US" altLang="zh-CN" dirty="0"/>
                <a:t>bug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419953" y="5350570"/>
              <a:ext cx="3271278" cy="3693102"/>
              <a:chOff x="9415948" y="5133766"/>
              <a:chExt cx="3271278" cy="3693102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5948" y="5133766"/>
                <a:ext cx="3271278" cy="1055544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23958" y="6217018"/>
                <a:ext cx="3263268" cy="2609850"/>
              </a:xfrm>
              <a:prstGeom prst="rect">
                <a:avLst/>
              </a:prstGeom>
            </p:spPr>
          </p:pic>
        </p:grpSp>
        <p:sp>
          <p:nvSpPr>
            <p:cNvPr id="23" name="文本框 22"/>
            <p:cNvSpPr txBox="1"/>
            <p:nvPr/>
          </p:nvSpPr>
          <p:spPr>
            <a:xfrm>
              <a:off x="9302076" y="4728916"/>
              <a:ext cx="4330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Consumer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创建和</a:t>
              </a:r>
              <a:r>
                <a:rPr lang="en-US" altLang="zh-CN" dirty="0"/>
                <a:t>DFS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读取问题，对最后的影响不大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错误现象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238250" y="1825625"/>
            <a:ext cx="4320000" cy="432000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272985" y="1825625"/>
            <a:ext cx="4320000" cy="432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81410" y="1388825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34255" y="1424955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2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  <a:r>
              <a:rPr lang="zh-CN" altLang="en-US" dirty="0"/>
              <a:t>（被</a:t>
            </a:r>
            <a:r>
              <a:rPr lang="en-US" altLang="zh-CN" dirty="0"/>
              <a:t>T3</a:t>
            </a:r>
            <a:r>
              <a:rPr lang="zh-CN" altLang="en-US" dirty="0"/>
              <a:t>掩盖了），对应</a:t>
            </a:r>
            <a:r>
              <a:rPr lang="en-US" altLang="zh-CN" dirty="0"/>
              <a:t>P19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272985" y="52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穿透问题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预期结果与实现思路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68826" y="1051143"/>
            <a:ext cx="5793937" cy="5608823"/>
            <a:chOff x="5398770" y="-97023"/>
            <a:chExt cx="5793937" cy="5608823"/>
          </a:xfrm>
        </p:grpSpPr>
        <p:sp>
          <p:nvSpPr>
            <p:cNvPr id="5" name="文本框 4"/>
            <p:cNvSpPr txBox="1"/>
            <p:nvPr/>
          </p:nvSpPr>
          <p:spPr>
            <a:xfrm>
              <a:off x="6100777" y="14016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207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C1(5)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5351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3639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4495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T2</a:t>
              </a:r>
              <a:r>
                <a:rPr lang="en-US" altLang="zh-CN" dirty="0">
                  <a:solidFill>
                    <a:schemeClr val="tx1"/>
                  </a:solidFill>
                </a:rPr>
                <a:t>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2783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207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5351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3639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C3(1)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4495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2783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207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5351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T3</a:t>
              </a:r>
              <a:r>
                <a:rPr lang="en-US" altLang="zh-CN" dirty="0">
                  <a:solidFill>
                    <a:schemeClr val="tx1"/>
                  </a:solidFill>
                </a:rPr>
                <a:t>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3639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P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495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r>
                <a:rPr lang="en-US" altLang="zh-CN" dirty="0">
                  <a:solidFill>
                    <a:schemeClr val="tx1"/>
                  </a:solidFill>
                </a:rPr>
                <a:t>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2783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6207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5351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C2(3)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3639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4495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2783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6207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5351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3639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4495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2783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013869" y="11959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013869" y="211446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13869" y="303295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013869" y="39514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013869" y="48699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937613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834919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732225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629531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526836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5643154" y="274946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16200000">
              <a:off x="6292436" y="-370231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6846889" y="-970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y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740333" y="36322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</a:t>
              </a:r>
              <a:endParaRPr lang="zh-CN" altLang="en-US" b="1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0735507" y="248379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398770" y="2256366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0074653" y="324612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9819640" y="349659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9153019" y="324612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9982901" y="141633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10735507" y="3471569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9817100" y="437543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9098811" y="415388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8162459" y="322580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10709490" y="158717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10757294" y="4369974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9098810" y="5049520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7244107" y="321761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8919139" y="1632891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8162459" y="502567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8162459" y="1380634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7239701" y="232340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V="1">
              <a:off x="7077907" y="3434457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7244107" y="510737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239701" y="1417752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8223080" y="413610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9817100" y="253967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8896279" y="248379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8162459" y="2316906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V="1">
              <a:off x="7993246" y="3386574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文本框 95"/>
          <p:cNvSpPr txBox="1"/>
          <p:nvPr/>
        </p:nvSpPr>
        <p:spPr>
          <a:xfrm>
            <a:off x="7344697" y="599768"/>
            <a:ext cx="5676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BFS</a:t>
            </a:r>
            <a:r>
              <a:rPr lang="zh-CN" altLang="en-US" dirty="0"/>
              <a:t>整张图，所有的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map</a:t>
            </a:r>
            <a:r>
              <a:rPr lang="zh-CN" altLang="en-US" dirty="0"/>
              <a:t>中添加对于特定坐标获得邻居的函数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BFS</a:t>
            </a:r>
            <a:r>
              <a:rPr lang="zh-CN" altLang="en-US" dirty="0"/>
              <a:t>取结点并参考伪代码遍历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刷新所有的</a:t>
            </a:r>
            <a:r>
              <a:rPr lang="en-US" altLang="zh-CN" dirty="0"/>
              <a:t>Consumer</a:t>
            </a:r>
            <a:r>
              <a:rPr lang="zh-CN" altLang="en-US" dirty="0"/>
              <a:t>结点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调试的时候查看距离和方向的代码</a:t>
            </a:r>
            <a:r>
              <a:rPr lang="en-US" altLang="zh-CN" dirty="0"/>
              <a:t>test/show_map.py</a:t>
            </a:r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9724781" y="4624894"/>
            <a:ext cx="4877623" cy="2377788"/>
            <a:chOff x="9812107" y="4492136"/>
            <a:chExt cx="4877623" cy="2377788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12107" y="4844356"/>
              <a:ext cx="4877623" cy="2025568"/>
            </a:xfrm>
            <a:prstGeom prst="rect">
              <a:avLst/>
            </a:prstGeom>
          </p:spPr>
        </p:pic>
        <p:sp>
          <p:nvSpPr>
            <p:cNvPr id="99" name="文本框 98"/>
            <p:cNvSpPr txBox="1"/>
            <p:nvPr/>
          </p:nvSpPr>
          <p:spPr>
            <a:xfrm>
              <a:off x="11134978" y="4492136"/>
              <a:ext cx="26292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Red Blob Games</a:t>
              </a:r>
              <a:r>
                <a:rPr lang="zh-CN" altLang="en-US" b="1" dirty="0"/>
                <a:t>伪代码</a:t>
              </a:r>
              <a:endParaRPr lang="zh-CN" altLang="en-US" dirty="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901037" y="3219061"/>
            <a:ext cx="2040160" cy="3593410"/>
            <a:chOff x="5900340" y="3262626"/>
            <a:chExt cx="2040160" cy="3593410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4507" y="5416036"/>
              <a:ext cx="1449730" cy="1440000"/>
            </a:xfrm>
            <a:prstGeom prst="rect">
              <a:avLst/>
            </a:prstGeom>
          </p:spPr>
        </p:pic>
        <p:sp>
          <p:nvSpPr>
            <p:cNvPr id="98" name="文本框 97"/>
            <p:cNvSpPr txBox="1"/>
            <p:nvPr/>
          </p:nvSpPr>
          <p:spPr>
            <a:xfrm>
              <a:off x="5900340" y="3262626"/>
              <a:ext cx="20401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Red Blob Games</a:t>
              </a:r>
              <a:r>
                <a:rPr lang="zh-CN" altLang="en-US" b="1" dirty="0"/>
                <a:t>示例</a:t>
              </a:r>
              <a:endParaRPr lang="zh-CN" altLang="en-US" dirty="0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4507" y="3893658"/>
              <a:ext cx="1481891" cy="1440000"/>
            </a:xfrm>
            <a:prstGeom prst="rect">
              <a:avLst/>
            </a:prstGeom>
          </p:spPr>
        </p:pic>
      </p:grpSp>
      <p:grpSp>
        <p:nvGrpSpPr>
          <p:cNvPr id="110" name="组合 109"/>
          <p:cNvGrpSpPr/>
          <p:nvPr/>
        </p:nvGrpSpPr>
        <p:grpSpPr>
          <a:xfrm>
            <a:off x="7771947" y="3247327"/>
            <a:ext cx="2040160" cy="3755355"/>
            <a:chOff x="7771947" y="3247327"/>
            <a:chExt cx="2040160" cy="3755355"/>
          </a:xfrm>
        </p:grpSpPr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7280" y="3916766"/>
              <a:ext cx="1391418" cy="3085916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7771947" y="3247327"/>
              <a:ext cx="2040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我的调试输出</a:t>
              </a:r>
              <a:endParaRPr lang="zh-CN" altLang="en-US" dirty="0"/>
            </a:p>
          </p:txBody>
        </p:sp>
      </p:grpSp>
      <p:cxnSp>
        <p:nvCxnSpPr>
          <p:cNvPr id="105" name="直接箭头连接符 104"/>
          <p:cNvCxnSpPr>
            <a:endCxn id="103" idx="0"/>
          </p:cNvCxnSpPr>
          <p:nvPr/>
        </p:nvCxnSpPr>
        <p:spPr>
          <a:xfrm flipH="1">
            <a:off x="8792027" y="2068289"/>
            <a:ext cx="932998" cy="11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99" idx="0"/>
          </p:cNvCxnSpPr>
          <p:nvPr/>
        </p:nvCxnSpPr>
        <p:spPr>
          <a:xfrm>
            <a:off x="10853922" y="1553233"/>
            <a:ext cx="1508379" cy="307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2076569" y="1720135"/>
            <a:ext cx="2092522" cy="21677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419601" y="5380937"/>
            <a:ext cx="649306" cy="6726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/>
          <p:cNvCxnSpPr>
            <a:stCxn id="112" idx="3"/>
            <a:endCxn id="121" idx="1"/>
          </p:cNvCxnSpPr>
          <p:nvPr/>
        </p:nvCxnSpPr>
        <p:spPr>
          <a:xfrm flipH="1">
            <a:off x="1391971" y="2803990"/>
            <a:ext cx="2777120" cy="4501933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箭头连接符 116"/>
          <p:cNvCxnSpPr>
            <a:stCxn id="114" idx="0"/>
            <a:endCxn id="121" idx="3"/>
          </p:cNvCxnSpPr>
          <p:nvPr/>
        </p:nvCxnSpPr>
        <p:spPr>
          <a:xfrm flipH="1">
            <a:off x="5761555" y="5380937"/>
            <a:ext cx="982699" cy="1924986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文本框 120"/>
          <p:cNvSpPr txBox="1"/>
          <p:nvPr/>
        </p:nvSpPr>
        <p:spPr>
          <a:xfrm>
            <a:off x="1391971" y="6982757"/>
            <a:ext cx="4369584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这里取值方向稍有差异的原因在于邻居遍历顺序不同，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1</a:t>
            </a:r>
            <a:r>
              <a:rPr lang="zh-CN" altLang="en-US" sz="1200"/>
              <a:t>）</a:t>
            </a:r>
            <a:r>
              <a:rPr lang="zh-CN" altLang="en-US" sz="1200" dirty="0"/>
              <a:t>我这里，上右下左。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2</a:t>
            </a:r>
            <a:r>
              <a:rPr lang="zh-CN" altLang="en-US" sz="1200"/>
              <a:t>）</a:t>
            </a:r>
            <a:r>
              <a:rPr lang="zh-CN" altLang="en-US" sz="1200" dirty="0"/>
              <a:t>网站示例中，左在上之前，可能是左上右下。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可视化结果对比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-95745" y="1248866"/>
            <a:ext cx="12287745" cy="5096331"/>
            <a:chOff x="-107911" y="1515566"/>
            <a:chExt cx="12287745" cy="509633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87656" y="1515566"/>
              <a:ext cx="3594537" cy="5096331"/>
              <a:chOff x="1035256" y="1515566"/>
              <a:chExt cx="3594537" cy="509633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256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7" name="图片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5734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793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86830" y="1515566"/>
                <a:ext cx="509832" cy="1325563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>
              <a:off x="4899177" y="1525295"/>
              <a:ext cx="3594537" cy="5086602"/>
              <a:chOff x="4810277" y="1525295"/>
              <a:chExt cx="3594537" cy="50866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1027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26229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5170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33279" y="1550988"/>
                <a:ext cx="519814" cy="1290141"/>
              </a:xfrm>
              <a:prstGeom prst="rect">
                <a:avLst/>
              </a:prstGeom>
            </p:spPr>
          </p:pic>
        </p:grpSp>
        <p:grpSp>
          <p:nvGrpSpPr>
            <p:cNvPr id="17" name="组合 16"/>
            <p:cNvGrpSpPr/>
            <p:nvPr/>
          </p:nvGrpSpPr>
          <p:grpSpPr>
            <a:xfrm>
              <a:off x="8585297" y="1515566"/>
              <a:ext cx="3594537" cy="5096331"/>
              <a:chOff x="8585297" y="1515566"/>
              <a:chExt cx="3594537" cy="5096331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8529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9" name="图片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25665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51532" y="1515566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586165" y="1550987"/>
                <a:ext cx="547287" cy="1234308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-107911" y="1909961"/>
              <a:ext cx="21210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网站示例</a:t>
              </a:r>
              <a:r>
                <a:rPr lang="en-US" altLang="zh-CN" dirty="0"/>
                <a:t>/</a:t>
              </a:r>
            </a:p>
            <a:p>
              <a:r>
                <a:rPr lang="zh-CN" altLang="en-US" dirty="0"/>
                <a:t>输出</a:t>
              </a:r>
              <a:r>
                <a:rPr lang="en-US" altLang="zh-CN" dirty="0"/>
                <a:t>map</a:t>
              </a:r>
              <a:r>
                <a:rPr lang="zh-CN" altLang="en-US" dirty="0"/>
                <a:t>示例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-107911" y="4255870"/>
              <a:ext cx="212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结果可视化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285239" y="6345197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465810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143672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 rot="16200000">
            <a:off x="8695062" y="-1615119"/>
            <a:ext cx="519814" cy="49374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728559" y="365125"/>
            <a:ext cx="75039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能够解决之前</a:t>
            </a:r>
            <a:r>
              <a:rPr lang="en-US" altLang="zh-CN" b="1" dirty="0">
                <a:solidFill>
                  <a:srgbClr val="FF0000"/>
                </a:solidFill>
              </a:rPr>
              <a:t>P24</a:t>
            </a:r>
            <a:r>
              <a:rPr lang="zh-CN" altLang="en-US" b="1" dirty="0">
                <a:solidFill>
                  <a:srgbClr val="FF0000"/>
                </a:solidFill>
              </a:rPr>
              <a:t>的穿透问题，往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移植吧！太恶心了，不灵活的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973555" y="6856749"/>
            <a:ext cx="10248551" cy="3136893"/>
            <a:chOff x="4301382" y="7099711"/>
            <a:chExt cx="10248551" cy="3136893"/>
          </a:xfrm>
        </p:grpSpPr>
        <p:sp>
          <p:nvSpPr>
            <p:cNvPr id="27" name="文本框 26"/>
            <p:cNvSpPr txBox="1"/>
            <p:nvPr/>
          </p:nvSpPr>
          <p:spPr>
            <a:xfrm>
              <a:off x="4301382" y="7099711"/>
              <a:ext cx="4783514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这个用例暂时通过不了，</a:t>
              </a:r>
              <a:r>
                <a:rPr lang="en-US" altLang="zh-CN" b="1" dirty="0">
                  <a:solidFill>
                    <a:srgbClr val="FF0000"/>
                  </a:solidFill>
                </a:rPr>
                <a:t>C3</a:t>
              </a:r>
              <a:r>
                <a:rPr lang="zh-CN" altLang="en-US" b="1" dirty="0">
                  <a:solidFill>
                    <a:srgbClr val="FF0000"/>
                  </a:solidFill>
                </a:rPr>
                <a:t>附近的单元格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node_type</a:t>
              </a:r>
              <a:r>
                <a:rPr lang="en-US" altLang="zh-CN" b="1" dirty="0">
                  <a:solidFill>
                    <a:srgbClr val="FF0000"/>
                  </a:solidFill>
                </a:rPr>
                <a:t>=Provider</a:t>
              </a:r>
              <a:r>
                <a:rPr lang="zh-CN" altLang="en-US" b="1" dirty="0">
                  <a:solidFill>
                    <a:srgbClr val="FF0000"/>
                  </a:solidFill>
                </a:rPr>
                <a:t>，找找问题。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调试除了问题，有了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输入之后就报错了。原来是调试时，</a:t>
              </a:r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监视器窗口不能对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进行查看，要不然会自动退出。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注意引用类型的对象直接赋值会改变原本对象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194015" y="7099711"/>
              <a:ext cx="5355918" cy="3136893"/>
            </a:xfrm>
            <a:prstGeom prst="rect">
              <a:avLst/>
            </a:prstGeom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11343" y="10137991"/>
            <a:ext cx="8714286" cy="74285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766901" y="4451230"/>
            <a:ext cx="7680918" cy="605818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论文学习与阅读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CDN</a:t>
            </a:r>
            <a:r>
              <a:rPr lang="zh-CN" altLang="en-US" dirty="0"/>
              <a:t>内容分发网络优化方法的研究</a:t>
            </a:r>
            <a:r>
              <a:rPr lang="en-US" altLang="zh-CN" dirty="0"/>
              <a:t>_</a:t>
            </a:r>
            <a:r>
              <a:rPr lang="zh-CN" altLang="en-US" dirty="0"/>
              <a:t>王玮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路径优化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23_12_29</a:t>
            </a:r>
            <a:r>
              <a:rPr lang="zh-CN" altLang="en-US" dirty="0"/>
              <a:t>路径优化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559273"/>
              </p:ext>
            </p:extLst>
          </p:nvPr>
        </p:nvGraphicFramePr>
        <p:xfrm>
          <a:off x="7010741" y="3562518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Equation" r:id="rId4" imgW="104546400" imgH="9448800" progId="Equation.DSMT4">
                  <p:embed/>
                </p:oleObj>
              </mc:Choice>
              <mc:Fallback>
                <p:oleObj name="Equation" r:id="rId4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0741" y="3562518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932366"/>
              </p:ext>
            </p:extLst>
          </p:nvPr>
        </p:nvGraphicFramePr>
        <p:xfrm>
          <a:off x="6982420" y="4549949"/>
          <a:ext cx="2276145" cy="57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Equation" r:id="rId6" imgW="3162240" imgH="787320" progId="Equation.DSMT4">
                  <p:embed/>
                </p:oleObj>
              </mc:Choice>
              <mc:Fallback>
                <p:oleObj name="Equation" r:id="rId6" imgW="3162240" imgH="78732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82420" y="4549949"/>
                        <a:ext cx="2276145" cy="574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0" y="45975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" name="Equation" r:id="rId8" imgW="8839200" imgH="5181600" progId="Equation.DSMT4">
                    <p:embed/>
                  </p:oleObj>
                </mc:Choice>
                <mc:Fallback>
                  <p:oleObj name="Equation" r:id="rId8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982420" y="4043930"/>
          <a:ext cx="2108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" name="Equation" r:id="rId11" imgW="50596800" imgH="3962400" progId="Equation.DSMT4">
                  <p:embed/>
                </p:oleObj>
              </mc:Choice>
              <mc:Fallback>
                <p:oleObj name="Equation" r:id="rId11" imgW="50596800" imgH="3962400" progId="Equation.DSMT4">
                  <p:embed/>
                  <p:pic>
                    <p:nvPicPr>
                      <p:cNvPr id="0" name="图片 252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82420" y="4043930"/>
                        <a:ext cx="2108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76" y="2452688"/>
            <a:ext cx="3594538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176" y="2452688"/>
            <a:ext cx="3594538" cy="3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2476" y="2452688"/>
            <a:ext cx="3594538" cy="360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8445" y="3883356"/>
            <a:ext cx="155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结果可视化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96339" y="6123543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376910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054772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876" y="1301833"/>
            <a:ext cx="1678862" cy="108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0035" y="1301833"/>
            <a:ext cx="1584629" cy="108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281" y="1337261"/>
            <a:ext cx="1656000" cy="108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5504" y="1301833"/>
            <a:ext cx="646981" cy="108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4414" y="1301833"/>
            <a:ext cx="610655" cy="108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78550" y="3651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</a:t>
            </a:r>
            <a:r>
              <a:rPr lang="en-US" altLang="zh-CN" dirty="0"/>
              <a:t>P26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207334" y="6563730"/>
            <a:ext cx="2454659" cy="3658412"/>
            <a:chOff x="5053612" y="6937864"/>
            <a:chExt cx="2454659" cy="365841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39334" y="7932049"/>
              <a:ext cx="1902119" cy="2664227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5053612" y="6937864"/>
              <a:ext cx="2454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C++</a:t>
              </a:r>
              <a:r>
                <a:rPr lang="zh-CN" altLang="en-US" dirty="0"/>
                <a:t>这个稍有差异，但是总体路径代价是一样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362565" y="1337310"/>
            <a:ext cx="616585" cy="11163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现象分析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现象：</a:t>
            </a:r>
            <a:r>
              <a:rPr lang="en-US" altLang="zh-CN" dirty="0"/>
              <a:t>Dijkstra</a:t>
            </a:r>
            <a:r>
              <a:rPr lang="zh-CN" altLang="en-US" dirty="0"/>
              <a:t>还没有</a:t>
            </a:r>
            <a:r>
              <a:rPr lang="en-US" altLang="zh-CN" dirty="0"/>
              <a:t>BFS</a:t>
            </a:r>
            <a:r>
              <a:rPr lang="zh-CN" altLang="en-US" dirty="0"/>
              <a:t>得分高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）改进之后分数更低，过分追求最短路径产生了很多的拐弯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）还是比最高的分数低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可能对于大用例，跑不完：及时停止策略。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路径方面：把拐弯的思路考虑进去。</a:t>
            </a:r>
            <a:endParaRPr lang="en-US" altLang="zh-CN" dirty="0"/>
          </a:p>
          <a:p>
            <a:pPr lvl="1"/>
            <a:r>
              <a:rPr lang="en-US" altLang="zh-CN" dirty="0"/>
              <a:t>&lt;3&gt;</a:t>
            </a:r>
            <a:r>
              <a:rPr lang="zh-CN" altLang="en-US" dirty="0"/>
              <a:t>消息方面：优化消息格式的选择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196" y="2482955"/>
            <a:ext cx="9005304" cy="12214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及时停止策略：能够减少时间复杂度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）实现及时停止策略：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改变先所有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r>
              <a:rPr lang="en-US" altLang="zh-CN" dirty="0"/>
              <a:t>BFS</a:t>
            </a:r>
            <a:r>
              <a:rPr lang="zh-CN" altLang="en-US" dirty="0"/>
              <a:t>后在</a:t>
            </a:r>
            <a:r>
              <a:rPr lang="en-US" altLang="zh-CN" dirty="0"/>
              <a:t>Customer</a:t>
            </a:r>
            <a:r>
              <a:rPr lang="zh-CN" altLang="en-US" dirty="0"/>
              <a:t>寻找最近的策略。</a:t>
            </a:r>
            <a:endParaRPr lang="en-US" altLang="zh-CN" dirty="0"/>
          </a:p>
          <a:p>
            <a:pPr lvl="2"/>
            <a:r>
              <a:rPr lang="en-US" altLang="zh-CN" dirty="0"/>
              <a:t>Neighbor</a:t>
            </a:r>
            <a:r>
              <a:rPr lang="zh-CN" altLang="en-US" dirty="0"/>
              <a:t>可以返回</a:t>
            </a:r>
            <a:r>
              <a:rPr lang="en-US" altLang="zh-CN" dirty="0"/>
              <a:t>Customer</a:t>
            </a:r>
            <a:r>
              <a:rPr lang="zh-CN" altLang="en-US" dirty="0"/>
              <a:t>，但是</a:t>
            </a:r>
            <a:r>
              <a:rPr lang="en-US" altLang="zh-CN" dirty="0"/>
              <a:t>Customer</a:t>
            </a:r>
            <a:r>
              <a:rPr lang="zh-CN" altLang="en-US" dirty="0"/>
              <a:t>当作中心时</a:t>
            </a:r>
            <a:r>
              <a:rPr lang="en-US" altLang="zh-CN" dirty="0"/>
              <a:t>Neighbor</a:t>
            </a:r>
            <a:r>
              <a:rPr lang="zh-CN" altLang="en-US" dirty="0"/>
              <a:t>为空</a:t>
            </a:r>
            <a:endParaRPr lang="en-US" altLang="zh-CN" dirty="0"/>
          </a:p>
          <a:p>
            <a:pPr lvl="2"/>
            <a:r>
              <a:rPr lang="zh-CN" altLang="en-US" dirty="0"/>
              <a:t>直接</a:t>
            </a:r>
            <a:r>
              <a:rPr lang="en-US" altLang="zh-CN" dirty="0"/>
              <a:t>BFS</a:t>
            </a:r>
            <a:r>
              <a:rPr lang="zh-CN" altLang="en-US" dirty="0"/>
              <a:t>完成即可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记录未遍历到的</a:t>
            </a:r>
            <a:r>
              <a:rPr lang="en-US" altLang="zh-CN" dirty="0"/>
              <a:t>Customer</a:t>
            </a:r>
            <a:r>
              <a:rPr lang="zh-CN" altLang="en-US" dirty="0"/>
              <a:t>个数，完成时则停止，实现及时停止。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）结果在后一页上</a:t>
            </a:r>
            <a:endParaRPr lang="en-US" altLang="zh-CN" dirty="0"/>
          </a:p>
          <a:p>
            <a:pPr lvl="1"/>
            <a:r>
              <a:rPr lang="en-US" altLang="zh-CN" dirty="0"/>
              <a:t>&lt;1&gt;BFS</a:t>
            </a:r>
            <a:r>
              <a:rPr lang="zh-CN" altLang="en-US" dirty="0"/>
              <a:t>：23_12_29Dijkstra+A星</a:t>
            </a:r>
            <a:r>
              <a:rPr lang="en-US" altLang="zh-CN" dirty="0"/>
              <a:t>/</a:t>
            </a:r>
            <a:r>
              <a:rPr lang="zh-CN" altLang="en-US" dirty="0"/>
              <a:t>main11_map_BFS_early_stop.py</a:t>
            </a:r>
          </a:p>
          <a:p>
            <a:pPr lvl="1"/>
            <a:r>
              <a:rPr lang="en-US" altLang="zh-CN" dirty="0"/>
              <a:t>&lt;2&gt;Dijkstra</a:t>
            </a:r>
            <a:r>
              <a:rPr lang="zh-CN" altLang="en-US" dirty="0"/>
              <a:t>：23_12_29Dijkstra+A星</a:t>
            </a:r>
            <a:r>
              <a:rPr lang="en-US" altLang="zh-CN" dirty="0"/>
              <a:t>/main12_map_dijkstra_early_stop.py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525500" y="698500"/>
            <a:ext cx="475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neighbor</a:t>
            </a:r>
            <a:r>
              <a:rPr lang="zh-CN" altLang="en-US" dirty="0"/>
              <a:t>策略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visited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</a:t>
            </a:r>
            <a:r>
              <a:rPr lang="en-US" altLang="zh-CN" dirty="0" err="1"/>
              <a:t>consumer_vector</a:t>
            </a:r>
            <a:r>
              <a:rPr lang="zh-CN" altLang="en-US" dirty="0"/>
              <a:t>的计数和及时停止。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添加了</a:t>
            </a:r>
            <a:r>
              <a:rPr lang="en-US" altLang="zh-CN"/>
              <a:t>early stop</a:t>
            </a:r>
            <a:r>
              <a:rPr lang="zh-CN" altLang="en-US"/>
              <a:t>后的结果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760822" y="2304415"/>
            <a:ext cx="2156460" cy="216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4965" y="2993390"/>
            <a:ext cx="60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sym typeface="+mn-ea"/>
              </a:rPr>
              <a:t>BFS</a:t>
            </a: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2390" y="4801870"/>
            <a:ext cx="1173480" cy="317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dirty="0">
                <a:sym typeface="+mn-ea"/>
              </a:rPr>
              <a:t>Dijkstra</a:t>
            </a:r>
          </a:p>
          <a:p>
            <a:endParaRPr lang="en-US" altLang="zh-CN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760822" y="4710430"/>
            <a:ext cx="2156460" cy="21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4595982" y="4710430"/>
            <a:ext cx="2156460" cy="216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1430880" y="4710430"/>
            <a:ext cx="2156722" cy="21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596617" y="2304415"/>
            <a:ext cx="2155190" cy="21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431290" y="2304415"/>
            <a:ext cx="2156312" cy="21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3580130" y="5293995"/>
            <a:ext cx="822598" cy="144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6749415" y="5293995"/>
            <a:ext cx="842765" cy="144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9917430" y="5293995"/>
            <a:ext cx="790326" cy="1440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801350" y="2691765"/>
            <a:ext cx="2609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对应</a:t>
            </a:r>
            <a:r>
              <a:rPr lang="en-US" altLang="zh-CN"/>
              <a:t>P27</a:t>
            </a:r>
            <a:r>
              <a:rPr lang="zh-CN" altLang="en-US"/>
              <a:t>，因为改善了普通结点和</a:t>
            </a:r>
            <a:r>
              <a:rPr lang="en-US" altLang="zh-CN"/>
              <a:t>consumer</a:t>
            </a:r>
            <a:r>
              <a:rPr lang="zh-CN" altLang="en-US"/>
              <a:t>的</a:t>
            </a:r>
            <a:r>
              <a:rPr lang="en-US" altLang="zh-CN"/>
              <a:t>Neighbor</a:t>
            </a:r>
            <a:r>
              <a:rPr lang="zh-CN" altLang="en-US"/>
              <a:t>的一致性，这里的路径更好了。</a:t>
            </a:r>
          </a:p>
        </p:txBody>
      </p:sp>
      <p:sp>
        <p:nvSpPr>
          <p:cNvPr id="24" name="文本框 23"/>
          <p:cNvSpPr txBox="1"/>
          <p:nvPr>
            <p:custDataLst>
              <p:tags r:id="rId11"/>
            </p:custDataLst>
          </p:nvPr>
        </p:nvSpPr>
        <p:spPr>
          <a:xfrm>
            <a:off x="10992485" y="5503545"/>
            <a:ext cx="194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对应</a:t>
            </a:r>
            <a:r>
              <a:rPr lang="en-US" altLang="zh-CN"/>
              <a:t>P30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3587750" y="2621280"/>
            <a:ext cx="592657" cy="144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9885680" y="2571115"/>
            <a:ext cx="569302" cy="144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6741795" y="2571115"/>
            <a:ext cx="582545" cy="1440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075805" y="0"/>
            <a:ext cx="7777480" cy="2167890"/>
            <a:chOff x="11143" y="0"/>
            <a:chExt cx="12248" cy="3414"/>
          </a:xfrm>
        </p:grpSpPr>
        <p:sp>
          <p:nvSpPr>
            <p:cNvPr id="29" name="文本框 28"/>
            <p:cNvSpPr txBox="1"/>
            <p:nvPr>
              <p:custDataLst>
                <p:tags r:id="rId18"/>
              </p:custDataLst>
            </p:nvPr>
          </p:nvSpPr>
          <p:spPr>
            <a:xfrm>
              <a:off x="11143" y="0"/>
              <a:ext cx="122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更换例子后</a:t>
              </a:r>
              <a:r>
                <a:rPr lang="en-US" altLang="zh-CN"/>
                <a:t>early stop</a:t>
              </a:r>
              <a:r>
                <a:rPr lang="zh-CN" altLang="en-US"/>
                <a:t>效果才出来，可以看出来减少了很多次重复计算</a:t>
              </a:r>
            </a:p>
          </p:txBody>
        </p:sp>
        <p:pic>
          <p:nvPicPr>
            <p:cNvPr id="4" name="图片 3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6"/>
            <a:stretch>
              <a:fillRect/>
            </a:stretch>
          </p:blipFill>
          <p:spPr>
            <a:xfrm>
              <a:off x="16018" y="580"/>
              <a:ext cx="2829" cy="28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37"/>
            <a:stretch>
              <a:fillRect/>
            </a:stretch>
          </p:blipFill>
          <p:spPr>
            <a:xfrm>
              <a:off x="19005" y="580"/>
              <a:ext cx="1725" cy="283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8"/>
            <a:stretch>
              <a:fillRect/>
            </a:stretch>
          </p:blipFill>
          <p:spPr>
            <a:xfrm>
              <a:off x="11577" y="580"/>
              <a:ext cx="2829" cy="283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39"/>
            <a:stretch>
              <a:fillRect/>
            </a:stretch>
          </p:blipFill>
          <p:spPr>
            <a:xfrm>
              <a:off x="14564" y="580"/>
              <a:ext cx="1296" cy="2835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14091285" y="4061460"/>
            <a:ext cx="8625840" cy="1143000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23" idx="3"/>
          </p:cNvCxnSpPr>
          <p:nvPr/>
        </p:nvCxnSpPr>
        <p:spPr>
          <a:xfrm>
            <a:off x="13410565" y="3291205"/>
            <a:ext cx="680720" cy="1667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4" idx="3"/>
            <a:endCxn id="3" idx="1"/>
          </p:cNvCxnSpPr>
          <p:nvPr/>
        </p:nvCxnSpPr>
        <p:spPr>
          <a:xfrm flipV="1">
            <a:off x="12935585" y="4632960"/>
            <a:ext cx="1155700" cy="1054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13521690" y="5375275"/>
            <a:ext cx="194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提升到</a:t>
            </a:r>
            <a:r>
              <a:rPr lang="en-US" altLang="zh-CN"/>
              <a:t>1.9</a:t>
            </a:r>
            <a:r>
              <a:rPr lang="zh-CN" altLang="en-US"/>
              <a:t>亿</a:t>
            </a:r>
          </a:p>
        </p:txBody>
      </p:sp>
      <p:sp>
        <p:nvSpPr>
          <p:cNvPr id="28" name="文本框 27"/>
          <p:cNvSpPr txBox="1"/>
          <p:nvPr>
            <p:custDataLst>
              <p:tags r:id="rId17"/>
            </p:custDataLst>
          </p:nvPr>
        </p:nvSpPr>
        <p:spPr>
          <a:xfrm>
            <a:off x="13695045" y="3395345"/>
            <a:ext cx="1943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暂时无法提交，不知道为何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149600" y="7183755"/>
            <a:ext cx="5597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C++</a:t>
            </a:r>
            <a:r>
              <a:rPr lang="zh-CN" altLang="en-US"/>
              <a:t>版本与</a:t>
            </a:r>
            <a:r>
              <a:rPr lang="en-US" altLang="zh-CN"/>
              <a:t>Python</a:t>
            </a:r>
            <a:r>
              <a:rPr lang="zh-CN" altLang="en-US"/>
              <a:t>版本稍有区别的原因在于</a:t>
            </a:r>
            <a:r>
              <a:rPr lang="en-US" altLang="zh-CN"/>
              <a:t>PriorityQueue</a:t>
            </a:r>
            <a:r>
              <a:rPr lang="zh-CN" altLang="en-US"/>
              <a:t>实现不同，对于权值相同的元素，提取堆顶最小元素，</a:t>
            </a:r>
            <a:r>
              <a:rPr lang="en-US" altLang="zh-CN"/>
              <a:t>C++</a:t>
            </a:r>
            <a:r>
              <a:rPr lang="zh-CN" altLang="en-US"/>
              <a:t>会提取比较旧的，而</a:t>
            </a:r>
            <a:r>
              <a:rPr lang="en-US" altLang="zh-CN"/>
              <a:t>Python</a:t>
            </a:r>
            <a:r>
              <a:rPr lang="zh-CN" altLang="en-US"/>
              <a:t>会提取新的。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AF9BC-72E3-44DD-9B52-F0072F313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目前代码的问题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ED52D6B-03A1-4421-B9C0-3416C55EBA20}"/>
              </a:ext>
            </a:extLst>
          </p:cNvPr>
          <p:cNvGrpSpPr/>
          <p:nvPr/>
        </p:nvGrpSpPr>
        <p:grpSpPr>
          <a:xfrm>
            <a:off x="742949" y="1322428"/>
            <a:ext cx="3333061" cy="2754272"/>
            <a:chOff x="742949" y="1322428"/>
            <a:chExt cx="3333061" cy="275427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0F3DDCF-344F-4B0A-BA9F-4A35EA3F142A}"/>
                </a:ext>
              </a:extLst>
            </p:cNvPr>
            <p:cNvSpPr/>
            <p:nvPr/>
          </p:nvSpPr>
          <p:spPr>
            <a:xfrm>
              <a:off x="742949" y="2428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D713D3C-BC9D-412C-82BD-96D73ABCA3E8}"/>
                </a:ext>
              </a:extLst>
            </p:cNvPr>
            <p:cNvSpPr/>
            <p:nvPr/>
          </p:nvSpPr>
          <p:spPr>
            <a:xfrm>
              <a:off x="2057399" y="1666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289A4A1-2FAA-4A94-B3FD-C08F045E21B2}"/>
                </a:ext>
              </a:extLst>
            </p:cNvPr>
            <p:cNvSpPr/>
            <p:nvPr/>
          </p:nvSpPr>
          <p:spPr>
            <a:xfrm>
              <a:off x="3276599" y="2428875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4D1C85C-4B9E-47E8-91D9-E5D6E65E276A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V="1">
              <a:off x="1062037" y="2009775"/>
              <a:ext cx="995362" cy="419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22C9661-9132-495A-BC8B-300B0E904BAC}"/>
                </a:ext>
              </a:extLst>
            </p:cNvPr>
            <p:cNvCxnSpPr>
              <a:cxnSpLocks/>
              <a:stCxn id="4" idx="4"/>
              <a:endCxn id="7" idx="2"/>
            </p:cNvCxnSpPr>
            <p:nvPr/>
          </p:nvCxnSpPr>
          <p:spPr>
            <a:xfrm>
              <a:off x="1062037" y="3114675"/>
              <a:ext cx="995362" cy="619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998CAA7-9507-4E98-8F64-A9EE27B32D77}"/>
                </a:ext>
              </a:extLst>
            </p:cNvPr>
            <p:cNvCxnSpPr>
              <a:cxnSpLocks/>
              <a:stCxn id="5" idx="6"/>
              <a:endCxn id="6" idx="0"/>
            </p:cNvCxnSpPr>
            <p:nvPr/>
          </p:nvCxnSpPr>
          <p:spPr>
            <a:xfrm>
              <a:off x="2695574" y="2009775"/>
              <a:ext cx="900113" cy="4191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DD0BB80-6858-49B1-90E0-EBD9E55FE03B}"/>
                </a:ext>
              </a:extLst>
            </p:cNvPr>
            <p:cNvSpPr txBox="1"/>
            <p:nvPr/>
          </p:nvSpPr>
          <p:spPr>
            <a:xfrm>
              <a:off x="1412080" y="1983343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BC2DD2A-D552-4C76-9F0D-FF906111727F}"/>
                </a:ext>
              </a:extLst>
            </p:cNvPr>
            <p:cNvSpPr txBox="1"/>
            <p:nvPr/>
          </p:nvSpPr>
          <p:spPr>
            <a:xfrm>
              <a:off x="2869403" y="1983343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76850DF-DD1A-4147-87A8-532D7BF3C247}"/>
                </a:ext>
              </a:extLst>
            </p:cNvPr>
            <p:cNvSpPr txBox="1"/>
            <p:nvPr/>
          </p:nvSpPr>
          <p:spPr>
            <a:xfrm>
              <a:off x="1412080" y="3232189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663B0B2-053C-4168-9C2E-2C8123768FFD}"/>
                </a:ext>
              </a:extLst>
            </p:cNvPr>
            <p:cNvSpPr txBox="1"/>
            <p:nvPr/>
          </p:nvSpPr>
          <p:spPr>
            <a:xfrm>
              <a:off x="1062036" y="1322428"/>
              <a:ext cx="1460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遍历顺序：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6F46E76-5F29-4515-A099-8B3E6F89AF53}"/>
                </a:ext>
              </a:extLst>
            </p:cNvPr>
            <p:cNvSpPr txBox="1"/>
            <p:nvPr/>
          </p:nvSpPr>
          <p:spPr>
            <a:xfrm>
              <a:off x="3769516" y="21680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D56895A-9039-4268-833D-8BC171053A85}"/>
                </a:ext>
              </a:extLst>
            </p:cNvPr>
            <p:cNvSpPr/>
            <p:nvPr/>
          </p:nvSpPr>
          <p:spPr>
            <a:xfrm>
              <a:off x="2057399" y="3390900"/>
              <a:ext cx="638175" cy="6858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88C32CC-CD62-4C52-8A2C-F32F9A0715F0}"/>
                </a:ext>
              </a:extLst>
            </p:cNvPr>
            <p:cNvCxnSpPr>
              <a:cxnSpLocks/>
              <a:stCxn id="7" idx="6"/>
              <a:endCxn id="6" idx="4"/>
            </p:cNvCxnSpPr>
            <p:nvPr/>
          </p:nvCxnSpPr>
          <p:spPr>
            <a:xfrm flipV="1">
              <a:off x="2695574" y="3114675"/>
              <a:ext cx="900113" cy="6191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9F81D20-F95C-442F-8031-25C38C94F51D}"/>
                </a:ext>
              </a:extLst>
            </p:cNvPr>
            <p:cNvSpPr txBox="1"/>
            <p:nvPr/>
          </p:nvSpPr>
          <p:spPr>
            <a:xfrm>
              <a:off x="2869403" y="3232189"/>
              <a:ext cx="295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0E1546A-C066-4BC4-BE0C-1A53F56C33D6}"/>
                </a:ext>
              </a:extLst>
            </p:cNvPr>
            <p:cNvSpPr txBox="1"/>
            <p:nvPr/>
          </p:nvSpPr>
          <p:spPr>
            <a:xfrm>
              <a:off x="2340606" y="31300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43CAC5B-200B-4E8B-A1D4-56FCE2C09A23}"/>
              </a:ext>
            </a:extLst>
          </p:cNvPr>
          <p:cNvGrpSpPr/>
          <p:nvPr/>
        </p:nvGrpSpPr>
        <p:grpSpPr>
          <a:xfrm>
            <a:off x="3450615" y="3978000"/>
            <a:ext cx="8723939" cy="2880000"/>
            <a:chOff x="3450615" y="3978000"/>
            <a:chExt cx="8723939" cy="288000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F0002624-AE19-4F81-9D38-531FA2BB9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0615" y="3978000"/>
              <a:ext cx="4102004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B8F3237C-5A72-4D7F-97EB-005F59D04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2619" y="3978000"/>
              <a:ext cx="4621935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2046827-FA5F-42F6-A730-4FE36BE94700}"/>
                </a:ext>
              </a:extLst>
            </p:cNvPr>
            <p:cNvSpPr/>
            <p:nvPr/>
          </p:nvSpPr>
          <p:spPr>
            <a:xfrm>
              <a:off x="3824109" y="6064534"/>
              <a:ext cx="3429676" cy="5887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3C0B8D7-F1B5-4DF4-A241-389C0294C3ED}"/>
                </a:ext>
              </a:extLst>
            </p:cNvPr>
            <p:cNvSpPr/>
            <p:nvPr/>
          </p:nvSpPr>
          <p:spPr>
            <a:xfrm>
              <a:off x="8148747" y="6128224"/>
              <a:ext cx="3588327" cy="2862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DD95182F-7477-461A-8666-E5C39A476421}"/>
              </a:ext>
            </a:extLst>
          </p:cNvPr>
          <p:cNvGrpSpPr/>
          <p:nvPr/>
        </p:nvGrpSpPr>
        <p:grpSpPr>
          <a:xfrm>
            <a:off x="4542575" y="1487247"/>
            <a:ext cx="7250703" cy="1924969"/>
            <a:chOff x="4542575" y="1487247"/>
            <a:chExt cx="7250703" cy="1924969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AC35F37-91ED-427F-8B09-3CBE52A16749}"/>
                </a:ext>
              </a:extLst>
            </p:cNvPr>
            <p:cNvSpPr txBox="1"/>
            <p:nvPr/>
          </p:nvSpPr>
          <p:spPr>
            <a:xfrm>
              <a:off x="4552696" y="1487247"/>
              <a:ext cx="4943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</a:t>
              </a:r>
              <a:r>
                <a:rPr lang="zh-CN" altLang="en-US" dirty="0"/>
                <a:t>更新距离之后会重复加入到优先级队列中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54087EB-6C16-41FE-9905-898E8C04FE7E}"/>
                </a:ext>
              </a:extLst>
            </p:cNvPr>
            <p:cNvSpPr txBox="1"/>
            <p:nvPr/>
          </p:nvSpPr>
          <p:spPr>
            <a:xfrm>
              <a:off x="4542575" y="1934888"/>
              <a:ext cx="725070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初始：</a:t>
              </a:r>
              <a:r>
                <a:rPr lang="en-US" altLang="zh-CN" dirty="0"/>
                <a:t>	visited={}</a:t>
              </a:r>
              <a:r>
                <a:rPr lang="zh-CN" altLang="en-US" dirty="0"/>
                <a:t>，</a:t>
              </a:r>
              <a:r>
                <a:rPr lang="en-US" altLang="zh-CN" dirty="0"/>
                <a:t>unvisited={A:1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</a:t>
              </a:r>
              <a:r>
                <a:rPr lang="zh-CN" altLang="en-US" dirty="0"/>
                <a:t>，</a:t>
              </a:r>
              <a:r>
                <a:rPr lang="en-US" altLang="zh-CN" dirty="0"/>
                <a:t>C:</a:t>
              </a:r>
              <a:r>
                <a:rPr lang="zh-CN" altLang="en-US" dirty="0"/>
                <a:t>∞</a:t>
              </a:r>
              <a:r>
                <a:rPr lang="en-US" altLang="zh-CN" dirty="0"/>
                <a:t>}</a:t>
              </a:r>
              <a:r>
                <a:rPr lang="zh-CN" altLang="en-US" dirty="0"/>
                <a:t>，</a:t>
              </a:r>
              <a:r>
                <a:rPr lang="en-US" altLang="zh-CN" dirty="0"/>
                <a:t>A</a:t>
              </a:r>
              <a:r>
                <a:rPr lang="zh-CN" altLang="en-US" dirty="0"/>
                <a:t>，</a:t>
              </a:r>
              <a:r>
                <a:rPr lang="en-US" altLang="zh-CN" dirty="0"/>
                <a:t>B</a:t>
              </a:r>
              <a:r>
                <a:rPr lang="zh-CN" altLang="en-US" dirty="0"/>
                <a:t>入堆。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A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{B:2</a:t>
              </a:r>
              <a:r>
                <a:rPr lang="zh-CN" altLang="en-US" dirty="0"/>
                <a:t> ， </a:t>
              </a:r>
              <a:r>
                <a:rPr lang="en-US" altLang="zh-CN" dirty="0"/>
                <a:t>C:8}</a:t>
              </a:r>
              <a:r>
                <a:rPr lang="zh-CN" altLang="en-US" dirty="0"/>
                <a:t> ，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zh-CN" altLang="en-US" b="1" dirty="0">
                  <a:solidFill>
                    <a:srgbClr val="FF0000"/>
                  </a:solidFill>
                </a:rPr>
                <a:t>入堆</a:t>
              </a:r>
              <a:r>
                <a:rPr lang="zh-CN" altLang="en-US" dirty="0"/>
                <a:t>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B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{C:5}</a:t>
              </a:r>
              <a:r>
                <a:rPr lang="zh-CN" altLang="en-US" dirty="0"/>
                <a:t> ，</a:t>
              </a:r>
              <a:r>
                <a:rPr lang="en-US" altLang="zh-CN" b="1" dirty="0">
                  <a:solidFill>
                    <a:srgbClr val="FF0000"/>
                  </a:solidFill>
                </a:rPr>
                <a:t>C</a:t>
              </a:r>
              <a:r>
                <a:rPr lang="zh-CN" altLang="en-US" b="1" dirty="0">
                  <a:solidFill>
                    <a:srgbClr val="FF0000"/>
                  </a:solidFill>
                </a:rPr>
                <a:t>更新距离，重复入堆</a:t>
              </a:r>
              <a:r>
                <a:rPr lang="zh-CN" altLang="en-US" dirty="0"/>
                <a:t>。</a:t>
              </a:r>
              <a:endParaRPr lang="en-US" altLang="zh-CN" dirty="0"/>
            </a:p>
            <a:p>
              <a:r>
                <a:rPr lang="zh-CN" altLang="en-US" dirty="0"/>
                <a:t>访问</a:t>
              </a:r>
              <a:r>
                <a:rPr lang="en-US" altLang="zh-CN" dirty="0"/>
                <a:t>C</a:t>
              </a:r>
              <a:r>
                <a:rPr lang="zh-CN" altLang="en-US" dirty="0"/>
                <a:t>：</a:t>
              </a:r>
              <a:r>
                <a:rPr lang="en-US" altLang="zh-CN" dirty="0"/>
                <a:t>	visited={A:1</a:t>
              </a:r>
              <a:r>
                <a:rPr lang="zh-CN" altLang="en-US" dirty="0"/>
                <a:t>，</a:t>
              </a:r>
              <a:r>
                <a:rPr lang="en-US" altLang="zh-CN" dirty="0"/>
                <a:t>B:2</a:t>
              </a:r>
              <a:r>
                <a:rPr lang="zh-CN" altLang="en-US" dirty="0"/>
                <a:t> ，</a:t>
              </a:r>
              <a:r>
                <a:rPr lang="en-US" altLang="zh-CN" dirty="0"/>
                <a:t>B:5}</a:t>
              </a:r>
              <a:r>
                <a:rPr lang="zh-CN" altLang="en-US" dirty="0"/>
                <a:t>，</a:t>
              </a:r>
              <a:r>
                <a:rPr lang="en-US" altLang="zh-CN" dirty="0"/>
                <a:t>unvisited {}</a:t>
              </a:r>
              <a:r>
                <a:rPr lang="zh-CN" altLang="en-US" dirty="0"/>
                <a:t> 。</a:t>
              </a:r>
              <a:endParaRPr lang="en-US" altLang="zh-CN" dirty="0"/>
            </a:p>
            <a:p>
              <a:endParaRPr lang="zh-CN" altLang="en-US" dirty="0"/>
            </a:p>
          </p:txBody>
        </p:sp>
      </p:grp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F01F422-4932-4D46-866D-1DA48CFCE03C}"/>
              </a:ext>
            </a:extLst>
          </p:cNvPr>
          <p:cNvCxnSpPr>
            <a:stCxn id="37" idx="0"/>
          </p:cNvCxnSpPr>
          <p:nvPr/>
        </p:nvCxnSpPr>
        <p:spPr>
          <a:xfrm flipV="1">
            <a:off x="5538947" y="2771775"/>
            <a:ext cx="4519453" cy="329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CA1F531-46E6-4968-BA65-4AD2A7ACA4F8}"/>
              </a:ext>
            </a:extLst>
          </p:cNvPr>
          <p:cNvCxnSpPr>
            <a:stCxn id="38" idx="0"/>
          </p:cNvCxnSpPr>
          <p:nvPr/>
        </p:nvCxnSpPr>
        <p:spPr>
          <a:xfrm flipV="1">
            <a:off x="9942911" y="2771775"/>
            <a:ext cx="115489" cy="335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0341D3B1-9B3C-4DEB-8BF7-317F20242420}"/>
              </a:ext>
            </a:extLst>
          </p:cNvPr>
          <p:cNvSpPr txBox="1"/>
          <p:nvPr/>
        </p:nvSpPr>
        <p:spPr>
          <a:xfrm>
            <a:off x="6779191" y="3424237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应该是更新堆中元素优先级，而不是直接入堆。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C405757-1B3D-49D2-A610-AF0E332DA978}"/>
              </a:ext>
            </a:extLst>
          </p:cNvPr>
          <p:cNvSpPr/>
          <p:nvPr/>
        </p:nvSpPr>
        <p:spPr>
          <a:xfrm>
            <a:off x="2654244" y="1577594"/>
            <a:ext cx="847276" cy="240040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9DE3966-28A0-455F-8282-881205CFD63F}"/>
              </a:ext>
            </a:extLst>
          </p:cNvPr>
          <p:cNvSpPr txBox="1"/>
          <p:nvPr/>
        </p:nvSpPr>
        <p:spPr>
          <a:xfrm>
            <a:off x="-53705" y="4065150"/>
            <a:ext cx="3504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目前网格数据的入度代价不会出现这种情况，但是真实图结构上的最短路径会出现这个问题。</a:t>
            </a:r>
          </a:p>
        </p:txBody>
      </p:sp>
    </p:spTree>
    <p:extLst>
      <p:ext uri="{BB962C8B-B14F-4D97-AF65-F5344CB8AC3E}">
        <p14:creationId xmlns:p14="http://schemas.microsoft.com/office/powerpoint/2010/main" val="3927115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算法：新地图上明显效果测试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181E1D-C1A7-428D-868E-255631431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52" y="1883213"/>
            <a:ext cx="2373971" cy="237757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4B326B-8505-4693-98F7-87EB7612E220}"/>
              </a:ext>
            </a:extLst>
          </p:cNvPr>
          <p:cNvSpPr txBox="1"/>
          <p:nvPr/>
        </p:nvSpPr>
        <p:spPr>
          <a:xfrm>
            <a:off x="5954658" y="1389482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Dijkstra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315F969-A5B0-4A1F-B260-48642C767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657" y="1882204"/>
            <a:ext cx="934049" cy="23775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2B94F72-6C0E-44E8-8628-39F424E295DD}"/>
              </a:ext>
            </a:extLst>
          </p:cNvPr>
          <p:cNvSpPr txBox="1"/>
          <p:nvPr/>
        </p:nvSpPr>
        <p:spPr>
          <a:xfrm>
            <a:off x="7436487" y="1389482"/>
            <a:ext cx="46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A*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34E678C-430E-49D1-B736-C4B37C6BA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487" y="1882203"/>
            <a:ext cx="995266" cy="237757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26B59C4-5464-46CF-BD5D-8296CD9DC897}"/>
              </a:ext>
            </a:extLst>
          </p:cNvPr>
          <p:cNvSpPr txBox="1"/>
          <p:nvPr/>
        </p:nvSpPr>
        <p:spPr>
          <a:xfrm>
            <a:off x="8718504" y="3798115"/>
            <a:ext cx="3459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A*</a:t>
            </a:r>
            <a:r>
              <a:rPr lang="zh-CN" altLang="en-US" b="1" dirty="0"/>
              <a:t>算法在确保找到最优解的条件下，会定向搜索，减小搜索范围。</a:t>
            </a:r>
            <a:r>
              <a:rPr lang="en-US" altLang="zh-CN" b="1" dirty="0"/>
              <a:t>U</a:t>
            </a:r>
            <a:r>
              <a:rPr lang="zh-CN" altLang="en-US" b="1" dirty="0"/>
              <a:t>即为未搜索的。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59C8462-2C47-4B1D-A1A0-AE2D4240D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852" y="4405163"/>
            <a:ext cx="2373970" cy="23775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7D5BF0B-5D66-4001-A035-CD53E541E7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6487" y="4504578"/>
            <a:ext cx="1174113" cy="230629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AC3B7F1-3BD2-4A7A-9759-1D8BA846B7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4657" y="4504578"/>
            <a:ext cx="1195079" cy="231677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18BAC3D-651E-4899-846F-57947646FD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6019" y="2033695"/>
            <a:ext cx="1800000" cy="207169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0B3D96F-5D75-435A-8CB0-FC2A5BFFE8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6019" y="4684210"/>
            <a:ext cx="1800000" cy="215294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CB7041C-B670-46B5-B0C4-7995DED020A2}"/>
              </a:ext>
            </a:extLst>
          </p:cNvPr>
          <p:cNvSpPr txBox="1"/>
          <p:nvPr/>
        </p:nvSpPr>
        <p:spPr>
          <a:xfrm>
            <a:off x="3766019" y="1389482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最优解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4F9B213-C5E0-4802-A70A-6CE58A23C733}"/>
              </a:ext>
            </a:extLst>
          </p:cNvPr>
          <p:cNvSpPr txBox="1"/>
          <p:nvPr/>
        </p:nvSpPr>
        <p:spPr>
          <a:xfrm>
            <a:off x="0" y="2818117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69690F8-17CF-46B5-90A8-A866C994ED55}"/>
              </a:ext>
            </a:extLst>
          </p:cNvPr>
          <p:cNvSpPr txBox="1"/>
          <p:nvPr/>
        </p:nvSpPr>
        <p:spPr>
          <a:xfrm>
            <a:off x="26397" y="5195695"/>
            <a:ext cx="1009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Map2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6E92CF-16BA-4EBB-806C-18D90E7B1CB3}"/>
              </a:ext>
            </a:extLst>
          </p:cNvPr>
          <p:cNvSpPr txBox="1"/>
          <p:nvPr/>
        </p:nvSpPr>
        <p:spPr>
          <a:xfrm>
            <a:off x="8926990" y="1540085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参考：</a:t>
            </a:r>
            <a:r>
              <a:rPr lang="en-US" altLang="zh-CN" b="1" dirty="0"/>
              <a:t> Red Blob Games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97B6484-82F7-4FDE-9052-C9ADA4FA24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83587" y="1911015"/>
            <a:ext cx="2562666" cy="39370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4CE8462A-8882-4AA7-BDD5-66E9BA726821}"/>
              </a:ext>
            </a:extLst>
          </p:cNvPr>
          <p:cNvSpPr txBox="1"/>
          <p:nvPr/>
        </p:nvSpPr>
        <p:spPr>
          <a:xfrm>
            <a:off x="13030200" y="1143000"/>
            <a:ext cx="546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C++</a:t>
            </a:r>
            <a:r>
              <a:rPr lang="zh-CN" altLang="en-US" dirty="0"/>
              <a:t>由于堆中元素遍历顺序不同，</a:t>
            </a:r>
            <a:r>
              <a:rPr lang="en-US" altLang="zh-CN" dirty="0"/>
              <a:t>N=7</a:t>
            </a:r>
            <a:r>
              <a:rPr lang="zh-CN" altLang="en-US" dirty="0"/>
              <a:t>时才有效果。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考虑转弯代价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24_01_02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844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96EC2-0D45-4082-8D16-8358BDA7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VS</a:t>
            </a:r>
            <a:r>
              <a:rPr lang="zh-CN" altLang="en-US" dirty="0"/>
              <a:t>最短路径</a:t>
            </a:r>
            <a:r>
              <a:rPr lang="en-US" altLang="zh-CN" dirty="0"/>
              <a:t>+</a:t>
            </a:r>
            <a:r>
              <a:rPr lang="zh-CN" altLang="en-US" dirty="0"/>
              <a:t>转弯代价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DD74599-A181-4314-8B63-CD0A7B6DC1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000410"/>
              </p:ext>
            </p:extLst>
          </p:nvPr>
        </p:nvGraphicFramePr>
        <p:xfrm>
          <a:off x="1341959" y="1327391"/>
          <a:ext cx="2549850" cy="153203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849950">
                  <a:extLst>
                    <a:ext uri="{9D8B030D-6E8A-4147-A177-3AD203B41FA5}">
                      <a16:colId xmlns:a16="http://schemas.microsoft.com/office/drawing/2014/main" val="4005963095"/>
                    </a:ext>
                  </a:extLst>
                </a:gridCol>
                <a:gridCol w="849950">
                  <a:extLst>
                    <a:ext uri="{9D8B030D-6E8A-4147-A177-3AD203B41FA5}">
                      <a16:colId xmlns:a16="http://schemas.microsoft.com/office/drawing/2014/main" val="3206113513"/>
                    </a:ext>
                  </a:extLst>
                </a:gridCol>
                <a:gridCol w="849950">
                  <a:extLst>
                    <a:ext uri="{9D8B030D-6E8A-4147-A177-3AD203B41FA5}">
                      <a16:colId xmlns:a16="http://schemas.microsoft.com/office/drawing/2014/main" val="1315463356"/>
                    </a:ext>
                  </a:extLst>
                </a:gridCol>
              </a:tblGrid>
              <a:tr h="580174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1(C1)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2945920525"/>
                  </a:ext>
                </a:extLst>
              </a:tr>
              <a:tr h="475932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b="1" dirty="0"/>
                        <a:t>2(C2)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4005015718"/>
                  </a:ext>
                </a:extLst>
              </a:tr>
              <a:tr h="475932"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2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1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tc>
                  <a:txBody>
                    <a:bodyPr/>
                    <a:lstStyle/>
                    <a:p>
                      <a:r>
                        <a:rPr lang="en-US" altLang="zh-CN" sz="2300" b="1" dirty="0"/>
                        <a:t>3(P)</a:t>
                      </a:r>
                      <a:endParaRPr lang="zh-CN" altLang="en-US" sz="2300" b="1" dirty="0"/>
                    </a:p>
                  </a:txBody>
                  <a:tcPr marL="118983" marR="118983" marT="59492" marB="59492"/>
                </a:tc>
                <a:extLst>
                  <a:ext uri="{0D108BD9-81ED-4DB2-BD59-A6C34878D82A}">
                    <a16:rowId xmlns:a16="http://schemas.microsoft.com/office/drawing/2014/main" val="530309258"/>
                  </a:ext>
                </a:extLst>
              </a:tr>
            </a:tbl>
          </a:graphicData>
        </a:graphic>
      </p:graphicFrame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016D1E2F-0310-4E06-9C9B-C5130242C4E8}"/>
              </a:ext>
            </a:extLst>
          </p:cNvPr>
          <p:cNvGrpSpPr/>
          <p:nvPr/>
        </p:nvGrpSpPr>
        <p:grpSpPr>
          <a:xfrm>
            <a:off x="1788660" y="1755525"/>
            <a:ext cx="1676400" cy="880888"/>
            <a:chOff x="2847570" y="3857134"/>
            <a:chExt cx="1676400" cy="880888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629CA613-FBE9-4D0E-A850-17647A587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3970" y="4369976"/>
              <a:ext cx="0" cy="2274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05D442AB-5EEF-48D8-8D53-7FAB980D4B8D}"/>
                </a:ext>
              </a:extLst>
            </p:cNvPr>
            <p:cNvGrpSpPr/>
            <p:nvPr/>
          </p:nvGrpSpPr>
          <p:grpSpPr>
            <a:xfrm>
              <a:off x="2847570" y="3857134"/>
              <a:ext cx="1329575" cy="880888"/>
              <a:chOff x="2847570" y="3857134"/>
              <a:chExt cx="1329575" cy="880888"/>
            </a:xfrm>
          </p:grpSpPr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0ADBD1E0-930B-4E7A-9BC4-93D86408A9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58061" y="4369976"/>
                <a:ext cx="0" cy="22742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D63ED04C-D510-4E0C-8EAB-F73BC239F7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7570" y="3857134"/>
                <a:ext cx="0" cy="22742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F66776DA-8347-49CA-9DD1-FD5170F65C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17156" y="4738022"/>
                <a:ext cx="25998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E050C98B-2D7C-4384-88C7-94765E7ABB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16611" y="4320542"/>
                <a:ext cx="25998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9" name="文本框 148">
            <a:extLst>
              <a:ext uri="{FF2B5EF4-FFF2-40B4-BE49-F238E27FC236}">
                <a16:creationId xmlns:a16="http://schemas.microsoft.com/office/drawing/2014/main" id="{D7F9EAF1-DFBB-413C-B569-18613AAE264E}"/>
              </a:ext>
            </a:extLst>
          </p:cNvPr>
          <p:cNvSpPr txBox="1"/>
          <p:nvPr/>
        </p:nvSpPr>
        <p:spPr>
          <a:xfrm>
            <a:off x="2473710" y="195283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T2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09478E2-E35F-490D-A988-BB370E5B8C2E}"/>
              </a:ext>
            </a:extLst>
          </p:cNvPr>
          <p:cNvSpPr txBox="1"/>
          <p:nvPr/>
        </p:nvSpPr>
        <p:spPr>
          <a:xfrm>
            <a:off x="2502051" y="243158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T1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8F50A4B7-FB58-4F0F-BAD2-DEDE641BB99A}"/>
              </a:ext>
            </a:extLst>
          </p:cNvPr>
          <p:cNvSpPr txBox="1"/>
          <p:nvPr/>
        </p:nvSpPr>
        <p:spPr>
          <a:xfrm>
            <a:off x="1616182" y="196135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T3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88178766-CCF7-4390-AD97-2CF519DF23F5}"/>
              </a:ext>
            </a:extLst>
          </p:cNvPr>
          <p:cNvGrpSpPr/>
          <p:nvPr/>
        </p:nvGrpSpPr>
        <p:grpSpPr>
          <a:xfrm>
            <a:off x="1503464" y="1755525"/>
            <a:ext cx="1614772" cy="1134016"/>
            <a:chOff x="2281386" y="3157046"/>
            <a:chExt cx="1614772" cy="1134016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8A029E79-1125-448A-B143-0DD0FD470FCD}"/>
                </a:ext>
              </a:extLst>
            </p:cNvPr>
            <p:cNvGrpSpPr/>
            <p:nvPr/>
          </p:nvGrpSpPr>
          <p:grpSpPr>
            <a:xfrm>
              <a:off x="2477452" y="3157046"/>
              <a:ext cx="1418706" cy="1015278"/>
              <a:chOff x="2758440" y="3857134"/>
              <a:chExt cx="1418706" cy="1015278"/>
            </a:xfrm>
          </p:grpSpPr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863A6D09-5AD6-4E4C-A4AC-384D3727EC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4864" y="4872412"/>
                <a:ext cx="1282282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45931223-8169-4BE2-BBAE-E4FBFF870D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8440" y="3857134"/>
                <a:ext cx="0" cy="81837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D51F0D63-A7B7-41CD-978E-CDACE797793E}"/>
                </a:ext>
              </a:extLst>
            </p:cNvPr>
            <p:cNvSpPr txBox="1"/>
            <p:nvPr/>
          </p:nvSpPr>
          <p:spPr>
            <a:xfrm>
              <a:off x="2281386" y="3921730"/>
              <a:ext cx="4395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DA6BB51A-BC40-446A-A850-33EDCE3679A4}"/>
              </a:ext>
            </a:extLst>
          </p:cNvPr>
          <p:cNvCxnSpPr>
            <a:cxnSpLocks/>
          </p:cNvCxnSpPr>
          <p:nvPr/>
        </p:nvCxnSpPr>
        <p:spPr>
          <a:xfrm flipV="1">
            <a:off x="3598844" y="2268367"/>
            <a:ext cx="0" cy="2332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42C612CF-4B5C-4343-9834-E65E9A2B35F3}"/>
              </a:ext>
            </a:extLst>
          </p:cNvPr>
          <p:cNvSpPr txBox="1"/>
          <p:nvPr/>
        </p:nvSpPr>
        <p:spPr>
          <a:xfrm>
            <a:off x="4166032" y="1990082"/>
            <a:ext cx="576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</a:t>
            </a:r>
            <a:r>
              <a:rPr lang="zh-CN" altLang="en-US" b="1" dirty="0">
                <a:solidFill>
                  <a:schemeClr val="accent1"/>
                </a:solidFill>
              </a:rPr>
              <a:t>（蓝色）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chemeClr val="accent1"/>
                </a:solidFill>
              </a:rPr>
              <a:t>C1</a:t>
            </a:r>
            <a:r>
              <a:rPr lang="zh-CN" altLang="en-US" b="1" dirty="0">
                <a:solidFill>
                  <a:schemeClr val="accent1"/>
                </a:solidFill>
              </a:rPr>
              <a:t>总代价</a:t>
            </a:r>
            <a:r>
              <a:rPr lang="en-US" altLang="zh-CN" b="1" dirty="0">
                <a:solidFill>
                  <a:schemeClr val="accent1"/>
                </a:solidFill>
              </a:rPr>
              <a:t>3+3*3=12</a:t>
            </a:r>
          </a:p>
          <a:p>
            <a:r>
              <a:rPr lang="zh-CN" altLang="en-US" dirty="0"/>
              <a:t>最短路径</a:t>
            </a:r>
            <a:r>
              <a:rPr lang="en-US" altLang="zh-CN" dirty="0"/>
              <a:t>+</a:t>
            </a:r>
            <a:r>
              <a:rPr lang="zh-CN" altLang="en-US" dirty="0"/>
              <a:t>转弯代价会更好</a:t>
            </a:r>
            <a:r>
              <a:rPr lang="zh-CN" altLang="en-US" b="1" dirty="0">
                <a:solidFill>
                  <a:srgbClr val="FF0000"/>
                </a:solidFill>
              </a:rPr>
              <a:t>（红色） 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C1</a:t>
            </a:r>
            <a:r>
              <a:rPr lang="zh-CN" altLang="en-US" b="1" dirty="0">
                <a:solidFill>
                  <a:srgbClr val="FF0000"/>
                </a:solidFill>
              </a:rPr>
              <a:t>总代价</a:t>
            </a:r>
            <a:r>
              <a:rPr lang="en-US" altLang="zh-CN" b="1" dirty="0">
                <a:solidFill>
                  <a:srgbClr val="FF0000"/>
                </a:solidFill>
              </a:rPr>
              <a:t>4+3=7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F85350D6-DFD8-423D-9192-2EEBC98F77EE}"/>
              </a:ext>
            </a:extLst>
          </p:cNvPr>
          <p:cNvSpPr txBox="1"/>
          <p:nvPr/>
        </p:nvSpPr>
        <p:spPr>
          <a:xfrm>
            <a:off x="4166032" y="1406286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如果每次转弯建造</a:t>
            </a:r>
            <a:r>
              <a:rPr lang="en-US" altLang="zh-CN" dirty="0"/>
              <a:t>Transmitter</a:t>
            </a:r>
            <a:r>
              <a:rPr lang="zh-CN" altLang="en-US" dirty="0"/>
              <a:t>的成本为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164" name="图片 163">
            <a:extLst>
              <a:ext uri="{FF2B5EF4-FFF2-40B4-BE49-F238E27FC236}">
                <a16:creationId xmlns:a16="http://schemas.microsoft.com/office/drawing/2014/main" id="{B89E2E2F-539B-4D6D-9546-4E9AC1F2F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41756"/>
            <a:ext cx="4777270" cy="3869856"/>
          </a:xfrm>
          <a:prstGeom prst="rect">
            <a:avLst/>
          </a:prstGeom>
        </p:spPr>
      </p:pic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C2B5BB08-1C1E-45BF-AF68-F8CC664D3FC4}"/>
              </a:ext>
            </a:extLst>
          </p:cNvPr>
          <p:cNvGrpSpPr/>
          <p:nvPr/>
        </p:nvGrpSpPr>
        <p:grpSpPr>
          <a:xfrm>
            <a:off x="1413740" y="2339875"/>
            <a:ext cx="5861822" cy="3869856"/>
            <a:chOff x="1413740" y="2339875"/>
            <a:chExt cx="5861822" cy="3869856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688F5071-7E14-4AA6-BFAC-907583C4867A}"/>
                </a:ext>
              </a:extLst>
            </p:cNvPr>
            <p:cNvSpPr/>
            <p:nvPr/>
          </p:nvSpPr>
          <p:spPr>
            <a:xfrm>
              <a:off x="1643477" y="5996295"/>
              <a:ext cx="1870822" cy="213436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7B059CEA-0F64-41EA-8350-02862134ADB0}"/>
                </a:ext>
              </a:extLst>
            </p:cNvPr>
            <p:cNvSpPr/>
            <p:nvPr/>
          </p:nvSpPr>
          <p:spPr>
            <a:xfrm>
              <a:off x="1413740" y="4357758"/>
              <a:ext cx="2701060" cy="139179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E2C58065-469E-43F6-84CE-2EC63129FF94}"/>
                </a:ext>
              </a:extLst>
            </p:cNvPr>
            <p:cNvSpPr/>
            <p:nvPr/>
          </p:nvSpPr>
          <p:spPr>
            <a:xfrm>
              <a:off x="2217690" y="2339875"/>
              <a:ext cx="506772" cy="549665"/>
            </a:xfrm>
            <a:prstGeom prst="ellipse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B06FE2B7-403F-4D94-BB63-04594C13201F}"/>
                </a:ext>
              </a:extLst>
            </p:cNvPr>
            <p:cNvCxnSpPr>
              <a:cxnSpLocks/>
              <a:stCxn id="168" idx="6"/>
            </p:cNvCxnSpPr>
            <p:nvPr/>
          </p:nvCxnSpPr>
          <p:spPr>
            <a:xfrm>
              <a:off x="2724462" y="2614708"/>
              <a:ext cx="3050200" cy="168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0B341126-EE4F-462D-BA64-2849D76102CD}"/>
                </a:ext>
              </a:extLst>
            </p:cNvPr>
            <p:cNvCxnSpPr>
              <a:cxnSpLocks/>
              <a:stCxn id="166" idx="3"/>
            </p:cNvCxnSpPr>
            <p:nvPr/>
          </p:nvCxnSpPr>
          <p:spPr>
            <a:xfrm>
              <a:off x="4114800" y="4427348"/>
              <a:ext cx="16598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FD7CB8FA-30E7-4639-89BA-8D24B9418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4299" y="4565176"/>
              <a:ext cx="2262676" cy="1555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3021AA61-9AE9-4A0C-A856-DD60A06CE437}"/>
                </a:ext>
              </a:extLst>
            </p:cNvPr>
            <p:cNvSpPr txBox="1"/>
            <p:nvPr/>
          </p:nvSpPr>
          <p:spPr>
            <a:xfrm>
              <a:off x="5705902" y="424806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6"/>
                  </a:solidFill>
                </a:rPr>
                <a:t>量化转弯代价</a:t>
              </a:r>
            </a:p>
          </p:txBody>
        </p:sp>
      </p:grpSp>
      <p:pic>
        <p:nvPicPr>
          <p:cNvPr id="186" name="图片 185">
            <a:extLst>
              <a:ext uri="{FF2B5EF4-FFF2-40B4-BE49-F238E27FC236}">
                <a16:creationId xmlns:a16="http://schemas.microsoft.com/office/drawing/2014/main" id="{230104C7-DC24-470E-B13F-1A7FB141F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9752" y="187367"/>
            <a:ext cx="2363686" cy="1209116"/>
          </a:xfrm>
          <a:prstGeom prst="rect">
            <a:avLst/>
          </a:prstGeom>
        </p:spPr>
      </p:pic>
      <p:pic>
        <p:nvPicPr>
          <p:cNvPr id="187" name="图片 186">
            <a:extLst>
              <a:ext uri="{FF2B5EF4-FFF2-40B4-BE49-F238E27FC236}">
                <a16:creationId xmlns:a16="http://schemas.microsoft.com/office/drawing/2014/main" id="{9D17F6F6-B9E8-4291-8609-A6E9F0A6D1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8380" y="1444542"/>
            <a:ext cx="1340490" cy="179023"/>
          </a:xfrm>
          <a:prstGeom prst="rect">
            <a:avLst/>
          </a:prstGeom>
        </p:spPr>
      </p:pic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9BCE21A1-D194-4C18-8779-0ADF648C323E}"/>
              </a:ext>
            </a:extLst>
          </p:cNvPr>
          <p:cNvGrpSpPr/>
          <p:nvPr/>
        </p:nvGrpSpPr>
        <p:grpSpPr>
          <a:xfrm>
            <a:off x="5679334" y="4743541"/>
            <a:ext cx="4740938" cy="1522260"/>
            <a:chOff x="5679334" y="4743541"/>
            <a:chExt cx="4740938" cy="1522260"/>
          </a:xfrm>
        </p:grpSpPr>
        <p:grpSp>
          <p:nvGrpSpPr>
            <p:cNvPr id="192" name="组合 191">
              <a:extLst>
                <a:ext uri="{FF2B5EF4-FFF2-40B4-BE49-F238E27FC236}">
                  <a16:creationId xmlns:a16="http://schemas.microsoft.com/office/drawing/2014/main" id="{27915DDA-2B21-4BE8-9A3A-3429ADC0333B}"/>
                </a:ext>
              </a:extLst>
            </p:cNvPr>
            <p:cNvGrpSpPr/>
            <p:nvPr/>
          </p:nvGrpSpPr>
          <p:grpSpPr>
            <a:xfrm>
              <a:off x="5679334" y="4776020"/>
              <a:ext cx="4740938" cy="1489781"/>
              <a:chOff x="5774764" y="4719950"/>
              <a:chExt cx="4740938" cy="1489781"/>
            </a:xfrm>
          </p:grpSpPr>
          <p:sp>
            <p:nvSpPr>
              <p:cNvPr id="188" name="文本框 187">
                <a:extLst>
                  <a:ext uri="{FF2B5EF4-FFF2-40B4-BE49-F238E27FC236}">
                    <a16:creationId xmlns:a16="http://schemas.microsoft.com/office/drawing/2014/main" id="{BAD0DF36-44EB-4930-9F83-0826D5664A05}"/>
                  </a:ext>
                </a:extLst>
              </p:cNvPr>
              <p:cNvSpPr txBox="1"/>
              <p:nvPr/>
            </p:nvSpPr>
            <p:spPr>
              <a:xfrm>
                <a:off x="5774764" y="4719950"/>
                <a:ext cx="47409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相当于用距离代价换转弯代价，每新建一个</a:t>
                </a:r>
                <a:r>
                  <a:rPr lang="en-US" altLang="zh-CN" b="1" dirty="0"/>
                  <a:t>Transmitter</a:t>
                </a:r>
                <a:r>
                  <a:rPr lang="zh-CN" altLang="en-US" b="1" dirty="0"/>
                  <a:t>并用作转弯代价为</a:t>
                </a:r>
                <a:r>
                  <a:rPr lang="en-US" altLang="zh-CN" b="1" dirty="0"/>
                  <a:t>3P</a:t>
                </a:r>
                <a:r>
                  <a:rPr lang="zh-CN" altLang="en-US" b="1" dirty="0"/>
                  <a:t>，对应</a:t>
                </a:r>
              </a:p>
            </p:txBody>
          </p:sp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EF97900E-7AE4-455D-9BFD-261032E9EB93}"/>
                  </a:ext>
                </a:extLst>
              </p:cNvPr>
              <p:cNvGrpSpPr/>
              <p:nvPr/>
            </p:nvGrpSpPr>
            <p:grpSpPr>
              <a:xfrm>
                <a:off x="6271740" y="5333632"/>
                <a:ext cx="2881294" cy="876099"/>
                <a:chOff x="6157440" y="5468838"/>
                <a:chExt cx="2881294" cy="876099"/>
              </a:xfrm>
            </p:grpSpPr>
            <p:graphicFrame>
              <p:nvGraphicFramePr>
                <p:cNvPr id="189" name="对象 188">
                  <a:extLst>
                    <a:ext uri="{FF2B5EF4-FFF2-40B4-BE49-F238E27FC236}">
                      <a16:creationId xmlns:a16="http://schemas.microsoft.com/office/drawing/2014/main" id="{163C80B5-25F0-4A50-BFF1-C905C37B4A5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68764145"/>
                    </p:ext>
                  </p:extLst>
                </p:nvPr>
              </p:nvGraphicFramePr>
              <p:xfrm>
                <a:off x="7098270" y="5468838"/>
                <a:ext cx="1940464" cy="8021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14" name="Equation" r:id="rId7" imgW="1257120" imgH="545760" progId="Equation.DSMT4">
                        <p:embed/>
                      </p:oleObj>
                    </mc:Choice>
                    <mc:Fallback>
                      <p:oleObj name="Equation" r:id="rId7" imgW="1257120" imgH="54576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098270" y="5468838"/>
                              <a:ext cx="1940464" cy="8021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0" name="对象 189">
                  <a:extLst>
                    <a:ext uri="{FF2B5EF4-FFF2-40B4-BE49-F238E27FC236}">
                      <a16:creationId xmlns:a16="http://schemas.microsoft.com/office/drawing/2014/main" id="{BE597023-4ABF-4C68-9F5D-CA2E50E67B2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82107025"/>
                    </p:ext>
                  </p:extLst>
                </p:nvPr>
              </p:nvGraphicFramePr>
              <p:xfrm>
                <a:off x="6157440" y="6011727"/>
                <a:ext cx="1881660" cy="333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15" name="Equation" r:id="rId9" imgW="1218960" imgH="215640" progId="Equation.DSMT4">
                        <p:embed/>
                      </p:oleObj>
                    </mc:Choice>
                    <mc:Fallback>
                      <p:oleObj name="Equation" r:id="rId9" imgW="1218960" imgH="21564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57440" y="6011727"/>
                              <a:ext cx="1881660" cy="33321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83610705-A5E2-4074-BBA0-5B43582CBECB}"/>
                </a:ext>
              </a:extLst>
            </p:cNvPr>
            <p:cNvSpPr/>
            <p:nvPr/>
          </p:nvSpPr>
          <p:spPr>
            <a:xfrm>
              <a:off x="5766610" y="4743541"/>
              <a:ext cx="4425140" cy="1522260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7569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6976E-0908-4E05-A6D4-A7CDA779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对比添加转弯代价前后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96B751-E6C7-4C1E-9B71-83548D84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94" y="1707266"/>
            <a:ext cx="2156722" cy="216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078991-8129-48ED-A539-E3F9FE2D2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1628" y="1707266"/>
            <a:ext cx="2156722" cy="216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F129C2-58D0-40F5-8C73-E330A7EB3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62" y="1707266"/>
            <a:ext cx="2156722" cy="21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543CC6-5FD6-413C-A7B7-3D6579230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297" y="4332875"/>
            <a:ext cx="224407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3146FD-9A8C-4203-AB5C-6FA6889781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2297" y="1707266"/>
            <a:ext cx="2244072" cy="21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6AAED1-494F-4514-AC28-B21938B59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62" y="4332875"/>
            <a:ext cx="2156722" cy="216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00F6225-D55F-40A6-B8C2-C9AF3FA554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628" y="4332875"/>
            <a:ext cx="215672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79626C-C2E9-440A-9105-DE245F7678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1294" y="4332875"/>
            <a:ext cx="2156722" cy="2160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7922D39-BEBE-4A5F-8E23-9F876C4815B4}"/>
              </a:ext>
            </a:extLst>
          </p:cNvPr>
          <p:cNvSpPr txBox="1"/>
          <p:nvPr/>
        </p:nvSpPr>
        <p:spPr>
          <a:xfrm>
            <a:off x="-45688" y="2642449"/>
            <a:ext cx="128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添加前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EDA005-9EDC-46D7-984D-793197C6196D}"/>
              </a:ext>
            </a:extLst>
          </p:cNvPr>
          <p:cNvSpPr txBox="1"/>
          <p:nvPr/>
        </p:nvSpPr>
        <p:spPr>
          <a:xfrm>
            <a:off x="-45688" y="5043543"/>
            <a:ext cx="1282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添加后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17531AA-FF98-49DB-BF52-735446EFC0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8190" y="1707268"/>
            <a:ext cx="720000" cy="13121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7C727CA-F8D1-45D3-A87F-DFA1E78FAA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68190" y="4405451"/>
            <a:ext cx="720000" cy="106177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C1616F3-CAC3-43AF-BCF8-019DC7899B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72000" y="3034116"/>
            <a:ext cx="360000" cy="66648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5D27662-267E-4102-82D0-3C04A5AF13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08443" y="5676900"/>
            <a:ext cx="360000" cy="78827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FBD5CDC-3611-446E-9279-62DB66899921}"/>
              </a:ext>
            </a:extLst>
          </p:cNvPr>
          <p:cNvSpPr/>
          <p:nvPr/>
        </p:nvSpPr>
        <p:spPr>
          <a:xfrm>
            <a:off x="11353801" y="1555115"/>
            <a:ext cx="834390" cy="52619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B81CC4-734D-4B52-BB20-2A1D66B1E109}"/>
              </a:ext>
            </a:extLst>
          </p:cNvPr>
          <p:cNvSpPr txBox="1"/>
          <p:nvPr/>
        </p:nvSpPr>
        <p:spPr>
          <a:xfrm>
            <a:off x="10355637" y="1203732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与手算结果一致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3A7223-6884-43A8-BA03-D6AD4D6D82B1}"/>
              </a:ext>
            </a:extLst>
          </p:cNvPr>
          <p:cNvSpPr txBox="1"/>
          <p:nvPr/>
        </p:nvSpPr>
        <p:spPr>
          <a:xfrm>
            <a:off x="3586365" y="6488668"/>
            <a:ext cx="52341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添加转弯代价后能够有效的减少</a:t>
            </a:r>
            <a:r>
              <a:rPr lang="en-US" altLang="zh-CN" dirty="0">
                <a:solidFill>
                  <a:srgbClr val="FF0000"/>
                </a:solidFill>
              </a:rPr>
              <a:t>Transmitter</a:t>
            </a:r>
            <a:r>
              <a:rPr lang="zh-CN" altLang="en-US" dirty="0">
                <a:solidFill>
                  <a:srgbClr val="FF0000"/>
                </a:solidFill>
              </a:rPr>
              <a:t>的数量</a:t>
            </a: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8711CBDA-9E6F-47CE-9AAF-DA1C45AF5225}"/>
              </a:ext>
            </a:extLst>
          </p:cNvPr>
          <p:cNvSpPr/>
          <p:nvPr/>
        </p:nvSpPr>
        <p:spPr>
          <a:xfrm rot="16200000">
            <a:off x="4761974" y="-1370590"/>
            <a:ext cx="454860" cy="58514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990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发现问题，</a:t>
            </a:r>
            <a:r>
              <a:rPr lang="en-US" altLang="zh-CN" dirty="0"/>
              <a:t>T</a:t>
            </a:r>
            <a:r>
              <a:rPr lang="zh-CN" altLang="en-US" dirty="0"/>
              <a:t>覆盖了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24_01_03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64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288C6-9E79-4196-9234-9B42C758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微信群里的地图格式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5C5BC2-1569-4F90-B595-9AE525BF9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25" y="1594616"/>
            <a:ext cx="2203235" cy="220323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726CBA6-5ABB-4DCB-97C2-5E06A43C7A18}"/>
              </a:ext>
            </a:extLst>
          </p:cNvPr>
          <p:cNvSpPr txBox="1"/>
          <p:nvPr/>
        </p:nvSpPr>
        <p:spPr>
          <a:xfrm>
            <a:off x="887837" y="4063707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输入：</a:t>
            </a:r>
            <a:endParaRPr lang="en-US" altLang="zh-CN" dirty="0"/>
          </a:p>
          <a:p>
            <a:r>
              <a:rPr lang="en-US" altLang="zh-CN" dirty="0"/>
              <a:t>Provider</a:t>
            </a:r>
            <a:r>
              <a:rPr lang="zh-CN" altLang="en-US" dirty="0"/>
              <a:t>位置（红圈）</a:t>
            </a:r>
            <a:endParaRPr lang="en-US" altLang="zh-CN" dirty="0"/>
          </a:p>
          <a:p>
            <a:r>
              <a:rPr lang="en-US" altLang="zh-CN" dirty="0"/>
              <a:t>Provider</a:t>
            </a:r>
            <a:r>
              <a:rPr lang="zh-CN" altLang="en-US" dirty="0"/>
              <a:t>位置（黄圈）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007200-D97B-4E24-A249-EB0249ECE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040" y="1514578"/>
            <a:ext cx="2359725" cy="2363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97CFE6-3082-4447-8BEA-66E8AEB42962}"/>
              </a:ext>
            </a:extLst>
          </p:cNvPr>
          <p:cNvSpPr txBox="1"/>
          <p:nvPr/>
        </p:nvSpPr>
        <p:spPr>
          <a:xfrm>
            <a:off x="3674209" y="4063707"/>
            <a:ext cx="2063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输出结果：</a:t>
            </a:r>
            <a:endParaRPr lang="en-US" altLang="zh-CN" dirty="0"/>
          </a:p>
          <a:p>
            <a:r>
              <a:rPr lang="zh-CN" altLang="en-US" dirty="0"/>
              <a:t>产生了</a:t>
            </a:r>
            <a:r>
              <a:rPr lang="en-US" altLang="zh-CN" dirty="0"/>
              <a:t>T</a:t>
            </a:r>
            <a:r>
              <a:rPr lang="zh-CN" altLang="en-US" dirty="0"/>
              <a:t>对于</a:t>
            </a:r>
            <a:r>
              <a:rPr lang="en-US" altLang="zh-CN" dirty="0"/>
              <a:t>C</a:t>
            </a:r>
            <a:r>
              <a:rPr lang="zh-CN" altLang="en-US" dirty="0"/>
              <a:t>覆盖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4E123AC-FA9C-4283-B152-420225DD2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8055" y="1678330"/>
            <a:ext cx="1889183" cy="2035806"/>
          </a:xfrm>
          <a:prstGeom prst="rect">
            <a:avLst/>
          </a:prstGeom>
        </p:spPr>
      </p:pic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9E11AB1-A321-4C0D-9180-E08260BBF7E6}"/>
              </a:ext>
            </a:extLst>
          </p:cNvPr>
          <p:cNvSpPr/>
          <p:nvPr/>
        </p:nvSpPr>
        <p:spPr>
          <a:xfrm>
            <a:off x="1460734" y="2123772"/>
            <a:ext cx="1208651" cy="1144923"/>
          </a:xfrm>
          <a:custGeom>
            <a:avLst/>
            <a:gdLst>
              <a:gd name="connsiteX0" fmla="*/ 107716 w 1208651"/>
              <a:gd name="connsiteY0" fmla="*/ 276651 h 1144923"/>
              <a:gd name="connsiteX1" fmla="*/ 50566 w 1208651"/>
              <a:gd name="connsiteY1" fmla="*/ 57576 h 1144923"/>
              <a:gd name="connsiteX2" fmla="*/ 358541 w 1208651"/>
              <a:gd name="connsiteY2" fmla="*/ 38526 h 1144923"/>
              <a:gd name="connsiteX3" fmla="*/ 888766 w 1208651"/>
              <a:gd name="connsiteY3" fmla="*/ 16301 h 1144923"/>
              <a:gd name="connsiteX4" fmla="*/ 923691 w 1208651"/>
              <a:gd name="connsiteY4" fmla="*/ 305226 h 1144923"/>
              <a:gd name="connsiteX5" fmla="*/ 1196741 w 1208651"/>
              <a:gd name="connsiteY5" fmla="*/ 336976 h 1144923"/>
              <a:gd name="connsiteX6" fmla="*/ 1133241 w 1208651"/>
              <a:gd name="connsiteY6" fmla="*/ 584626 h 1144923"/>
              <a:gd name="connsiteX7" fmla="*/ 895116 w 1208651"/>
              <a:gd name="connsiteY7" fmla="*/ 559226 h 1144923"/>
              <a:gd name="connsiteX8" fmla="*/ 891941 w 1208651"/>
              <a:gd name="connsiteY8" fmla="*/ 695751 h 1144923"/>
              <a:gd name="connsiteX9" fmla="*/ 882416 w 1208651"/>
              <a:gd name="connsiteY9" fmla="*/ 822751 h 1144923"/>
              <a:gd name="connsiteX10" fmla="*/ 901466 w 1208651"/>
              <a:gd name="connsiteY10" fmla="*/ 879901 h 1144923"/>
              <a:gd name="connsiteX11" fmla="*/ 1171341 w 1208651"/>
              <a:gd name="connsiteY11" fmla="*/ 848151 h 1144923"/>
              <a:gd name="connsiteX12" fmla="*/ 1171341 w 1208651"/>
              <a:gd name="connsiteY12" fmla="*/ 1121201 h 1144923"/>
              <a:gd name="connsiteX13" fmla="*/ 910991 w 1208651"/>
              <a:gd name="connsiteY13" fmla="*/ 1130726 h 1144923"/>
              <a:gd name="connsiteX14" fmla="*/ 66441 w 1208651"/>
              <a:gd name="connsiteY14" fmla="*/ 1121201 h 1144923"/>
              <a:gd name="connsiteX15" fmla="*/ 88666 w 1208651"/>
              <a:gd name="connsiteY15" fmla="*/ 851326 h 1144923"/>
              <a:gd name="connsiteX16" fmla="*/ 364891 w 1208651"/>
              <a:gd name="connsiteY16" fmla="*/ 854501 h 1144923"/>
              <a:gd name="connsiteX17" fmla="*/ 361716 w 1208651"/>
              <a:gd name="connsiteY17" fmla="*/ 575101 h 1144923"/>
              <a:gd name="connsiteX18" fmla="*/ 98191 w 1208651"/>
              <a:gd name="connsiteY18" fmla="*/ 587801 h 1144923"/>
              <a:gd name="connsiteX19" fmla="*/ 72791 w 1208651"/>
              <a:gd name="connsiteY19" fmla="*/ 356026 h 1144923"/>
              <a:gd name="connsiteX20" fmla="*/ 107716 w 1208651"/>
              <a:gd name="connsiteY20" fmla="*/ 276651 h 114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08651" h="1144923">
                <a:moveTo>
                  <a:pt x="107716" y="276651"/>
                </a:moveTo>
                <a:cubicBezTo>
                  <a:pt x="104012" y="226909"/>
                  <a:pt x="8762" y="97264"/>
                  <a:pt x="50566" y="57576"/>
                </a:cubicBezTo>
                <a:cubicBezTo>
                  <a:pt x="92370" y="17888"/>
                  <a:pt x="358541" y="38526"/>
                  <a:pt x="358541" y="38526"/>
                </a:cubicBezTo>
                <a:cubicBezTo>
                  <a:pt x="498241" y="31647"/>
                  <a:pt x="794574" y="-28149"/>
                  <a:pt x="888766" y="16301"/>
                </a:cubicBezTo>
                <a:cubicBezTo>
                  <a:pt x="982958" y="60751"/>
                  <a:pt x="872362" y="251780"/>
                  <a:pt x="923691" y="305226"/>
                </a:cubicBezTo>
                <a:cubicBezTo>
                  <a:pt x="975020" y="358672"/>
                  <a:pt x="1161816" y="290409"/>
                  <a:pt x="1196741" y="336976"/>
                </a:cubicBezTo>
                <a:cubicBezTo>
                  <a:pt x="1231666" y="383543"/>
                  <a:pt x="1183512" y="547584"/>
                  <a:pt x="1133241" y="584626"/>
                </a:cubicBezTo>
                <a:cubicBezTo>
                  <a:pt x="1082970" y="621668"/>
                  <a:pt x="935333" y="540705"/>
                  <a:pt x="895116" y="559226"/>
                </a:cubicBezTo>
                <a:cubicBezTo>
                  <a:pt x="854899" y="577747"/>
                  <a:pt x="894058" y="651830"/>
                  <a:pt x="891941" y="695751"/>
                </a:cubicBezTo>
                <a:cubicBezTo>
                  <a:pt x="889824" y="739672"/>
                  <a:pt x="880829" y="792059"/>
                  <a:pt x="882416" y="822751"/>
                </a:cubicBezTo>
                <a:cubicBezTo>
                  <a:pt x="884004" y="853443"/>
                  <a:pt x="853312" y="875668"/>
                  <a:pt x="901466" y="879901"/>
                </a:cubicBezTo>
                <a:cubicBezTo>
                  <a:pt x="949620" y="884134"/>
                  <a:pt x="1126362" y="807934"/>
                  <a:pt x="1171341" y="848151"/>
                </a:cubicBezTo>
                <a:cubicBezTo>
                  <a:pt x="1216320" y="888368"/>
                  <a:pt x="1214733" y="1074105"/>
                  <a:pt x="1171341" y="1121201"/>
                </a:cubicBezTo>
                <a:cubicBezTo>
                  <a:pt x="1127949" y="1168297"/>
                  <a:pt x="1095141" y="1130726"/>
                  <a:pt x="910991" y="1130726"/>
                </a:cubicBezTo>
                <a:cubicBezTo>
                  <a:pt x="726841" y="1130726"/>
                  <a:pt x="203495" y="1167768"/>
                  <a:pt x="66441" y="1121201"/>
                </a:cubicBezTo>
                <a:cubicBezTo>
                  <a:pt x="-70613" y="1074634"/>
                  <a:pt x="38924" y="895776"/>
                  <a:pt x="88666" y="851326"/>
                </a:cubicBezTo>
                <a:cubicBezTo>
                  <a:pt x="138408" y="806876"/>
                  <a:pt x="319383" y="900538"/>
                  <a:pt x="364891" y="854501"/>
                </a:cubicBezTo>
                <a:cubicBezTo>
                  <a:pt x="410399" y="808464"/>
                  <a:pt x="406166" y="619551"/>
                  <a:pt x="361716" y="575101"/>
                </a:cubicBezTo>
                <a:cubicBezTo>
                  <a:pt x="317266" y="530651"/>
                  <a:pt x="146345" y="624313"/>
                  <a:pt x="98191" y="587801"/>
                </a:cubicBezTo>
                <a:cubicBezTo>
                  <a:pt x="50037" y="551289"/>
                  <a:pt x="72262" y="411059"/>
                  <a:pt x="72791" y="356026"/>
                </a:cubicBezTo>
                <a:cubicBezTo>
                  <a:pt x="73320" y="300993"/>
                  <a:pt x="111420" y="326393"/>
                  <a:pt x="107716" y="276651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7AE6F82-7481-4343-912E-53F2CDA81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6539" y="1312080"/>
            <a:ext cx="2764107" cy="276830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447B194-B3CD-4783-BBDE-A4D820293805}"/>
              </a:ext>
            </a:extLst>
          </p:cNvPr>
          <p:cNvSpPr txBox="1"/>
          <p:nvPr/>
        </p:nvSpPr>
        <p:spPr>
          <a:xfrm>
            <a:off x="8907355" y="4063707"/>
            <a:ext cx="313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修正后输出结果：</a:t>
            </a:r>
          </a:p>
          <a:p>
            <a:r>
              <a:rPr lang="zh-CN" altLang="en-US" dirty="0"/>
              <a:t>避免了路径覆盖问题，没有提供服务的结点就不显示了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BF39F7A-B099-490D-81A3-A23E4A63EADE}"/>
              </a:ext>
            </a:extLst>
          </p:cNvPr>
          <p:cNvGrpSpPr/>
          <p:nvPr/>
        </p:nvGrpSpPr>
        <p:grpSpPr>
          <a:xfrm>
            <a:off x="2448364" y="5031505"/>
            <a:ext cx="8712929" cy="1807166"/>
            <a:chOff x="3388164" y="4988967"/>
            <a:chExt cx="8712929" cy="1807166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C0B63850-68EF-4CEF-83A4-10B58ADF8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46865" y="4988967"/>
              <a:ext cx="2539347" cy="1800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8C1FFCD-5DEA-4316-82F1-8924D7115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88164" y="4996133"/>
              <a:ext cx="2842317" cy="1800000"/>
            </a:xfrm>
            <a:prstGeom prst="rect">
              <a:avLst/>
            </a:prstGeom>
          </p:spPr>
        </p:pic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9692D6E-6CDC-4D55-B158-A529D78657C3}"/>
                </a:ext>
              </a:extLst>
            </p:cNvPr>
            <p:cNvCxnSpPr>
              <a:stCxn id="15" idx="3"/>
              <a:endCxn id="14" idx="1"/>
            </p:cNvCxnSpPr>
            <p:nvPr/>
          </p:nvCxnSpPr>
          <p:spPr>
            <a:xfrm flipV="1">
              <a:off x="6230481" y="5888967"/>
              <a:ext cx="1316384" cy="71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0EA9D1F-3E4B-4387-99B4-7CE9E6559A33}"/>
                </a:ext>
              </a:extLst>
            </p:cNvPr>
            <p:cNvSpPr txBox="1"/>
            <p:nvPr/>
          </p:nvSpPr>
          <p:spPr>
            <a:xfrm>
              <a:off x="10198592" y="5722835"/>
              <a:ext cx="19025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递归回溯时要对</a:t>
              </a:r>
              <a:r>
                <a:rPr lang="en-US" altLang="zh-CN" dirty="0"/>
                <a:t>UNKOWN</a:t>
              </a:r>
              <a:r>
                <a:rPr lang="zh-CN" altLang="en-US" dirty="0"/>
                <a:t>结点直接返回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4A6BC12-3519-47D8-B570-D6D306B2802F}"/>
                </a:ext>
              </a:extLst>
            </p:cNvPr>
            <p:cNvSpPr txBox="1"/>
            <p:nvPr/>
          </p:nvSpPr>
          <p:spPr>
            <a:xfrm>
              <a:off x="6271645" y="5517705"/>
              <a:ext cx="13163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代码修正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E51C09E9-ECAA-4E32-96AC-5D433EF726A3}"/>
              </a:ext>
            </a:extLst>
          </p:cNvPr>
          <p:cNvSpPr txBox="1"/>
          <p:nvPr/>
        </p:nvSpPr>
        <p:spPr>
          <a:xfrm>
            <a:off x="6215421" y="4063707"/>
            <a:ext cx="2396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Dijkstra</a:t>
            </a:r>
            <a:r>
              <a:rPr lang="zh-CN" altLang="en-US" dirty="0"/>
              <a:t>的结果合理，但是输出的</a:t>
            </a:r>
            <a:r>
              <a:rPr lang="en-US" altLang="zh-CN" dirty="0"/>
              <a:t>C</a:t>
            </a:r>
            <a:r>
              <a:rPr lang="zh-CN" altLang="en-US" dirty="0"/>
              <a:t>中被覆盖了</a:t>
            </a:r>
          </a:p>
        </p:txBody>
      </p:sp>
    </p:spTree>
    <p:extLst>
      <p:ext uri="{BB962C8B-B14F-4D97-AF65-F5344CB8AC3E}">
        <p14:creationId xmlns:p14="http://schemas.microsoft.com/office/powerpoint/2010/main" val="358266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A4431-8CB7-4262-86F5-9087B59E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简化问题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0D4576-FAC8-430E-91B5-FAA55BC5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669" y="1040489"/>
            <a:ext cx="2992095" cy="288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D8D1401-70D7-476D-9C1D-8E90189FE3B6}"/>
              </a:ext>
            </a:extLst>
          </p:cNvPr>
          <p:cNvSpPr txBox="1"/>
          <p:nvPr/>
        </p:nvSpPr>
        <p:spPr>
          <a:xfrm>
            <a:off x="5665149" y="0"/>
            <a:ext cx="5065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绘图函数更新：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）体现</a:t>
            </a:r>
            <a:r>
              <a:rPr lang="en-US" altLang="zh-CN" dirty="0"/>
              <a:t>C</a:t>
            </a:r>
            <a:r>
              <a:rPr lang="zh-CN" altLang="en-US" dirty="0"/>
              <a:t>的消息格式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）消息可以跨</a:t>
            </a:r>
            <a:r>
              <a:rPr lang="en-US" altLang="zh-CN" dirty="0"/>
              <a:t>C</a:t>
            </a:r>
            <a:r>
              <a:rPr lang="zh-CN" altLang="en-US" dirty="0"/>
              <a:t>，因此，相邻同向的箭头合并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0FDB99-C383-4E86-89A7-346CC5897C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2" t="19248" r="18422" b="27318"/>
          <a:stretch/>
        </p:blipFill>
        <p:spPr>
          <a:xfrm rot="16200000">
            <a:off x="4754414" y="897300"/>
            <a:ext cx="2593621" cy="288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0D5FB03-406E-4303-B4B8-2B5988F8544E}"/>
              </a:ext>
            </a:extLst>
          </p:cNvPr>
          <p:cNvSpPr txBox="1"/>
          <p:nvPr/>
        </p:nvSpPr>
        <p:spPr>
          <a:xfrm>
            <a:off x="-79374" y="5015547"/>
            <a:ext cx="40370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这已经不能基于现在邻居结构和邻居图传播了。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思路：</a:t>
            </a:r>
            <a:r>
              <a:rPr lang="zh-CN" altLang="en-US" b="1" dirty="0"/>
              <a:t>单元所在行、列的其他单元都可以算作是邻居，此时要考虑已经用过的结点作为邻居</a:t>
            </a:r>
            <a:r>
              <a:rPr lang="zh-CN" altLang="en-US" dirty="0"/>
              <a:t>。这里的调整比较大，先忽略这种情况。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56FFE89-D774-4FF8-9C23-22942B6C50CB}"/>
              </a:ext>
            </a:extLst>
          </p:cNvPr>
          <p:cNvSpPr txBox="1"/>
          <p:nvPr/>
        </p:nvSpPr>
        <p:spPr>
          <a:xfrm>
            <a:off x="3311392" y="18383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理想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B1BFEEE-CA94-47BF-9A16-8AE1824C3242}"/>
              </a:ext>
            </a:extLst>
          </p:cNvPr>
          <p:cNvSpPr txBox="1"/>
          <p:nvPr/>
        </p:nvSpPr>
        <p:spPr>
          <a:xfrm>
            <a:off x="7874889" y="17325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FE80FAF-918F-459C-B64A-BE49FE9A6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3668" y="3974962"/>
            <a:ext cx="2992095" cy="288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384CC10-7E77-49C9-8252-23AE4B83CE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7" t="22915" r="17030" b="24063"/>
          <a:stretch/>
        </p:blipFill>
        <p:spPr>
          <a:xfrm rot="16200000">
            <a:off x="4612503" y="3860323"/>
            <a:ext cx="2867545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66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50C4F-1745-45BF-B961-63E05AEB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消息的穿透情况</a:t>
            </a:r>
          </a:p>
        </p:txBody>
      </p:sp>
      <p:pic>
        <p:nvPicPr>
          <p:cNvPr id="4" name="内容占位符 8">
            <a:extLst>
              <a:ext uri="{FF2B5EF4-FFF2-40B4-BE49-F238E27FC236}">
                <a16:creationId xmlns:a16="http://schemas.microsoft.com/office/drawing/2014/main" id="{44BCC8DD-31E6-4995-A1AD-5ACE280ED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00" y="1690688"/>
            <a:ext cx="4171824" cy="41718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AB6D83-5B86-4A19-B032-39CB18670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834" y="2305172"/>
            <a:ext cx="6942857" cy="9809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6C1131-6AF6-4F4D-9D25-7F580C5A0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845" y="4514622"/>
            <a:ext cx="6856255" cy="70951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0A370E-114C-4AE4-946A-8A0CEF04E9AF}"/>
              </a:ext>
            </a:extLst>
          </p:cNvPr>
          <p:cNvSpPr txBox="1"/>
          <p:nvPr/>
        </p:nvSpPr>
        <p:spPr>
          <a:xfrm>
            <a:off x="4964921" y="39006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尝试直接输出提交：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8C347A-CDA6-4127-B97F-5C3427DFE0FF}"/>
              </a:ext>
            </a:extLst>
          </p:cNvPr>
          <p:cNvSpPr txBox="1"/>
          <p:nvPr/>
        </p:nvSpPr>
        <p:spPr>
          <a:xfrm>
            <a:off x="5328271" y="5445149"/>
            <a:ext cx="546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这里是合法的，消息穿透是可行的，但是不符合之前路径构建的基本假设，暂时不考虑。</a:t>
            </a:r>
          </a:p>
        </p:txBody>
      </p:sp>
    </p:spTree>
    <p:extLst>
      <p:ext uri="{BB962C8B-B14F-4D97-AF65-F5344CB8AC3E}">
        <p14:creationId xmlns:p14="http://schemas.microsoft.com/office/powerpoint/2010/main" val="3677678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消息转播格式转换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24_01_03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973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CA167DC4-FE22-432F-96DA-DFE0B43CC755}"/>
              </a:ext>
            </a:extLst>
          </p:cNvPr>
          <p:cNvGrpSpPr/>
          <p:nvPr/>
        </p:nvGrpSpPr>
        <p:grpSpPr>
          <a:xfrm>
            <a:off x="352390" y="1582857"/>
            <a:ext cx="5521386" cy="4320000"/>
            <a:chOff x="352390" y="1582857"/>
            <a:chExt cx="5521386" cy="4320000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112CA006-00B5-485B-B086-CE3230BB044E}"/>
                </a:ext>
              </a:extLst>
            </p:cNvPr>
            <p:cNvGrpSpPr/>
            <p:nvPr/>
          </p:nvGrpSpPr>
          <p:grpSpPr>
            <a:xfrm>
              <a:off x="4793776" y="1690688"/>
              <a:ext cx="1080000" cy="4212169"/>
              <a:chOff x="4793776" y="1690688"/>
              <a:chExt cx="1080000" cy="4212169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EF71DD76-668D-454C-B04C-489DA733DC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3776" y="1690688"/>
                <a:ext cx="1080000" cy="2464469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3BF42F47-71B7-4AF5-B1D6-3CE31E9C7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3776" y="4229618"/>
                <a:ext cx="1080000" cy="1673239"/>
              </a:xfrm>
              <a:prstGeom prst="rect">
                <a:avLst/>
              </a:prstGeom>
            </p:spPr>
          </p:pic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8E40A91-ADEA-4FF4-934B-7151BFBBE297}"/>
                  </a:ext>
                </a:extLst>
              </p:cNvPr>
              <p:cNvSpPr/>
              <p:nvPr/>
            </p:nvSpPr>
            <p:spPr>
              <a:xfrm>
                <a:off x="4793776" y="3261782"/>
                <a:ext cx="891482" cy="43765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8E8274E4-A0C5-474F-8E3C-CB2C521D1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390" y="1582857"/>
              <a:ext cx="4313445" cy="4320000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7F686C60-7710-4A2B-9A0B-FB492CF65CD7}"/>
              </a:ext>
            </a:extLst>
          </p:cNvPr>
          <p:cNvGrpSpPr/>
          <p:nvPr/>
        </p:nvGrpSpPr>
        <p:grpSpPr>
          <a:xfrm>
            <a:off x="6474172" y="1582857"/>
            <a:ext cx="5521387" cy="4320000"/>
            <a:chOff x="6474172" y="1582857"/>
            <a:chExt cx="5521387" cy="432000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EF38AE03-0994-425A-9A79-48D456020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4172" y="1582857"/>
              <a:ext cx="4313445" cy="432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1D4ED82-A750-435C-A54F-38CBD1927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15559" y="1690688"/>
              <a:ext cx="1080000" cy="233814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5D7A846-FB51-4111-868C-F5AB1582B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15559" y="4229618"/>
              <a:ext cx="1080000" cy="1651765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96BB403-5517-4E78-B7D7-295028954FA8}"/>
                </a:ext>
              </a:extLst>
            </p:cNvPr>
            <p:cNvSpPr/>
            <p:nvPr/>
          </p:nvSpPr>
          <p:spPr>
            <a:xfrm>
              <a:off x="10954467" y="3171823"/>
              <a:ext cx="891482" cy="43765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878FBCE-85E8-4C40-ADA4-1AD4D411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ACFBDC-12BE-482A-B9F1-EAC6AE545656}"/>
              </a:ext>
            </a:extLst>
          </p:cNvPr>
          <p:cNvSpPr txBox="1"/>
          <p:nvPr/>
        </p:nvSpPr>
        <p:spPr>
          <a:xfrm>
            <a:off x="6641023" y="5792689"/>
            <a:ext cx="431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现在策略：每个</a:t>
            </a:r>
            <a:r>
              <a:rPr lang="en-US" altLang="zh-CN" dirty="0"/>
              <a:t>Transmitter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54C7A5-EEEC-45F9-AEEF-4447EC99EB92}"/>
              </a:ext>
            </a:extLst>
          </p:cNvPr>
          <p:cNvSpPr txBox="1"/>
          <p:nvPr/>
        </p:nvSpPr>
        <p:spPr>
          <a:xfrm>
            <a:off x="6800298" y="304058"/>
            <a:ext cx="4313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可视化调整：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）空地处的箭头连接起来。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）箭头上添加了消息格式。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39AD6F-8313-4970-B148-7B80ECB4BB4F}"/>
              </a:ext>
            </a:extLst>
          </p:cNvPr>
          <p:cNvSpPr txBox="1"/>
          <p:nvPr/>
        </p:nvSpPr>
        <p:spPr>
          <a:xfrm>
            <a:off x="694395" y="5846544"/>
            <a:ext cx="4313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原本策略：在靠近</a:t>
            </a:r>
            <a:r>
              <a:rPr lang="en-US" altLang="zh-CN" dirty="0"/>
              <a:t>Consumer</a:t>
            </a:r>
            <a:r>
              <a:rPr lang="zh-CN" altLang="en-US" dirty="0"/>
              <a:t>的最后一个</a:t>
            </a:r>
            <a:r>
              <a:rPr lang="en-US" altLang="zh-CN" dirty="0"/>
              <a:t>Transmitter</a:t>
            </a:r>
            <a:r>
              <a:rPr lang="zh-CN" altLang="en-US" dirty="0"/>
              <a:t>转换成对应格式。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2A46241-E2BC-4613-BC19-E97BDD89CCCD}"/>
              </a:ext>
            </a:extLst>
          </p:cNvPr>
          <p:cNvSpPr txBox="1"/>
          <p:nvPr/>
        </p:nvSpPr>
        <p:spPr>
          <a:xfrm>
            <a:off x="5992994" y="6246530"/>
            <a:ext cx="5275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进行了</a:t>
            </a:r>
            <a:r>
              <a:rPr lang="en-US" altLang="zh-CN" dirty="0"/>
              <a:t>5</a:t>
            </a:r>
            <a:r>
              <a:rPr lang="zh-CN" altLang="en-US" dirty="0"/>
              <a:t>次格式转换，修改后进行了</a:t>
            </a:r>
            <a:r>
              <a:rPr lang="en-US" altLang="zh-CN" dirty="0"/>
              <a:t>2</a:t>
            </a:r>
            <a:r>
              <a:rPr lang="zh-CN" altLang="en-US" dirty="0"/>
              <a:t>次格式转换。</a:t>
            </a:r>
            <a:endParaRPr lang="en-US" altLang="zh-CN" dirty="0"/>
          </a:p>
          <a:p>
            <a:r>
              <a:rPr lang="zh-CN" altLang="en-US" dirty="0"/>
              <a:t>这张地图路径确定，只关注消息格式的转换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46D9F95-ACBC-4686-8B5F-831DC8D53BD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5239517" y="3699433"/>
            <a:ext cx="3391379" cy="254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3708320-EE87-472A-99F4-100954A4020C}"/>
              </a:ext>
            </a:extLst>
          </p:cNvPr>
          <p:cNvCxnSpPr>
            <a:cxnSpLocks/>
            <a:stCxn id="14" idx="1"/>
            <a:endCxn id="16" idx="0"/>
          </p:cNvCxnSpPr>
          <p:nvPr/>
        </p:nvCxnSpPr>
        <p:spPr>
          <a:xfrm flipH="1">
            <a:off x="8630896" y="3390649"/>
            <a:ext cx="2323571" cy="285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6558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9D84A-FF80-422C-9B93-61471A04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排错：</a:t>
            </a:r>
            <a:r>
              <a:rPr lang="en-US" altLang="zh-CN" dirty="0"/>
              <a:t>Provider</a:t>
            </a:r>
            <a:r>
              <a:rPr lang="zh-CN" altLang="en-US" dirty="0"/>
              <a:t>格式转换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2FADD8F-A6A1-41BC-9B5E-2F6B6687662B}"/>
              </a:ext>
            </a:extLst>
          </p:cNvPr>
          <p:cNvGrpSpPr/>
          <p:nvPr/>
        </p:nvGrpSpPr>
        <p:grpSpPr>
          <a:xfrm>
            <a:off x="6929969" y="379548"/>
            <a:ext cx="4663861" cy="942194"/>
            <a:chOff x="3786719" y="219290"/>
            <a:chExt cx="6494089" cy="131193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476097F-C165-445F-A743-757176544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6719" y="219290"/>
              <a:ext cx="6494089" cy="1311937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B7F86A7-DC58-4984-B1F7-12B9A4AC7F81}"/>
                </a:ext>
              </a:extLst>
            </p:cNvPr>
            <p:cNvSpPr/>
            <p:nvPr/>
          </p:nvSpPr>
          <p:spPr>
            <a:xfrm>
              <a:off x="3821182" y="585803"/>
              <a:ext cx="5989863" cy="2480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2AAE97-1399-48A1-9159-1D63EDB65B1C}"/>
                </a:ext>
              </a:extLst>
            </p:cNvPr>
            <p:cNvSpPr/>
            <p:nvPr/>
          </p:nvSpPr>
          <p:spPr>
            <a:xfrm>
              <a:off x="3821182" y="1165314"/>
              <a:ext cx="5989863" cy="24806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0AC965-435A-4CC5-BB1B-867AF9CB8579}"/>
              </a:ext>
            </a:extLst>
          </p:cNvPr>
          <p:cNvGrpSpPr/>
          <p:nvPr/>
        </p:nvGrpSpPr>
        <p:grpSpPr>
          <a:xfrm>
            <a:off x="9925977" y="477625"/>
            <a:ext cx="4108817" cy="844117"/>
            <a:chOff x="9644044" y="603845"/>
            <a:chExt cx="2224927" cy="84411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DFC1477-BC8A-449D-BC83-64D221A32C1C}"/>
                </a:ext>
              </a:extLst>
            </p:cNvPr>
            <p:cNvSpPr txBox="1"/>
            <p:nvPr/>
          </p:nvSpPr>
          <p:spPr>
            <a:xfrm>
              <a:off x="9997355" y="603845"/>
              <a:ext cx="1201256" cy="282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加了格式转换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C7929C9-F40B-43FB-8244-35C5268F06B2}"/>
                </a:ext>
              </a:extLst>
            </p:cNvPr>
            <p:cNvSpPr txBox="1"/>
            <p:nvPr/>
          </p:nvSpPr>
          <p:spPr>
            <a:xfrm>
              <a:off x="9997355" y="1165314"/>
              <a:ext cx="1201256" cy="2826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不加格式转换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9E96536-C8A1-4591-ADC2-133FF4BB1B71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flipV="1">
              <a:off x="10597982" y="886493"/>
              <a:ext cx="0" cy="278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9CA7F52-89F0-482D-BC7E-40A2B5C4D8CD}"/>
                </a:ext>
              </a:extLst>
            </p:cNvPr>
            <p:cNvSpPr txBox="1"/>
            <p:nvPr/>
          </p:nvSpPr>
          <p:spPr>
            <a:xfrm>
              <a:off x="9644044" y="884580"/>
              <a:ext cx="2224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改进后效果反而不好了，而且差距极大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FB48DE56-B5AC-4394-B5D8-5407A44F7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996" y="1608921"/>
            <a:ext cx="2156723" cy="216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A73A72E-207C-4081-A9BD-4494788D2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1305" y="1634106"/>
            <a:ext cx="2156723" cy="2160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C464FD5-295B-4FF0-8751-776C3AEA5F72}"/>
              </a:ext>
            </a:extLst>
          </p:cNvPr>
          <p:cNvSpPr txBox="1"/>
          <p:nvPr/>
        </p:nvSpPr>
        <p:spPr>
          <a:xfrm>
            <a:off x="7288445" y="2254732"/>
            <a:ext cx="466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Provider</a:t>
            </a:r>
            <a:r>
              <a:rPr lang="zh-CN" altLang="en-US" dirty="0"/>
              <a:t>格式问题：文档要求</a:t>
            </a:r>
            <a:r>
              <a:rPr lang="en-US" altLang="zh-CN" dirty="0"/>
              <a:t>P</a:t>
            </a:r>
            <a:r>
              <a:rPr lang="zh-CN" altLang="en-US" dirty="0"/>
              <a:t>只能输出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b="1" dirty="0"/>
              <a:t>P</a:t>
            </a:r>
            <a:r>
              <a:rPr lang="zh-CN" altLang="en-US" b="1" dirty="0"/>
              <a:t>可以直达的</a:t>
            </a:r>
            <a:r>
              <a:rPr lang="en-US" altLang="zh-CN" b="1" dirty="0"/>
              <a:t>C</a:t>
            </a:r>
            <a:r>
              <a:rPr lang="zh-CN" altLang="en-US" b="1" dirty="0"/>
              <a:t>格式无法转换。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DF98683-ED2D-47BE-9D27-7973DCBE1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1305" y="4066200"/>
            <a:ext cx="2156723" cy="216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E73DC9E-016B-47D2-BFE4-E463CAFBC2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7996" y="4066200"/>
            <a:ext cx="2156723" cy="2160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CAD3461-E032-4EF7-BC32-641C5BD2991D}"/>
              </a:ext>
            </a:extLst>
          </p:cNvPr>
          <p:cNvSpPr txBox="1"/>
          <p:nvPr/>
        </p:nvSpPr>
        <p:spPr>
          <a:xfrm>
            <a:off x="995595" y="2319589"/>
            <a:ext cx="94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原本：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A6A32E-2E6F-4BD8-AD52-D88E74FEE25E}"/>
              </a:ext>
            </a:extLst>
          </p:cNvPr>
          <p:cNvSpPr txBox="1"/>
          <p:nvPr/>
        </p:nvSpPr>
        <p:spPr>
          <a:xfrm>
            <a:off x="976545" y="4415089"/>
            <a:ext cx="94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修改：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6DE29DC-5DCF-4EE6-BDD4-3944723E2162}"/>
              </a:ext>
            </a:extLst>
          </p:cNvPr>
          <p:cNvSpPr/>
          <p:nvPr/>
        </p:nvSpPr>
        <p:spPr>
          <a:xfrm>
            <a:off x="9319260" y="2272678"/>
            <a:ext cx="2087880" cy="35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6160241-AAD1-4A71-B244-F2705091BCE2}"/>
              </a:ext>
            </a:extLst>
          </p:cNvPr>
          <p:cNvSpPr txBox="1"/>
          <p:nvPr/>
        </p:nvSpPr>
        <p:spPr>
          <a:xfrm>
            <a:off x="10170863" y="2688921"/>
            <a:ext cx="1967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直接取消限制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A6C4677-ED70-4AD9-B204-159830A67A70}"/>
              </a:ext>
            </a:extLst>
          </p:cNvPr>
          <p:cNvGrpSpPr/>
          <p:nvPr/>
        </p:nvGrpSpPr>
        <p:grpSpPr>
          <a:xfrm>
            <a:off x="7460375" y="3335252"/>
            <a:ext cx="4320000" cy="1950657"/>
            <a:chOff x="7184273" y="3226224"/>
            <a:chExt cx="4320000" cy="1950657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645D2D29-7B53-486D-8EFE-D2AED4D7C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84273" y="3927294"/>
              <a:ext cx="4320000" cy="1249587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1354797F-9475-4721-9688-6E7A86921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84273" y="3226224"/>
              <a:ext cx="4320000" cy="664248"/>
            </a:xfrm>
            <a:prstGeom prst="rect">
              <a:avLst/>
            </a:prstGeom>
          </p:spPr>
        </p:pic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15C0B006-6535-42BE-9EE2-EEA307A792CC}"/>
              </a:ext>
            </a:extLst>
          </p:cNvPr>
          <p:cNvSpPr/>
          <p:nvPr/>
        </p:nvSpPr>
        <p:spPr>
          <a:xfrm>
            <a:off x="7460375" y="3308430"/>
            <a:ext cx="4373486" cy="2048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C7740A2-05A8-4B2D-A93A-43855B00A535}"/>
              </a:ext>
            </a:extLst>
          </p:cNvPr>
          <p:cNvSpPr txBox="1"/>
          <p:nvPr/>
        </p:nvSpPr>
        <p:spPr>
          <a:xfrm>
            <a:off x="9493664" y="4784421"/>
            <a:ext cx="228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题目中描述的不清楚，只能硬尝试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31EFFFF-168D-418F-AA3C-D9B0F85CE649}"/>
              </a:ext>
            </a:extLst>
          </p:cNvPr>
          <p:cNvSpPr txBox="1"/>
          <p:nvPr/>
        </p:nvSpPr>
        <p:spPr>
          <a:xfrm>
            <a:off x="6972809" y="5657671"/>
            <a:ext cx="5165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允许格式转换</a:t>
            </a:r>
            <a:r>
              <a:rPr lang="en-US" altLang="zh-CN" dirty="0"/>
              <a:t>OK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）算入转换代价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）不算入转换代价</a:t>
            </a:r>
            <a:endParaRPr lang="en-US" altLang="zh-CN" dirty="0"/>
          </a:p>
          <a:p>
            <a:r>
              <a:rPr lang="en-US" altLang="zh-CN" strike="sngStrike" dirty="0"/>
              <a:t>2. </a:t>
            </a:r>
            <a:r>
              <a:rPr lang="zh-CN" altLang="en-US" strike="sngStrike" dirty="0"/>
              <a:t>不允许消息转换：需要绕远用</a:t>
            </a:r>
            <a:r>
              <a:rPr lang="en-US" altLang="zh-CN" strike="sngStrike" dirty="0"/>
              <a:t>Transmitter</a:t>
            </a:r>
            <a:r>
              <a:rPr lang="zh-CN" altLang="en-US" strike="sngStrike" dirty="0"/>
              <a:t>转换。</a:t>
            </a:r>
            <a:endParaRPr lang="en-US" altLang="zh-CN" strike="sngStrike" dirty="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AB727A6F-EE52-4C0A-9DDE-3A79903B6C1D}"/>
              </a:ext>
            </a:extLst>
          </p:cNvPr>
          <p:cNvGrpSpPr/>
          <p:nvPr/>
        </p:nvGrpSpPr>
        <p:grpSpPr>
          <a:xfrm>
            <a:off x="9790357" y="5477479"/>
            <a:ext cx="2932205" cy="1015396"/>
            <a:chOff x="11980385" y="4610879"/>
            <a:chExt cx="4363399" cy="1511006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4080F6DC-1F46-4AE2-A5FB-D11F08D7C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980385" y="4610879"/>
              <a:ext cx="4301741" cy="1511006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0350CE9-8B93-4440-8F3C-9839D20B5F07}"/>
                </a:ext>
              </a:extLst>
            </p:cNvPr>
            <p:cNvSpPr/>
            <p:nvPr/>
          </p:nvSpPr>
          <p:spPr>
            <a:xfrm>
              <a:off x="11980385" y="5921486"/>
              <a:ext cx="4301741" cy="1781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79CE904-A334-475E-B901-9DFCAF7C5364}"/>
                </a:ext>
              </a:extLst>
            </p:cNvPr>
            <p:cNvSpPr/>
            <p:nvPr/>
          </p:nvSpPr>
          <p:spPr>
            <a:xfrm>
              <a:off x="12042043" y="4968046"/>
              <a:ext cx="4301741" cy="1781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8CB455C2-0633-403F-9FB3-4F716702ABA7}"/>
              </a:ext>
            </a:extLst>
          </p:cNvPr>
          <p:cNvSpPr txBox="1"/>
          <p:nvPr/>
        </p:nvSpPr>
        <p:spPr>
          <a:xfrm>
            <a:off x="12494473" y="603400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这里仅靠数量的尝试还是不行。</a:t>
            </a:r>
          </a:p>
        </p:txBody>
      </p:sp>
    </p:spTree>
    <p:extLst>
      <p:ext uri="{BB962C8B-B14F-4D97-AF65-F5344CB8AC3E}">
        <p14:creationId xmlns:p14="http://schemas.microsoft.com/office/powerpoint/2010/main" val="2436416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2E7CB-CF6D-4EE9-9B41-50DB5005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考虑消息格式转换代价的思路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3FE29C-E1D5-44E8-A4A9-1A390697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0895"/>
            <a:ext cx="5219048" cy="35238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D3C4FB4-D0B8-4AE9-9FF7-08E8BF276569}"/>
              </a:ext>
            </a:extLst>
          </p:cNvPr>
          <p:cNvSpPr/>
          <p:nvPr/>
        </p:nvSpPr>
        <p:spPr>
          <a:xfrm>
            <a:off x="838200" y="4527630"/>
            <a:ext cx="504825" cy="587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324661-863C-4987-83C3-48D08F9B1A41}"/>
              </a:ext>
            </a:extLst>
          </p:cNvPr>
          <p:cNvSpPr txBox="1"/>
          <p:nvPr/>
        </p:nvSpPr>
        <p:spPr>
          <a:xfrm>
            <a:off x="1479927" y="4527630"/>
            <a:ext cx="2215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消息格式转换矩阵不是对称的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40B9E2-9748-42A2-B5BE-E62E9056D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558" y="1566288"/>
            <a:ext cx="2156721" cy="216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0CD0763-189E-4C91-9E3E-E957256A6D3B}"/>
              </a:ext>
            </a:extLst>
          </p:cNvPr>
          <p:cNvSpPr txBox="1"/>
          <p:nvPr/>
        </p:nvSpPr>
        <p:spPr>
          <a:xfrm>
            <a:off x="725085" y="5335685"/>
            <a:ext cx="466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单单考虑消息格式的数量，还需要考虑权重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81B4B361-B86B-4BBE-8B3F-D1482607C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049797"/>
              </p:ext>
            </p:extLst>
          </p:nvPr>
        </p:nvGraphicFramePr>
        <p:xfrm>
          <a:off x="10025862" y="955145"/>
          <a:ext cx="1492248" cy="14710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97416">
                  <a:extLst>
                    <a:ext uri="{9D8B030D-6E8A-4147-A177-3AD203B41FA5}">
                      <a16:colId xmlns:a16="http://schemas.microsoft.com/office/drawing/2014/main" val="2242231324"/>
                    </a:ext>
                  </a:extLst>
                </a:gridCol>
                <a:gridCol w="497416">
                  <a:extLst>
                    <a:ext uri="{9D8B030D-6E8A-4147-A177-3AD203B41FA5}">
                      <a16:colId xmlns:a16="http://schemas.microsoft.com/office/drawing/2014/main" val="90940596"/>
                    </a:ext>
                  </a:extLst>
                </a:gridCol>
                <a:gridCol w="497416">
                  <a:extLst>
                    <a:ext uri="{9D8B030D-6E8A-4147-A177-3AD203B41FA5}">
                      <a16:colId xmlns:a16="http://schemas.microsoft.com/office/drawing/2014/main" val="3567397676"/>
                    </a:ext>
                  </a:extLst>
                </a:gridCol>
              </a:tblGrid>
              <a:tr h="490362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982320"/>
                  </a:ext>
                </a:extLst>
              </a:tr>
              <a:tr h="490362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926909"/>
                  </a:ext>
                </a:extLst>
              </a:tr>
              <a:tr h="490362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178938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5C3AB2A-D8F3-4E35-B1B0-EC36631DFFFC}"/>
              </a:ext>
            </a:extLst>
          </p:cNvPr>
          <p:cNvSpPr txBox="1"/>
          <p:nvPr/>
        </p:nvSpPr>
        <p:spPr>
          <a:xfrm>
            <a:off x="0" y="5925998"/>
            <a:ext cx="7231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思路：从消息树从下往上每个</a:t>
            </a:r>
            <a:r>
              <a:rPr lang="en-US" altLang="zh-CN" dirty="0"/>
              <a:t>Transmitter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）记录输出端的消息格式字典个数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）确定输入格式：尝试各种输入格式选择当前结点代价最小的一种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3D77170-D7B7-4BF8-A06A-85F1A4995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150" y="4093961"/>
            <a:ext cx="2156721" cy="216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BCD93A2-0117-419A-9FE7-58D741C57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7773" y="4249199"/>
            <a:ext cx="951502" cy="20029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948F8B4-F7E2-45B0-B78D-C4055591E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7774" y="1676447"/>
            <a:ext cx="913858" cy="200291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4E65C27-C93E-4D2D-804A-DF12521DDDFA}"/>
              </a:ext>
            </a:extLst>
          </p:cNvPr>
          <p:cNvSpPr txBox="1"/>
          <p:nvPr/>
        </p:nvSpPr>
        <p:spPr>
          <a:xfrm>
            <a:off x="10025862" y="2484935"/>
            <a:ext cx="153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1-&gt;2</a:t>
            </a:r>
            <a:r>
              <a:rPr lang="zh-CN" altLang="en-US" dirty="0"/>
              <a:t>的格式转换代价要大得多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84C870-7FF6-4295-AC0D-6C0AF0DD5AAB}"/>
              </a:ext>
            </a:extLst>
          </p:cNvPr>
          <p:cNvGrpSpPr/>
          <p:nvPr/>
        </p:nvGrpSpPr>
        <p:grpSpPr>
          <a:xfrm>
            <a:off x="10025862" y="5114704"/>
            <a:ext cx="7770667" cy="1072690"/>
            <a:chOff x="10025862" y="5114704"/>
            <a:chExt cx="7770667" cy="107269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4680ACC-822A-47A0-9AEA-FFDE6FAFC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25862" y="5114704"/>
              <a:ext cx="7770667" cy="1072690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3673B1C-7E70-4DC8-AFAD-3F9ACD0E3A58}"/>
                </a:ext>
              </a:extLst>
            </p:cNvPr>
            <p:cNvSpPr/>
            <p:nvPr/>
          </p:nvSpPr>
          <p:spPr>
            <a:xfrm>
              <a:off x="10134098" y="5520350"/>
              <a:ext cx="7262361" cy="3089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08EC4FFD-CC78-41F0-839B-0F3A1CF31CED}"/>
              </a:ext>
            </a:extLst>
          </p:cNvPr>
          <p:cNvSpPr txBox="1"/>
          <p:nvPr/>
        </p:nvSpPr>
        <p:spPr>
          <a:xfrm>
            <a:off x="10447020" y="4791538"/>
            <a:ext cx="6545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提升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3K</a:t>
            </a:r>
            <a:r>
              <a:rPr lang="zh-CN" altLang="en-US" dirty="0">
                <a:solidFill>
                  <a:srgbClr val="FF0000"/>
                </a:solidFill>
              </a:rPr>
              <a:t>分，作用不大，但是跟最初最简单的消息格式相比没啥提升。</a:t>
            </a:r>
          </a:p>
        </p:txBody>
      </p:sp>
    </p:spTree>
    <p:extLst>
      <p:ext uri="{BB962C8B-B14F-4D97-AF65-F5344CB8AC3E}">
        <p14:creationId xmlns:p14="http://schemas.microsoft.com/office/powerpoint/2010/main" val="3640543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路径优化</a:t>
            </a:r>
            <a:r>
              <a:rPr lang="en-US" altLang="zh-CN" dirty="0"/>
              <a:t>:MPH</a:t>
            </a:r>
            <a:r>
              <a:rPr lang="zh-CN" altLang="en-US" dirty="0"/>
              <a:t>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24_01_08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138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D5955-DD3B-43D6-A426-2A7277A2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MPH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9BF326-3B22-442C-B984-836C3BB2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MPH,</a:t>
            </a:r>
            <a:r>
              <a:rPr lang="zh-CN" altLang="en-US" dirty="0"/>
              <a:t> 最小组播树</a:t>
            </a: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手动计算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0BD19F-B427-41E2-A2FB-68DD80A9A7BB}"/>
              </a:ext>
            </a:extLst>
          </p:cNvPr>
          <p:cNvSpPr txBox="1"/>
          <p:nvPr/>
        </p:nvSpPr>
        <p:spPr>
          <a:xfrm>
            <a:off x="4130040" y="18256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https://www.cnblogs.com/nnmaitian/p/7768929.html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5263A5-7707-4010-B552-4BF3C214A833}"/>
              </a:ext>
            </a:extLst>
          </p:cNvPr>
          <p:cNvSpPr txBox="1"/>
          <p:nvPr/>
        </p:nvSpPr>
        <p:spPr>
          <a:xfrm>
            <a:off x="4130039" y="2194957"/>
            <a:ext cx="10287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https://baike.baidu.com/item/%E6%96%AF%E5%9D%A6%E7%BA%B3%E6%A0%91/12796694?fr=ge_ala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4A8382-AE3C-412D-9239-19443B29F5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17075" y="2012192"/>
            <a:ext cx="4128659" cy="55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6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F6CF2-0FD6-4091-923E-22306793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手动创建地图对比测试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03D97-76FB-4645-A7E9-A1B9B9E8B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实现思路：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）原本</a:t>
            </a:r>
            <a:r>
              <a:rPr lang="en-US" altLang="zh-CN" dirty="0" err="1"/>
              <a:t>dijkstra</a:t>
            </a:r>
            <a:r>
              <a:rPr lang="en-US" altLang="zh-CN" dirty="0"/>
              <a:t>+</a:t>
            </a:r>
            <a:r>
              <a:rPr lang="zh-CN" altLang="en-US" dirty="0"/>
              <a:t>合并</a:t>
            </a:r>
            <a:r>
              <a:rPr lang="en-US" altLang="zh-CN" dirty="0"/>
              <a:t>=&gt;MPH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）原本的</a:t>
            </a:r>
            <a:r>
              <a:rPr lang="en-US" altLang="zh-CN" dirty="0"/>
              <a:t>A*+</a:t>
            </a:r>
            <a:r>
              <a:rPr lang="zh-CN" altLang="en-US" dirty="0"/>
              <a:t>转弯代价小</a:t>
            </a:r>
            <a:r>
              <a:rPr lang="en-US" altLang="zh-CN" dirty="0"/>
              <a:t>trick</a:t>
            </a:r>
            <a:r>
              <a:rPr lang="zh-CN" altLang="en-US"/>
              <a:t>都试一试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对比：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A25248-914F-4DD6-B4DD-DDBC4979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20" y="3919347"/>
            <a:ext cx="2875631" cy="288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CD1758-5E12-4CEC-8217-8537194ED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992" y="3919347"/>
            <a:ext cx="2875629" cy="288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543F34-CD1D-4607-B9FC-80E0B2698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060" y="3232486"/>
            <a:ext cx="1802708" cy="21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DBA7A9-DBEA-4C62-935B-3400A1D4EF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3915" y="5443908"/>
            <a:ext cx="836756" cy="14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9636046-2080-4A84-A928-AB8EC45ED8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1326" y="3232485"/>
            <a:ext cx="1648193" cy="216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5C1FCE-4F04-4BEA-9C20-8F0D073389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1326" y="5443908"/>
            <a:ext cx="824789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5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8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9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11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12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5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7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8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9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0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2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23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24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5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6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7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8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9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30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31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32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33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34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5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6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/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/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2 3 3 0 1 0 0 2 0 1 3 0</a:t>
            </a:r>
          </a:p>
          <a:p>
            <a:r>
              <a:rPr lang="en-US" altLang="zh-CN" dirty="0"/>
              <a:t>0 3 1 1 1 0</a:t>
            </a:r>
          </a:p>
          <a:p>
            <a:r>
              <a:rPr lang="en-US" altLang="zh-CN" dirty="0"/>
              <a:t>3 3 1 1 2 0 </a:t>
            </a:r>
          </a:p>
          <a:p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</a:p>
        </p:txBody>
      </p:sp>
      <p:sp>
        <p:nvSpPr>
          <p:cNvPr id="3" name="矩形 2"/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4410</TotalTime>
  <Words>4890</Words>
  <Application>Microsoft Office PowerPoint</Application>
  <PresentationFormat>宽屏</PresentationFormat>
  <Paragraphs>820</Paragraphs>
  <Slides>49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等线</vt:lpstr>
      <vt:lpstr>等线 Light</vt:lpstr>
      <vt:lpstr>Arial</vt:lpstr>
      <vt:lpstr>Office 主题​​</vt:lpstr>
      <vt:lpstr>Equation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整体思路</vt:lpstr>
      <vt:lpstr>具体代码实现的问题</vt:lpstr>
      <vt:lpstr>提交结果</vt:lpstr>
      <vt:lpstr>现有优化思路</vt:lpstr>
      <vt:lpstr>路径优化与消息格式优化</vt:lpstr>
      <vt:lpstr>路径优化整体思路</vt:lpstr>
      <vt:lpstr>Python代码重构</vt:lpstr>
      <vt:lpstr>发现问题</vt:lpstr>
      <vt:lpstr>添加结果可视化的函数</vt:lpstr>
      <vt:lpstr>错误现象</vt:lpstr>
      <vt:lpstr>Python代码重构</vt:lpstr>
      <vt:lpstr>BFS预期结果与实现思路</vt:lpstr>
      <vt:lpstr>可视化结果对比</vt:lpstr>
      <vt:lpstr>论文学习与阅读</vt:lpstr>
      <vt:lpstr>Python路径优化</vt:lpstr>
      <vt:lpstr>最短路径Dijkstra</vt:lpstr>
      <vt:lpstr>现象分析</vt:lpstr>
      <vt:lpstr>及时停止策略：能够减少时间复杂度</vt:lpstr>
      <vt:lpstr>添加了early stop后的结果</vt:lpstr>
      <vt:lpstr>目前代码的问题</vt:lpstr>
      <vt:lpstr>A*算法：新地图上明显效果测试</vt:lpstr>
      <vt:lpstr>考虑转弯代价</vt:lpstr>
      <vt:lpstr>最短路径VS最短路径+转弯代价</vt:lpstr>
      <vt:lpstr>对比添加转弯代价前后</vt:lpstr>
      <vt:lpstr>发现问题，T覆盖了C</vt:lpstr>
      <vt:lpstr>微信群里的地图格式</vt:lpstr>
      <vt:lpstr>简化问题</vt:lpstr>
      <vt:lpstr>消息的穿透情况</vt:lpstr>
      <vt:lpstr>消息转播格式转换</vt:lpstr>
      <vt:lpstr>对比</vt:lpstr>
      <vt:lpstr>排错：Provider格式转换</vt:lpstr>
      <vt:lpstr>考虑消息格式转换代价的思路</vt:lpstr>
      <vt:lpstr>路径优化:MPH算法</vt:lpstr>
      <vt:lpstr>MPH算法</vt:lpstr>
      <vt:lpstr>手动创建地图对比测试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529</cp:revision>
  <dcterms:created xsi:type="dcterms:W3CDTF">2023-12-02T01:59:00Z</dcterms:created>
  <dcterms:modified xsi:type="dcterms:W3CDTF">2024-01-10T01:27:25Z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2052-12.1.0.16120</vt:lpwstr>
  </property>
</Properties>
</file>