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442" r:id="rId3"/>
    <p:sldId id="443" r:id="rId4"/>
    <p:sldId id="444" r:id="rId5"/>
    <p:sldId id="446" r:id="rId6"/>
    <p:sldId id="256" r:id="rId7"/>
    <p:sldId id="445" r:id="rId8"/>
    <p:sldId id="260" r:id="rId9"/>
    <p:sldId id="259" r:id="rId10"/>
    <p:sldId id="261" r:id="rId11"/>
    <p:sldId id="258" r:id="rId12"/>
    <p:sldId id="25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A511-BF87-457D-95C6-F9B5235B4D5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7E109-E82B-4915-A56F-07E395824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D1A57-FC2D-4D96-8D3B-2B546024754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5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HuangDeneil/genome_analysis_python_vers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41752-1DAA-432A-A3D9-7E412431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Genome mutation 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F0117C-1E36-4E3C-9A93-D7CE4CD2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36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9FA3F-1D48-4DB4-8601-C937F249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Dictionary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禁止呼叫 未定義鍵質對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2D98F47-3D32-40C7-9DEB-8A7C7EC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dict_test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new_key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]=(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new_value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A365D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try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dict_test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new_key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]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new_value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r>
              <a:rPr lang="en-US" altLang="zh-TW" dirty="0">
                <a:solidFill>
                  <a:srgbClr val="A365D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except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KeyError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dict_test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[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new_key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]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=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new_value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 lvl="1"/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4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VCF (Variance Calling File)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##fileformat=VCFv4.2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##FILTER=&lt;ID=PASS,Description="All filters passed"&gt;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##bcftoolsVersion=1.11+htslib-1.11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##bcftools_callCommand=call -mv -Ob -o HOL1.bwa.sorted.raw.bcf; Date=Mon Nov 30 07:10:41 2020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##bcftools_viewVersion=1.11+htslib-1.11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#CHROM	POS	ID	REF	ALT	QUAL	FILTER	INFO	FORMAT	HOL1.bwa.sorted.bam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gff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file (genome annotation file)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511193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##gff-version 3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#!gff-spec-version 1.21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#!processor NCBI annotwriter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#!genome-build ASM876v1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#!genome-build-accession NCBI_Assembly:GCF_000008765.1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#!annotation-date 10/25/2020 10:26:40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#!annotation-source NCBI RefSeq 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##sequence-region NC_003030.1 1 3940880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##species https://www.ncbi.nlm.nih.gov/Taxonomy/Browser/wwwtax.cgi?id=272562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NC_003030.1	RefSeq	gene	4558	4821	.	+	.	ID=gene-CA_RS00025;Name=CA_RS00025;gbkey=Gene;gene_biotype=protein_coding;locus_tag=CA_RS00025;old_locus_tag=CA_C0005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9F43CC96-75AE-4CDF-BF31-D6E3E11A0955}"/>
              </a:ext>
            </a:extLst>
          </p:cNvPr>
          <p:cNvSpPr/>
          <p:nvPr/>
        </p:nvSpPr>
        <p:spPr>
          <a:xfrm>
            <a:off x="76988" y="6533472"/>
            <a:ext cx="4133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Figure 1.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Bioinformatics pipeline of the present study.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D627397A-E606-4F1D-9F9C-EB20F817D75F}"/>
              </a:ext>
            </a:extLst>
          </p:cNvPr>
          <p:cNvGrpSpPr/>
          <p:nvPr/>
        </p:nvGrpSpPr>
        <p:grpSpPr>
          <a:xfrm>
            <a:off x="979313" y="-41194"/>
            <a:ext cx="1962998" cy="2154228"/>
            <a:chOff x="12208646" y="10793434"/>
            <a:chExt cx="3186656" cy="3497088"/>
          </a:xfrm>
        </p:grpSpPr>
        <p:pic>
          <p:nvPicPr>
            <p:cNvPr id="109" name="圖片 108">
              <a:extLst>
                <a:ext uri="{FF2B5EF4-FFF2-40B4-BE49-F238E27FC236}">
                  <a16:creationId xmlns:a16="http://schemas.microsoft.com/office/drawing/2014/main" id="{185CAAA8-D5E9-42D6-8E41-FCCF446D9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8" t="9113" r="8262" b="9897"/>
            <a:stretch/>
          </p:blipFill>
          <p:spPr>
            <a:xfrm>
              <a:off x="12208646" y="12292331"/>
              <a:ext cx="3186656" cy="1998191"/>
            </a:xfrm>
            <a:prstGeom prst="rect">
              <a:avLst/>
            </a:prstGeom>
          </p:spPr>
        </p:pic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96AC633-4369-419E-9F1D-98EACDFDE90B}"/>
                </a:ext>
              </a:extLst>
            </p:cNvPr>
            <p:cNvSpPr/>
            <p:nvPr/>
          </p:nvSpPr>
          <p:spPr>
            <a:xfrm>
              <a:off x="12273545" y="10793434"/>
              <a:ext cx="2485563" cy="14988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Next Generation Sequence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23D19FB-432A-4E38-B1F9-4E44B51E1A46}"/>
              </a:ext>
            </a:extLst>
          </p:cNvPr>
          <p:cNvGrpSpPr/>
          <p:nvPr/>
        </p:nvGrpSpPr>
        <p:grpSpPr>
          <a:xfrm>
            <a:off x="1681697" y="2323694"/>
            <a:ext cx="1267155" cy="523221"/>
            <a:chOff x="1681697" y="2323694"/>
            <a:chExt cx="1267155" cy="523221"/>
          </a:xfrm>
        </p:grpSpPr>
        <p:sp>
          <p:nvSpPr>
            <p:cNvPr id="179" name="向下箭號 13">
              <a:extLst>
                <a:ext uri="{FF2B5EF4-FFF2-40B4-BE49-F238E27FC236}">
                  <a16:creationId xmlns:a16="http://schemas.microsoft.com/office/drawing/2014/main" id="{EDB3904F-3F6C-4AF9-A2B5-E033F015A8CD}"/>
                </a:ext>
              </a:extLst>
            </p:cNvPr>
            <p:cNvSpPr/>
            <p:nvPr/>
          </p:nvSpPr>
          <p:spPr>
            <a:xfrm>
              <a:off x="1681697" y="2323694"/>
              <a:ext cx="421461" cy="523221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7B8D038-92EE-4E0D-A9E7-A9384F770B0B}"/>
                </a:ext>
              </a:extLst>
            </p:cNvPr>
            <p:cNvSpPr/>
            <p:nvPr/>
          </p:nvSpPr>
          <p:spPr>
            <a:xfrm>
              <a:off x="2107357" y="2473881"/>
              <a:ext cx="841495" cy="23835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fastq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file</a:t>
              </a:r>
              <a:endPara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EA305B49-4FB9-45EB-A8A2-7C2673717EB6}"/>
              </a:ext>
            </a:extLst>
          </p:cNvPr>
          <p:cNvSpPr/>
          <p:nvPr/>
        </p:nvSpPr>
        <p:spPr>
          <a:xfrm>
            <a:off x="58509" y="5952281"/>
            <a:ext cx="5218516" cy="584775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&gt;&gt;&gt; Sequence Alignment/Map (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紀錄所有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reads alignment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</a:p>
          <a:p>
            <a:pPr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bam  &gt;&gt;&gt;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file binary format (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壓縮格式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vcf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&gt;&gt;&gt; </a:t>
            </a:r>
            <a:r>
              <a:rPr kumimoji="0" lang="en-US" altLang="zh-TW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Varient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Calling File (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記錄所有突變發生位點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突變狀況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0784DDB-A7CC-4696-85D1-D84DA83C6A05}"/>
              </a:ext>
            </a:extLst>
          </p:cNvPr>
          <p:cNvGrpSpPr/>
          <p:nvPr/>
        </p:nvGrpSpPr>
        <p:grpSpPr>
          <a:xfrm>
            <a:off x="115457" y="5026706"/>
            <a:ext cx="4554537" cy="756000"/>
            <a:chOff x="115457" y="5026706"/>
            <a:chExt cx="4554537" cy="756000"/>
          </a:xfrm>
        </p:grpSpPr>
        <p:sp>
          <p:nvSpPr>
            <p:cNvPr id="186" name="右大括弧 185">
              <a:extLst>
                <a:ext uri="{FF2B5EF4-FFF2-40B4-BE49-F238E27FC236}">
                  <a16:creationId xmlns:a16="http://schemas.microsoft.com/office/drawing/2014/main" id="{6B2BDE38-B918-465B-88F0-150B8351E111}"/>
                </a:ext>
              </a:extLst>
            </p:cNvPr>
            <p:cNvSpPr/>
            <p:nvPr/>
          </p:nvSpPr>
          <p:spPr>
            <a:xfrm flipH="1">
              <a:off x="1243061" y="5070993"/>
              <a:ext cx="91602" cy="689015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55A3351D-4588-45E5-8065-C49CD5B04DFF}"/>
                </a:ext>
              </a:extLst>
            </p:cNvPr>
            <p:cNvSpPr txBox="1"/>
            <p:nvPr/>
          </p:nvSpPr>
          <p:spPr>
            <a:xfrm>
              <a:off x="115457" y="5110158"/>
              <a:ext cx="1089999" cy="5847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Variance calling</a:t>
              </a:r>
              <a:endParaRPr kumimoji="0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6E90B47-9651-48B7-9DC9-C4B6FD50FD47}"/>
                </a:ext>
              </a:extLst>
            </p:cNvPr>
            <p:cNvGrpSpPr/>
            <p:nvPr/>
          </p:nvGrpSpPr>
          <p:grpSpPr>
            <a:xfrm>
              <a:off x="1377940" y="5026706"/>
              <a:ext cx="3292054" cy="756000"/>
              <a:chOff x="1377940" y="5026706"/>
              <a:chExt cx="3292054" cy="756000"/>
            </a:xfrm>
          </p:grpSpPr>
          <p:sp>
            <p:nvSpPr>
              <p:cNvPr id="169" name="矩形: 圓角化對角角落 77">
                <a:extLst>
                  <a:ext uri="{FF2B5EF4-FFF2-40B4-BE49-F238E27FC236}">
                    <a16:creationId xmlns:a16="http://schemas.microsoft.com/office/drawing/2014/main" id="{BBCEDA13-3F1D-48A9-B0F3-2BD5403B0F47}"/>
                  </a:ext>
                </a:extLst>
              </p:cNvPr>
              <p:cNvSpPr/>
              <p:nvPr/>
            </p:nvSpPr>
            <p:spPr>
              <a:xfrm>
                <a:off x="1377940" y="5026706"/>
                <a:ext cx="3292054" cy="756000"/>
              </a:xfrm>
              <a:prstGeom prst="round2Diag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grpSp>
            <p:nvGrpSpPr>
              <p:cNvPr id="176" name="群組 175">
                <a:extLst>
                  <a:ext uri="{FF2B5EF4-FFF2-40B4-BE49-F238E27FC236}">
                    <a16:creationId xmlns:a16="http://schemas.microsoft.com/office/drawing/2014/main" id="{0CC2EC35-422E-43CC-BCA3-F28BA63DC4EF}"/>
                  </a:ext>
                </a:extLst>
              </p:cNvPr>
              <p:cNvGrpSpPr/>
              <p:nvPr/>
            </p:nvGrpSpPr>
            <p:grpSpPr>
              <a:xfrm>
                <a:off x="1456017" y="5065818"/>
                <a:ext cx="3104768" cy="709159"/>
                <a:chOff x="463280" y="3427844"/>
                <a:chExt cx="1272522" cy="817090"/>
              </a:xfrm>
            </p:grpSpPr>
            <p:sp>
              <p:nvSpPr>
                <p:cNvPr id="177" name="圓角矩形 19">
                  <a:extLst>
                    <a:ext uri="{FF2B5EF4-FFF2-40B4-BE49-F238E27FC236}">
                      <a16:creationId xmlns:a16="http://schemas.microsoft.com/office/drawing/2014/main" id="{D3A68BD6-E5F5-41D2-A1E0-2B86B8A0FA82}"/>
                    </a:ext>
                  </a:extLst>
                </p:cNvPr>
                <p:cNvSpPr/>
                <p:nvPr/>
              </p:nvSpPr>
              <p:spPr>
                <a:xfrm>
                  <a:off x="463280" y="3427844"/>
                  <a:ext cx="1272522" cy="488995"/>
                </a:xfrm>
                <a:prstGeom prst="roundRect">
                  <a:avLst/>
                </a:prstGeom>
                <a:solidFill>
                  <a:schemeClr val="bg1">
                    <a:lumMod val="65000"/>
                    <a:lumOff val="3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mutation position data 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extraction</a:t>
                  </a:r>
                  <a:endParaRPr kumimoji="0" lang="zh-TW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2F3730F4-2C20-4187-A364-58191E4EE12D}"/>
                    </a:ext>
                  </a:extLst>
                </p:cNvPr>
                <p:cNvSpPr/>
                <p:nvPr/>
              </p:nvSpPr>
              <p:spPr>
                <a:xfrm>
                  <a:off x="484081" y="3925777"/>
                  <a:ext cx="1019225" cy="31915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samtools &amp; vcftools</a:t>
                  </a:r>
                  <a:endParaRPr kumimoji="0" lang="zh-TW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24DEF5-3BC6-4F82-940C-C9FC01DCE4EF}"/>
              </a:ext>
            </a:extLst>
          </p:cNvPr>
          <p:cNvGrpSpPr/>
          <p:nvPr/>
        </p:nvGrpSpPr>
        <p:grpSpPr>
          <a:xfrm>
            <a:off x="314010" y="2922899"/>
            <a:ext cx="4364126" cy="1020069"/>
            <a:chOff x="314010" y="2922899"/>
            <a:chExt cx="4364126" cy="1020069"/>
          </a:xfrm>
        </p:grpSpPr>
        <p:sp>
          <p:nvSpPr>
            <p:cNvPr id="184" name="右大括弧 183">
              <a:extLst>
                <a:ext uri="{FF2B5EF4-FFF2-40B4-BE49-F238E27FC236}">
                  <a16:creationId xmlns:a16="http://schemas.microsoft.com/office/drawing/2014/main" id="{2B46F627-3DCC-46D2-AFD2-0594051FFCFA}"/>
                </a:ext>
              </a:extLst>
            </p:cNvPr>
            <p:cNvSpPr/>
            <p:nvPr/>
          </p:nvSpPr>
          <p:spPr>
            <a:xfrm flipH="1">
              <a:off x="1222359" y="2995338"/>
              <a:ext cx="112304" cy="771722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9181E7B9-B3A0-4DA7-AE8F-2B04CE2FA844}"/>
                </a:ext>
              </a:extLst>
            </p:cNvPr>
            <p:cNvSpPr txBox="1"/>
            <p:nvPr/>
          </p:nvSpPr>
          <p:spPr>
            <a:xfrm>
              <a:off x="314010" y="3092177"/>
              <a:ext cx="891447" cy="5847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Quality control</a:t>
              </a:r>
              <a:endParaRPr kumimoji="0" lang="zh-TW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3F0B0FC-2108-4201-8768-821C479CF2BF}"/>
                </a:ext>
              </a:extLst>
            </p:cNvPr>
            <p:cNvGrpSpPr/>
            <p:nvPr/>
          </p:nvGrpSpPr>
          <p:grpSpPr>
            <a:xfrm>
              <a:off x="1377943" y="2922899"/>
              <a:ext cx="3300193" cy="1020069"/>
              <a:chOff x="1377943" y="2922899"/>
              <a:chExt cx="3300193" cy="1020069"/>
            </a:xfrm>
          </p:grpSpPr>
          <p:sp>
            <p:nvSpPr>
              <p:cNvPr id="167" name="矩形: 圓角化對角角落 77">
                <a:extLst>
                  <a:ext uri="{FF2B5EF4-FFF2-40B4-BE49-F238E27FC236}">
                    <a16:creationId xmlns:a16="http://schemas.microsoft.com/office/drawing/2014/main" id="{E962C5BB-A485-40F6-B9CA-5EFD65837628}"/>
                  </a:ext>
                </a:extLst>
              </p:cNvPr>
              <p:cNvSpPr/>
              <p:nvPr/>
            </p:nvSpPr>
            <p:spPr>
              <a:xfrm>
                <a:off x="1377943" y="2922899"/>
                <a:ext cx="3300193" cy="823477"/>
              </a:xfrm>
              <a:prstGeom prst="round2Diag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圓角矩形 32">
                <a:extLst>
                  <a:ext uri="{FF2B5EF4-FFF2-40B4-BE49-F238E27FC236}">
                    <a16:creationId xmlns:a16="http://schemas.microsoft.com/office/drawing/2014/main" id="{BFAB1005-7E33-447A-B739-AB3D64A59568}"/>
                  </a:ext>
                </a:extLst>
              </p:cNvPr>
              <p:cNvSpPr/>
              <p:nvPr/>
            </p:nvSpPr>
            <p:spPr>
              <a:xfrm>
                <a:off x="1456062" y="2984658"/>
                <a:ext cx="3066234" cy="468000"/>
              </a:xfrm>
              <a:prstGeom prst="round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Removing adaptor &amp; low quality reads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8CDD3681-9C35-4D4F-B99A-6E8F93F5A4EF}"/>
                  </a:ext>
                </a:extLst>
              </p:cNvPr>
              <p:cNvSpPr/>
              <p:nvPr/>
            </p:nvSpPr>
            <p:spPr>
              <a:xfrm>
                <a:off x="1458380" y="3434562"/>
                <a:ext cx="1531293" cy="2383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Trimomatic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45E8E1F7-AD25-4CBC-A27F-F52F254FD3AC}"/>
                  </a:ext>
                </a:extLst>
              </p:cNvPr>
              <p:cNvSpPr/>
              <p:nvPr/>
            </p:nvSpPr>
            <p:spPr>
              <a:xfrm>
                <a:off x="2845983" y="3704610"/>
                <a:ext cx="841495" cy="23835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fastq</a:t>
                </a:r>
                <a:r>
                  <a:rPr kumimoji="0" lang="en-US" altLang="zh-TW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 file</a:t>
                </a:r>
                <a:endParaRPr kumimoji="0" lang="zh-TW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向下箭號 13">
                <a:extLst>
                  <a:ext uri="{FF2B5EF4-FFF2-40B4-BE49-F238E27FC236}">
                    <a16:creationId xmlns:a16="http://schemas.microsoft.com/office/drawing/2014/main" id="{F50535E4-CA88-4941-B770-716577DEF8AB}"/>
                  </a:ext>
                </a:extLst>
              </p:cNvPr>
              <p:cNvSpPr/>
              <p:nvPr/>
            </p:nvSpPr>
            <p:spPr>
              <a:xfrm>
                <a:off x="2573850" y="3501145"/>
                <a:ext cx="308238" cy="417005"/>
              </a:xfrm>
              <a:prstGeom prst="downArrow">
                <a:avLst>
                  <a:gd name="adj1" fmla="val 36960"/>
                  <a:gd name="adj2" fmla="val 52603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DE7F7E0-F0A7-4FA6-B258-8385A252C7C1}"/>
              </a:ext>
            </a:extLst>
          </p:cNvPr>
          <p:cNvGrpSpPr/>
          <p:nvPr/>
        </p:nvGrpSpPr>
        <p:grpSpPr>
          <a:xfrm>
            <a:off x="27708" y="3979235"/>
            <a:ext cx="4650427" cy="1011779"/>
            <a:chOff x="27708" y="3979235"/>
            <a:chExt cx="4650427" cy="1011779"/>
          </a:xfrm>
        </p:grpSpPr>
        <p:sp>
          <p:nvSpPr>
            <p:cNvPr id="182" name="右大括弧 181">
              <a:extLst>
                <a:ext uri="{FF2B5EF4-FFF2-40B4-BE49-F238E27FC236}">
                  <a16:creationId xmlns:a16="http://schemas.microsoft.com/office/drawing/2014/main" id="{012DB379-E5E3-44F8-9DA2-89A0066440DE}"/>
                </a:ext>
              </a:extLst>
            </p:cNvPr>
            <p:cNvSpPr/>
            <p:nvPr/>
          </p:nvSpPr>
          <p:spPr>
            <a:xfrm flipH="1">
              <a:off x="1235222" y="4064532"/>
              <a:ext cx="99441" cy="657025"/>
            </a:xfrm>
            <a:prstGeom prst="rightBrace">
              <a:avLst>
                <a:gd name="adj1" fmla="val 56434"/>
                <a:gd name="adj2" fmla="val 4937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4D20E345-D1CB-4D10-B91A-8B8597A03258}"/>
                </a:ext>
              </a:extLst>
            </p:cNvPr>
            <p:cNvGrpSpPr/>
            <p:nvPr/>
          </p:nvGrpSpPr>
          <p:grpSpPr>
            <a:xfrm>
              <a:off x="27708" y="3979235"/>
              <a:ext cx="4650427" cy="1011779"/>
              <a:chOff x="27708" y="3979235"/>
              <a:chExt cx="4650427" cy="1011779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CDC599D-34D4-4249-8469-9B8899EA3865}"/>
                  </a:ext>
                </a:extLst>
              </p:cNvPr>
              <p:cNvSpPr txBox="1"/>
              <p:nvPr/>
            </p:nvSpPr>
            <p:spPr>
              <a:xfrm>
                <a:off x="27708" y="4219372"/>
                <a:ext cx="1177749" cy="33855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Alignment</a:t>
                </a:r>
                <a:endPara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2D2DC3C6-6085-45C2-8817-0BDE1FCAFA51}"/>
                  </a:ext>
                </a:extLst>
              </p:cNvPr>
              <p:cNvGrpSpPr/>
              <p:nvPr/>
            </p:nvGrpSpPr>
            <p:grpSpPr>
              <a:xfrm>
                <a:off x="1377942" y="3979235"/>
                <a:ext cx="3300193" cy="1011779"/>
                <a:chOff x="1377942" y="3979235"/>
                <a:chExt cx="3300193" cy="1011779"/>
              </a:xfrm>
            </p:grpSpPr>
            <p:sp>
              <p:nvSpPr>
                <p:cNvPr id="168" name="矩形: 圓角化對角角落 77">
                  <a:extLst>
                    <a:ext uri="{FF2B5EF4-FFF2-40B4-BE49-F238E27FC236}">
                      <a16:creationId xmlns:a16="http://schemas.microsoft.com/office/drawing/2014/main" id="{66913906-39F0-4965-B36D-FE4E2E0CB404}"/>
                    </a:ext>
                  </a:extLst>
                </p:cNvPr>
                <p:cNvSpPr/>
                <p:nvPr/>
              </p:nvSpPr>
              <p:spPr>
                <a:xfrm>
                  <a:off x="1377942" y="3979235"/>
                  <a:ext cx="3300193" cy="795520"/>
                </a:xfrm>
                <a:prstGeom prst="round2Diag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C184DC0-1DD6-48B6-91D7-9975F1BBF2A4}"/>
                    </a:ext>
                  </a:extLst>
                </p:cNvPr>
                <p:cNvSpPr/>
                <p:nvPr/>
              </p:nvSpPr>
              <p:spPr>
                <a:xfrm>
                  <a:off x="2898098" y="4721093"/>
                  <a:ext cx="1312550" cy="23835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2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sam</a:t>
                  </a:r>
                  <a:r>
                    <a:rPr kumimoji="0" lang="zh-TW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zh-TW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or bam file</a:t>
                  </a:r>
                  <a:endParaRPr kumimoji="0" lang="zh-TW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3" name="群組 172">
                  <a:extLst>
                    <a:ext uri="{FF2B5EF4-FFF2-40B4-BE49-F238E27FC236}">
                      <a16:creationId xmlns:a16="http://schemas.microsoft.com/office/drawing/2014/main" id="{7FD4B87F-21B0-42ED-A334-EDD88FEB7D38}"/>
                    </a:ext>
                  </a:extLst>
                </p:cNvPr>
                <p:cNvGrpSpPr/>
                <p:nvPr/>
              </p:nvGrpSpPr>
              <p:grpSpPr>
                <a:xfrm>
                  <a:off x="1469264" y="4055839"/>
                  <a:ext cx="3073837" cy="729700"/>
                  <a:chOff x="432806" y="2439517"/>
                  <a:chExt cx="1259748" cy="840462"/>
                </a:xfrm>
              </p:grpSpPr>
              <p:sp>
                <p:nvSpPr>
                  <p:cNvPr id="174" name="圓角矩形 7">
                    <a:extLst>
                      <a:ext uri="{FF2B5EF4-FFF2-40B4-BE49-F238E27FC236}">
                        <a16:creationId xmlns:a16="http://schemas.microsoft.com/office/drawing/2014/main" id="{2711338F-BEBF-4C71-9F2D-66C253352A21}"/>
                      </a:ext>
                    </a:extLst>
                  </p:cNvPr>
                  <p:cNvSpPr/>
                  <p:nvPr/>
                </p:nvSpPr>
                <p:spPr>
                  <a:xfrm>
                    <a:off x="432806" y="2439517"/>
                    <a:ext cx="1259748" cy="539037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  <a:lumOff val="3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Aligning to genome</a:t>
                    </a:r>
                    <a:r>
                      <a: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zh-TW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sequence</a:t>
                    </a:r>
                    <a:endParaRPr kumimoji="0" lang="zh-TW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8D4CD2DA-2021-4005-9FE5-6BB57E250784}"/>
                      </a:ext>
                    </a:extLst>
                  </p:cNvPr>
                  <p:cNvSpPr/>
                  <p:nvPr/>
                </p:nvSpPr>
                <p:spPr>
                  <a:xfrm>
                    <a:off x="433714" y="2960936"/>
                    <a:ext cx="369801" cy="31904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bwa</a:t>
                    </a:r>
                  </a:p>
                </p:txBody>
              </p:sp>
            </p:grpSp>
            <p:sp>
              <p:nvSpPr>
                <p:cNvPr id="81" name="向下箭號 13">
                  <a:extLst>
                    <a:ext uri="{FF2B5EF4-FFF2-40B4-BE49-F238E27FC236}">
                      <a16:creationId xmlns:a16="http://schemas.microsoft.com/office/drawing/2014/main" id="{48E8C5AE-D24C-4E05-89DA-F7F8EC921C5A}"/>
                    </a:ext>
                  </a:extLst>
                </p:cNvPr>
                <p:cNvSpPr/>
                <p:nvPr/>
              </p:nvSpPr>
              <p:spPr>
                <a:xfrm>
                  <a:off x="2601735" y="4574009"/>
                  <a:ext cx="308238" cy="417005"/>
                </a:xfrm>
                <a:prstGeom prst="downArrow">
                  <a:avLst>
                    <a:gd name="adj1" fmla="val 36960"/>
                    <a:gd name="adj2" fmla="val 52603"/>
                  </a:avLst>
                </a:prstGeom>
                <a:solidFill>
                  <a:schemeClr val="bg1">
                    <a:lumMod val="65000"/>
                    <a:lumOff val="3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4B3444B-9D6C-4A49-B7C1-379F09CF7EB2}"/>
              </a:ext>
            </a:extLst>
          </p:cNvPr>
          <p:cNvGrpSpPr/>
          <p:nvPr/>
        </p:nvGrpSpPr>
        <p:grpSpPr>
          <a:xfrm>
            <a:off x="5482809" y="363036"/>
            <a:ext cx="5466130" cy="6456671"/>
            <a:chOff x="5482809" y="363036"/>
            <a:chExt cx="5466130" cy="6456671"/>
          </a:xfrm>
        </p:grpSpPr>
        <p:sp>
          <p:nvSpPr>
            <p:cNvPr id="270" name="矩形: 圓角化對角角落 77">
              <a:extLst>
                <a:ext uri="{FF2B5EF4-FFF2-40B4-BE49-F238E27FC236}">
                  <a16:creationId xmlns:a16="http://schemas.microsoft.com/office/drawing/2014/main" id="{B98D9C72-421C-4D7E-8170-371AB7104798}"/>
                </a:ext>
              </a:extLst>
            </p:cNvPr>
            <p:cNvSpPr/>
            <p:nvPr/>
          </p:nvSpPr>
          <p:spPr>
            <a:xfrm>
              <a:off x="5482809" y="363036"/>
              <a:ext cx="4761169" cy="56720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8" name="矩形: 剪去並圓角化單一角落 77">
              <a:extLst>
                <a:ext uri="{FF2B5EF4-FFF2-40B4-BE49-F238E27FC236}">
                  <a16:creationId xmlns:a16="http://schemas.microsoft.com/office/drawing/2014/main" id="{885B955C-8B26-448B-BCC8-AED3536092FB}"/>
                </a:ext>
              </a:extLst>
            </p:cNvPr>
            <p:cNvSpPr/>
            <p:nvPr/>
          </p:nvSpPr>
          <p:spPr>
            <a:xfrm>
              <a:off x="5482809" y="1089605"/>
              <a:ext cx="5254069" cy="5730102"/>
            </a:xfrm>
            <a:prstGeom prst="snipRound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7" name="矩形: 圓角化對角角落 77">
              <a:extLst>
                <a:ext uri="{FF2B5EF4-FFF2-40B4-BE49-F238E27FC236}">
                  <a16:creationId xmlns:a16="http://schemas.microsoft.com/office/drawing/2014/main" id="{DD303126-8D98-4CBC-9AD1-C9BEA4F34441}"/>
                </a:ext>
              </a:extLst>
            </p:cNvPr>
            <p:cNvSpPr/>
            <p:nvPr/>
          </p:nvSpPr>
          <p:spPr>
            <a:xfrm>
              <a:off x="5516916" y="1509658"/>
              <a:ext cx="4749758" cy="4990606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8" name="圓角矩形 36">
              <a:extLst>
                <a:ext uri="{FF2B5EF4-FFF2-40B4-BE49-F238E27FC236}">
                  <a16:creationId xmlns:a16="http://schemas.microsoft.com/office/drawing/2014/main" id="{9036C55F-1A6B-40B9-87B4-8C30220F4C0C}"/>
                </a:ext>
              </a:extLst>
            </p:cNvPr>
            <p:cNvSpPr/>
            <p:nvPr/>
          </p:nvSpPr>
          <p:spPr>
            <a:xfrm>
              <a:off x="5482809" y="1096978"/>
              <a:ext cx="1557332" cy="6151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突變位置分析</a:t>
              </a:r>
              <a:endPara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64BA547A-99F9-4E09-9F00-4BBFD2897195}"/>
                </a:ext>
              </a:extLst>
            </p:cNvPr>
            <p:cNvSpPr/>
            <p:nvPr/>
          </p:nvSpPr>
          <p:spPr>
            <a:xfrm>
              <a:off x="8860080" y="1547232"/>
              <a:ext cx="1264985" cy="27699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Python script</a:t>
              </a:r>
              <a:endParaRPr kumimoji="0" lang="zh-TW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5" name="圓角矩形 32">
              <a:extLst>
                <a:ext uri="{FF2B5EF4-FFF2-40B4-BE49-F238E27FC236}">
                  <a16:creationId xmlns:a16="http://schemas.microsoft.com/office/drawing/2014/main" id="{4ACCBC1B-7728-402C-A016-C605B8DFFE07}"/>
                </a:ext>
              </a:extLst>
            </p:cNvPr>
            <p:cNvSpPr/>
            <p:nvPr/>
          </p:nvSpPr>
          <p:spPr>
            <a:xfrm>
              <a:off x="5743759" y="2049618"/>
              <a:ext cx="3474843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Mutation position </a:t>
              </a:r>
              <a:r>
                <a:rPr lang="en-US" altLang="zh-TW" sz="1200" b="1" dirty="0">
                  <a:solidFill>
                    <a:srgbClr val="FF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data 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after vcftools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6" name="向下箭號 13">
              <a:extLst>
                <a:ext uri="{FF2B5EF4-FFF2-40B4-BE49-F238E27FC236}">
                  <a16:creationId xmlns:a16="http://schemas.microsoft.com/office/drawing/2014/main" id="{A3C4C2FF-5793-4BB7-8608-145FBD7AA6B5}"/>
                </a:ext>
              </a:extLst>
            </p:cNvPr>
            <p:cNvSpPr/>
            <p:nvPr/>
          </p:nvSpPr>
          <p:spPr>
            <a:xfrm>
              <a:off x="7306790" y="2561491"/>
              <a:ext cx="326468" cy="218325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7" name="圓角矩形 32">
              <a:extLst>
                <a:ext uri="{FF2B5EF4-FFF2-40B4-BE49-F238E27FC236}">
                  <a16:creationId xmlns:a16="http://schemas.microsoft.com/office/drawing/2014/main" id="{2784200C-AAF3-47E6-899D-86980CEC401B}"/>
                </a:ext>
              </a:extLst>
            </p:cNvPr>
            <p:cNvSpPr/>
            <p:nvPr/>
          </p:nvSpPr>
          <p:spPr>
            <a:xfrm>
              <a:off x="5816719" y="2816111"/>
              <a:ext cx="3956464" cy="903257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99" name="向下箭號 13">
              <a:extLst>
                <a:ext uri="{FF2B5EF4-FFF2-40B4-BE49-F238E27FC236}">
                  <a16:creationId xmlns:a16="http://schemas.microsoft.com/office/drawing/2014/main" id="{73CCCE7E-C7E9-40F9-866F-5B8868404963}"/>
                </a:ext>
              </a:extLst>
            </p:cNvPr>
            <p:cNvSpPr/>
            <p:nvPr/>
          </p:nvSpPr>
          <p:spPr>
            <a:xfrm>
              <a:off x="8543659" y="3816177"/>
              <a:ext cx="326468" cy="360067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1" name="圓角矩形 32">
              <a:extLst>
                <a:ext uri="{FF2B5EF4-FFF2-40B4-BE49-F238E27FC236}">
                  <a16:creationId xmlns:a16="http://schemas.microsoft.com/office/drawing/2014/main" id="{65E7E601-E989-4BB7-BE4E-2523B3C6B7BC}"/>
                </a:ext>
              </a:extLst>
            </p:cNvPr>
            <p:cNvSpPr/>
            <p:nvPr/>
          </p:nvSpPr>
          <p:spPr>
            <a:xfrm>
              <a:off x="5547727" y="4258216"/>
              <a:ext cx="1645292" cy="718633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2" name="向下箭號 13">
              <a:extLst>
                <a:ext uri="{FF2B5EF4-FFF2-40B4-BE49-F238E27FC236}">
                  <a16:creationId xmlns:a16="http://schemas.microsoft.com/office/drawing/2014/main" id="{95E7E4E4-E130-4917-8ECB-078C2C9DA1F2}"/>
                </a:ext>
              </a:extLst>
            </p:cNvPr>
            <p:cNvSpPr/>
            <p:nvPr/>
          </p:nvSpPr>
          <p:spPr>
            <a:xfrm>
              <a:off x="6161142" y="3800480"/>
              <a:ext cx="326468" cy="348858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03" name="向下箭號 13">
              <a:extLst>
                <a:ext uri="{FF2B5EF4-FFF2-40B4-BE49-F238E27FC236}">
                  <a16:creationId xmlns:a16="http://schemas.microsoft.com/office/drawing/2014/main" id="{6AFFAEE9-EC9E-429B-B055-D76C611BB9B7}"/>
                </a:ext>
              </a:extLst>
            </p:cNvPr>
            <p:cNvSpPr/>
            <p:nvPr/>
          </p:nvSpPr>
          <p:spPr>
            <a:xfrm>
              <a:off x="6158115" y="4990789"/>
              <a:ext cx="326468" cy="330091"/>
            </a:xfrm>
            <a:prstGeom prst="downArrow">
              <a:avLst>
                <a:gd name="adj1" fmla="val 36960"/>
                <a:gd name="adj2" fmla="val 52603"/>
              </a:avLst>
            </a:prstGeom>
            <a:solidFill>
              <a:schemeClr val="bg2">
                <a:lumMod val="9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6" name="圓角矩形 32">
              <a:extLst>
                <a:ext uri="{FF2B5EF4-FFF2-40B4-BE49-F238E27FC236}">
                  <a16:creationId xmlns:a16="http://schemas.microsoft.com/office/drawing/2014/main" id="{9F10AEF3-20EE-4AE8-8C60-4606F7B0E3AE}"/>
                </a:ext>
              </a:extLst>
            </p:cNvPr>
            <p:cNvSpPr/>
            <p:nvPr/>
          </p:nvSpPr>
          <p:spPr>
            <a:xfrm>
              <a:off x="5577253" y="5351088"/>
              <a:ext cx="1621365" cy="79120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18" name="圓角矩形 32">
              <a:extLst>
                <a:ext uri="{FF2B5EF4-FFF2-40B4-BE49-F238E27FC236}">
                  <a16:creationId xmlns:a16="http://schemas.microsoft.com/office/drawing/2014/main" id="{B657BF5C-A0C5-4E5B-A0DE-BF16B1CDEE09}"/>
                </a:ext>
              </a:extLst>
            </p:cNvPr>
            <p:cNvSpPr/>
            <p:nvPr/>
          </p:nvSpPr>
          <p:spPr>
            <a:xfrm>
              <a:off x="7291498" y="4216976"/>
              <a:ext cx="2952480" cy="1595302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2" name="圓角矩形 32">
              <a:extLst>
                <a:ext uri="{FF2B5EF4-FFF2-40B4-BE49-F238E27FC236}">
                  <a16:creationId xmlns:a16="http://schemas.microsoft.com/office/drawing/2014/main" id="{39744A03-67D7-4476-B3FA-987466DFDD44}"/>
                </a:ext>
              </a:extLst>
            </p:cNvPr>
            <p:cNvSpPr/>
            <p:nvPr/>
          </p:nvSpPr>
          <p:spPr>
            <a:xfrm>
              <a:off x="5797861" y="2816266"/>
              <a:ext cx="3692412" cy="35647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確定突變方升位置 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&amp;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並且註記是否出現在</a:t>
              </a: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CDS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區域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4" name="圓角矩形 32">
              <a:extLst>
                <a:ext uri="{FF2B5EF4-FFF2-40B4-BE49-F238E27FC236}">
                  <a16:creationId xmlns:a16="http://schemas.microsoft.com/office/drawing/2014/main" id="{24CCE8AD-C8E6-4FB8-8861-94BE7CC9DA52}"/>
                </a:ext>
              </a:extLst>
            </p:cNvPr>
            <p:cNvSpPr/>
            <p:nvPr/>
          </p:nvSpPr>
          <p:spPr>
            <a:xfrm>
              <a:off x="5537195" y="4228215"/>
              <a:ext cx="1483854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2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Non-coding region mutation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7" name="圓角矩形 32">
              <a:extLst>
                <a:ext uri="{FF2B5EF4-FFF2-40B4-BE49-F238E27FC236}">
                  <a16:creationId xmlns:a16="http://schemas.microsoft.com/office/drawing/2014/main" id="{E47FECB7-600B-43A1-AA4F-0AB52971983F}"/>
                </a:ext>
              </a:extLst>
            </p:cNvPr>
            <p:cNvSpPr/>
            <p:nvPr/>
          </p:nvSpPr>
          <p:spPr>
            <a:xfrm>
              <a:off x="5575259" y="5336758"/>
              <a:ext cx="1353977" cy="468000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2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Find nearby protein coding 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1" name="圓角矩形 32">
              <a:extLst>
                <a:ext uri="{FF2B5EF4-FFF2-40B4-BE49-F238E27FC236}">
                  <a16:creationId xmlns:a16="http://schemas.microsoft.com/office/drawing/2014/main" id="{9B8AFA46-1755-49C4-A4E6-74AB1446C77F}"/>
                </a:ext>
              </a:extLst>
            </p:cNvPr>
            <p:cNvSpPr/>
            <p:nvPr/>
          </p:nvSpPr>
          <p:spPr>
            <a:xfrm>
              <a:off x="7283887" y="4231711"/>
              <a:ext cx="2952480" cy="932203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 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確認胺基酸序列是否改變</a:t>
              </a:r>
              <a:endParaRPr lang="en-US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 </a:t>
              </a:r>
              <a:r>
                <a:rPr lang="zh-TW" alt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匯出發生改變胺基酸序列的所有序列資訊</a:t>
              </a:r>
              <a:endPara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E45558-1EEF-4A3A-B2BF-9F897EE349BE}"/>
                </a:ext>
              </a:extLst>
            </p:cNvPr>
            <p:cNvSpPr/>
            <p:nvPr/>
          </p:nvSpPr>
          <p:spPr>
            <a:xfrm>
              <a:off x="5505505" y="403529"/>
              <a:ext cx="47611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TW" sz="1200" b="1" dirty="0">
                  <a:solidFill>
                    <a:prstClr val="black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All scripts of self-compiling Python script :</a:t>
              </a:r>
              <a:endParaRPr lang="zh-TW" altLang="zh-TW" sz="1200" b="1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  <a:hlinkClick r:id="rId4"/>
                </a:rPr>
                <a:t>https://github.com/HuangDeneil/genome_analysis_python_version</a:t>
              </a:r>
              <a:endParaRPr lang="en-US" altLang="zh-TW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68" name="向下箭號 13">
              <a:extLst>
                <a:ext uri="{FF2B5EF4-FFF2-40B4-BE49-F238E27FC236}">
                  <a16:creationId xmlns:a16="http://schemas.microsoft.com/office/drawing/2014/main" id="{5D921288-31E8-480B-BB0B-9EA06EFA5021}"/>
                </a:ext>
              </a:extLst>
            </p:cNvPr>
            <p:cNvSpPr/>
            <p:nvPr/>
          </p:nvSpPr>
          <p:spPr>
            <a:xfrm rot="16200000">
              <a:off x="10339358" y="4966277"/>
              <a:ext cx="320716" cy="898446"/>
            </a:xfrm>
            <a:prstGeom prst="downArrow">
              <a:avLst>
                <a:gd name="adj1" fmla="val 36812"/>
                <a:gd name="adj2" fmla="val 5260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8D5AB5-2AC9-4908-A695-7768587CA2A8}"/>
                </a:ext>
              </a:extLst>
            </p:cNvPr>
            <p:cNvSpPr/>
            <p:nvPr/>
          </p:nvSpPr>
          <p:spPr>
            <a:xfrm>
              <a:off x="5814625" y="3163773"/>
              <a:ext cx="2076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check_mutation_position.py</a:t>
              </a:r>
            </a:p>
            <a:p>
              <a:r>
                <a:rPr lang="en-US" altLang="zh-TW" sz="12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coding_or_not.py</a:t>
              </a:r>
              <a:endPara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BDEC4F8-883A-4C88-8D25-CFA0D8C45B44}"/>
                </a:ext>
              </a:extLst>
            </p:cNvPr>
            <p:cNvSpPr/>
            <p:nvPr/>
          </p:nvSpPr>
          <p:spPr>
            <a:xfrm>
              <a:off x="7241710" y="5362849"/>
              <a:ext cx="18117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solidFill>
                    <a:srgbClr val="24292E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check_aa_sequence.py</a:t>
              </a:r>
              <a:endParaRPr lang="zh-TW" altLang="en-US" sz="1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8" name="圖形 7" descr="清單">
            <a:extLst>
              <a:ext uri="{FF2B5EF4-FFF2-40B4-BE49-F238E27FC236}">
                <a16:creationId xmlns:a16="http://schemas.microsoft.com/office/drawing/2014/main" id="{A441E489-410D-485A-88FB-C1A7F2782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7746" y="4917249"/>
            <a:ext cx="1076843" cy="1076843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3B297DC-2B3B-4C65-A15F-EBC554365B8C}"/>
              </a:ext>
            </a:extLst>
          </p:cNvPr>
          <p:cNvGrpSpPr/>
          <p:nvPr/>
        </p:nvGrpSpPr>
        <p:grpSpPr>
          <a:xfrm>
            <a:off x="4595890" y="2123260"/>
            <a:ext cx="1121580" cy="3236450"/>
            <a:chOff x="4595890" y="2123260"/>
            <a:chExt cx="1121580" cy="323645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A092083-A6E3-4485-A20B-7DF543772315}"/>
                </a:ext>
              </a:extLst>
            </p:cNvPr>
            <p:cNvSpPr/>
            <p:nvPr/>
          </p:nvSpPr>
          <p:spPr>
            <a:xfrm>
              <a:off x="4657040" y="4981303"/>
              <a:ext cx="684723" cy="23835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vcf</a:t>
              </a: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file</a:t>
              </a:r>
              <a:endPara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09A587E-5FB1-4D35-96D1-3A4CB24BDF09}"/>
                </a:ext>
              </a:extLst>
            </p:cNvPr>
            <p:cNvGrpSpPr/>
            <p:nvPr/>
          </p:nvGrpSpPr>
          <p:grpSpPr>
            <a:xfrm>
              <a:off x="4595890" y="2123260"/>
              <a:ext cx="1121580" cy="3236450"/>
              <a:chOff x="4595890" y="2123260"/>
              <a:chExt cx="1121580" cy="3236450"/>
            </a:xfrm>
          </p:grpSpPr>
          <p:sp>
            <p:nvSpPr>
              <p:cNvPr id="198" name="向下箭號 13">
                <a:extLst>
                  <a:ext uri="{FF2B5EF4-FFF2-40B4-BE49-F238E27FC236}">
                    <a16:creationId xmlns:a16="http://schemas.microsoft.com/office/drawing/2014/main" id="{14C37B7C-F5D3-43F2-BA7D-74B67F6FDF3D}"/>
                  </a:ext>
                </a:extLst>
              </p:cNvPr>
              <p:cNvSpPr/>
              <p:nvPr/>
            </p:nvSpPr>
            <p:spPr>
              <a:xfrm rot="16200000">
                <a:off x="5369262" y="2095768"/>
                <a:ext cx="320716" cy="375700"/>
              </a:xfrm>
              <a:prstGeom prst="downArrow">
                <a:avLst>
                  <a:gd name="adj1" fmla="val 36812"/>
                  <a:gd name="adj2" fmla="val 5260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 圖案 10">
                <a:extLst>
                  <a:ext uri="{FF2B5EF4-FFF2-40B4-BE49-F238E27FC236}">
                    <a16:creationId xmlns:a16="http://schemas.microsoft.com/office/drawing/2014/main" id="{62C90B2E-4B8E-4A49-A978-C0C56379F54F}"/>
                  </a:ext>
                </a:extLst>
              </p:cNvPr>
              <p:cNvSpPr/>
              <p:nvPr/>
            </p:nvSpPr>
            <p:spPr>
              <a:xfrm rot="16200000">
                <a:off x="3432708" y="3389143"/>
                <a:ext cx="3133749" cy="807386"/>
              </a:xfrm>
              <a:prstGeom prst="corner">
                <a:avLst>
                  <a:gd name="adj1" fmla="val 14389"/>
                  <a:gd name="adj2" fmla="val 1791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5F196A0-415A-4593-B119-539770C0A1CB}"/>
              </a:ext>
            </a:extLst>
          </p:cNvPr>
          <p:cNvSpPr/>
          <p:nvPr/>
        </p:nvSpPr>
        <p:spPr>
          <a:xfrm>
            <a:off x="5717470" y="2767556"/>
            <a:ext cx="4177157" cy="1032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8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F8C3E-182A-4556-92F7-123A8AEA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programing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6A420-8244-4B4B-A429-858FF4EA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read/write file</a:t>
            </a:r>
          </a:p>
          <a:p>
            <a:r>
              <a:rPr lang="en-US" altLang="zh-TW" dirty="0"/>
              <a:t>if / else ; for loop</a:t>
            </a:r>
          </a:p>
          <a:p>
            <a:r>
              <a:rPr lang="en-US" altLang="zh-TW" dirty="0"/>
              <a:t>regex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5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02AF5-096F-4615-AF7F-56F8377F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Regex (</a:t>
            </a:r>
            <a:r>
              <a:rPr lang="en-US" altLang="zh-TW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Regular expression </a:t>
            </a:r>
            <a:r>
              <a:rPr lang="zh-TW" altLang="en-US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正規表示式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E65CC-BF1D-4B96-8B41-718BC4C73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Python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中使用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的模組來實現，因此開始使用前需要先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zh-TW" dirty="0">
                <a:solidFill>
                  <a:srgbClr val="A365D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re</a:t>
            </a: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四種比對方式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re.match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pattern, string[, flags]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re.search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pattern, string[, flags]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sv-SE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sv-SE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b="0" i="0" dirty="0" err="1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re.findall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pattern, string[, flags]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sv-SE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b="0" i="0" dirty="0" err="1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re.finditer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pattern, string[, flags]</a:t>
            </a:r>
            <a:r>
              <a:rPr lang="zh-TW" altLang="en-US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b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39E9C3-C783-400E-83D5-ABDD174D043A}"/>
              </a:ext>
            </a:extLst>
          </p:cNvPr>
          <p:cNvSpPr txBox="1"/>
          <p:nvPr/>
        </p:nvSpPr>
        <p:spPr>
          <a:xfrm>
            <a:off x="0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https://www.itread01.com/p/435642.html</a:t>
            </a:r>
          </a:p>
        </p:txBody>
      </p:sp>
    </p:spTree>
    <p:extLst>
      <p:ext uri="{BB962C8B-B14F-4D97-AF65-F5344CB8AC3E}">
        <p14:creationId xmlns:p14="http://schemas.microsoft.com/office/powerpoint/2010/main" val="27009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3524F-64C1-4CA2-8445-8FFEDA0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regex </a:t>
            </a:r>
            <a:r>
              <a:rPr lang="zh-TW" altLang="en-US" dirty="0"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語法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B3B6C6B-8654-4DC5-B6EE-B12E83C68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95414"/>
              </p:ext>
            </p:extLst>
          </p:nvPr>
        </p:nvGraphicFramePr>
        <p:xfrm>
          <a:off x="2113696" y="1965960"/>
          <a:ext cx="7010400" cy="2926080"/>
        </p:xfrm>
        <a:graphic>
          <a:graphicData uri="http://schemas.openxmlformats.org/drawingml/2006/table">
            <a:tbl>
              <a:tblPr/>
              <a:tblGrid>
                <a:gridCol w="1448369">
                  <a:extLst>
                    <a:ext uri="{9D8B030D-6E8A-4147-A177-3AD203B41FA5}">
                      <a16:colId xmlns:a16="http://schemas.microsoft.com/office/drawing/2014/main" val="1572068747"/>
                    </a:ext>
                  </a:extLst>
                </a:gridCol>
                <a:gridCol w="5562031">
                  <a:extLst>
                    <a:ext uri="{9D8B030D-6E8A-4147-A177-3AD203B41FA5}">
                      <a16:colId xmlns:a16="http://schemas.microsoft.com/office/drawing/2014/main" val="3659474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regex </a:t>
                      </a:r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語法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意義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41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任意字元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644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數字</a:t>
                      </a:r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digit)，</a:t>
                      </a:r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如 </a:t>
                      </a:r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到 </a:t>
                      </a:r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7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非數字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6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文字</a:t>
                      </a:r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56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非文字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66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廣義的空白符號</a:t>
                      </a:r>
                      <a:r>
                        <a:rPr lang="en-US" altLang="zh-TW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whitespace)，</a:t>
                      </a:r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如空白、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tab </a:t>
                      </a:r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3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\S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非空白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641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C7B0B97-259D-4462-8E21-6EA7D29B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291" y="5560222"/>
            <a:ext cx="8251209" cy="52322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00695C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Note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A1A1A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 \w 代表的是 [A-Za-z0-9_]，但在 Python3 中，\w 也可以是中文字。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8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8E611-DC29-4409-AB24-55DA0481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Check_mutation_position.py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CDD83-C3B7-455E-947D-66D0B54C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 I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 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vcf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 II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 </a:t>
            </a:r>
            <a:r>
              <a:rPr lang="en-US" altLang="zh-TW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gff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file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把突變位置做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annotation</a:t>
            </a: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 III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result</a:t>
            </a:r>
          </a:p>
          <a:p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8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FDBAD-D626-456A-B83C-10710BF9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书籍书柜库- Pixabay上的免费照片">
            <a:extLst>
              <a:ext uri="{FF2B5EF4-FFF2-40B4-BE49-F238E27FC236}">
                <a16:creationId xmlns:a16="http://schemas.microsoft.com/office/drawing/2014/main" id="{90F41430-09BC-4F77-B3C6-962943BB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01" y="1813301"/>
            <a:ext cx="7233780" cy="482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免费照片： 收藏, 书架, 书柜, 图书馆, 结构, 家具, 旧">
            <a:extLst>
              <a:ext uri="{FF2B5EF4-FFF2-40B4-BE49-F238E27FC236}">
                <a16:creationId xmlns:a16="http://schemas.microsoft.com/office/drawing/2014/main" id="{78482209-8FCC-47C2-864B-0FFC2869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29" y="1813301"/>
            <a:ext cx="6637149" cy="442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6965</TotalTime>
  <Words>2262</Words>
  <Application>Microsoft Office PowerPoint</Application>
  <PresentationFormat>寬螢幕</PresentationFormat>
  <Paragraphs>191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Genome mutation analysis</vt:lpstr>
      <vt:lpstr>PowerPoint 簡報</vt:lpstr>
      <vt:lpstr>Python programing</vt:lpstr>
      <vt:lpstr>Regex (Regular expression 正規表示式)</vt:lpstr>
      <vt:lpstr>regex 語法</vt:lpstr>
      <vt:lpstr>Check mutation position</vt:lpstr>
      <vt:lpstr>Check_mutation_position.py</vt:lpstr>
      <vt:lpstr>dictionary</vt:lpstr>
      <vt:lpstr>Work flow</vt:lpstr>
      <vt:lpstr>Dictionary 禁止呼叫 未定義鍵質對</vt:lpstr>
      <vt:lpstr>VCF (Variance Calling File)</vt:lpstr>
      <vt:lpstr>gff file (genome annotation file)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Yang-Zhan Huang</cp:lastModifiedBy>
  <cp:revision>50</cp:revision>
  <dcterms:created xsi:type="dcterms:W3CDTF">2020-12-28T08:43:53Z</dcterms:created>
  <dcterms:modified xsi:type="dcterms:W3CDTF">2021-01-18T08:20:00Z</dcterms:modified>
</cp:coreProperties>
</file>