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442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0A511-BF87-457D-95C6-F9B5235B4D5F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7E109-E82B-4915-A56F-07E395824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39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D1A57-FC2D-4D96-8D3B-2B546024754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53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B5C50-4ED7-4411-BEA0-FA4A586E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0F43D2-0DE6-49CF-9DD3-4F65BB5B6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9A70C-7EAE-46BD-A235-1FC0185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C2E2B-45C9-49C8-9543-80BA027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0F729-6141-484C-B32C-F8863F4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7C53F-4578-460B-8798-E7806850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2A91AB-C7DB-4F1B-95B3-655357F7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2221D-336E-4260-897B-0625929B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18CB8-9550-42E0-AED1-3ACD09F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B8AE1-AF2A-4B75-B40A-BA71CB8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745C56-C79A-4B3B-BB47-44FAB86C0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2C5007-B693-4FCC-BF4F-A32F6FEB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38855-AD2E-46F3-9043-6DFCB168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3B5D4-B8EA-43D6-B933-CCE550D1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8318FA-576E-4EB3-A5CD-A311C748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4C337-B4C0-466D-8C08-F7D4B0C1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46BD3-3035-4699-B94C-CC28C4F6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9E07C-BED2-40E1-84D3-739A696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5D37D-C4F3-4B7F-82B3-3F31C823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F9CD8-4AE5-4CBE-B8C8-C9542F34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5BA6-61F6-4295-A793-9CFEC801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757BE-7D3B-40A1-ADCF-97B798E4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02A93-D78F-46BD-A4DF-891773D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686575-4C2C-434D-933D-749D0D3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D71D-2028-4413-BE78-084E7FD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9411E-F835-4824-B904-9E06718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EB5ED-F3F3-4C6F-9E1C-081F753C0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6AE106-E549-44E9-BE14-72DBEB9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995C8-4604-46BC-8267-0124578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1DD12-F9F5-48FA-B9DA-DB40084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E2025B-FD70-4D2D-9CBC-8422EA89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6EB45-3C94-45FB-8ADC-FD66CC35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CA917A-5244-4367-AA95-672CB28F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88A75-23DF-4CCF-ABE0-526EEE77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70A09C-FD70-4617-B11E-996AC6B64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EB7792-4C9E-49B8-BC49-EF8D39694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D40C3A-937E-46BE-9519-0EF81960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72C7BE-B829-48C9-B8F3-6B10F52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623482-0707-442C-BA04-32B8BFF4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3B5FE-808B-4843-AF20-BCD25878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5FBA3E-DC0B-437C-9BC8-DEC55A5F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16C5E8-08BB-4CF5-894C-4261975D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31AD40-51D0-4C76-834F-1C86D7C9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59573-7D5B-4A24-AC5F-C9A5F22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BE2041-7D7A-4A31-8492-8C114EC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31402C-626C-4EF5-97A6-4518DA23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4E9C9-96A9-4ED6-A6AF-084C335A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6DA36-A4D3-495F-B33F-B230D1F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6647D4-C0D8-4EA2-9B35-23499527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7D4EB-F6B3-4699-BB5D-C4FC74FA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A92E33-2A21-471B-B40C-2E76701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56EB9B-5370-4A9F-9689-D953E3F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79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DB227-3FD1-4EAD-B8CF-ADC5D4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625662-BBF9-4660-AAC7-F858352F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2CEC07-05FD-4EE2-AA55-7A924EA7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8FBBF5-A1B6-4BF1-B840-A162886E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313194-D020-4BBF-A670-E39FEB8B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54D67-3113-4505-B00E-242BBEB3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1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98FFC7-6A70-4467-9D55-FA9A936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201D6-7364-4AA1-A235-CC75793D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2B302-805F-4A0E-A259-B4EE64DC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57F2-AECC-4B9B-BB34-4497AEB141E5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3BF0C0-EF9F-454A-9F44-224D670A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29E15-CDBE-407F-8B00-8A556C81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HuangDeneil/genome_analysis_python_vers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41752-1DAA-432A-A3D9-7E412431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F0117C-1E36-4E3C-9A93-D7CE4CD25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36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87F41-FEE2-4109-9A75-96A2AA5D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235FB-F380-4A5E-A1E5-21443665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7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>
            <a:extLst>
              <a:ext uri="{FF2B5EF4-FFF2-40B4-BE49-F238E27FC236}">
                <a16:creationId xmlns:a16="http://schemas.microsoft.com/office/drawing/2014/main" id="{9F43CC96-75AE-4CDF-BF31-D6E3E11A0955}"/>
              </a:ext>
            </a:extLst>
          </p:cNvPr>
          <p:cNvSpPr/>
          <p:nvPr/>
        </p:nvSpPr>
        <p:spPr>
          <a:xfrm>
            <a:off x="76988" y="6533472"/>
            <a:ext cx="4133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Figure 1.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Bioinformatics pipeline of the present study.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F4E0A70-7DC9-47B0-BBB8-5C3F34C3B665}"/>
              </a:ext>
            </a:extLst>
          </p:cNvPr>
          <p:cNvGrpSpPr/>
          <p:nvPr/>
        </p:nvGrpSpPr>
        <p:grpSpPr>
          <a:xfrm>
            <a:off x="27708" y="861"/>
            <a:ext cx="11998271" cy="6818846"/>
            <a:chOff x="27708" y="-8375"/>
            <a:chExt cx="11998271" cy="681884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822A961D-09D2-4810-8178-B0127A2B299F}"/>
                </a:ext>
              </a:extLst>
            </p:cNvPr>
            <p:cNvGrpSpPr/>
            <p:nvPr/>
          </p:nvGrpSpPr>
          <p:grpSpPr>
            <a:xfrm>
              <a:off x="27708" y="-8375"/>
              <a:ext cx="11998271" cy="6818846"/>
              <a:chOff x="-503292" y="-289507"/>
              <a:chExt cx="11998271" cy="681884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7166B66C-F8A7-451B-A0F5-18E9A3BD0CE1}"/>
                  </a:ext>
                </a:extLst>
              </p:cNvPr>
              <p:cNvGrpSpPr/>
              <p:nvPr/>
            </p:nvGrpSpPr>
            <p:grpSpPr>
              <a:xfrm>
                <a:off x="-503292" y="-289507"/>
                <a:ext cx="11010461" cy="6818846"/>
                <a:chOff x="-480569" y="-333241"/>
                <a:chExt cx="11010461" cy="6818846"/>
              </a:xfrm>
            </p:grpSpPr>
            <p:grpSp>
              <p:nvGrpSpPr>
                <p:cNvPr id="271" name="群組 270">
                  <a:extLst>
                    <a:ext uri="{FF2B5EF4-FFF2-40B4-BE49-F238E27FC236}">
                      <a16:creationId xmlns:a16="http://schemas.microsoft.com/office/drawing/2014/main" id="{25B6E7F6-9F66-45BA-BE61-D34E8B9A01AD}"/>
                    </a:ext>
                  </a:extLst>
                </p:cNvPr>
                <p:cNvGrpSpPr/>
                <p:nvPr/>
              </p:nvGrpSpPr>
              <p:grpSpPr>
                <a:xfrm>
                  <a:off x="-480569" y="-333241"/>
                  <a:ext cx="11010461" cy="6818846"/>
                  <a:chOff x="-507188" y="-155872"/>
                  <a:chExt cx="11010461" cy="6818846"/>
                </a:xfrm>
              </p:grpSpPr>
              <p:sp>
                <p:nvSpPr>
                  <p:cNvPr id="270" name="矩形: 圓角化對角角落 77">
                    <a:extLst>
                      <a:ext uri="{FF2B5EF4-FFF2-40B4-BE49-F238E27FC236}">
                        <a16:creationId xmlns:a16="http://schemas.microsoft.com/office/drawing/2014/main" id="{B98D9C72-421C-4D7E-8170-371AB7104798}"/>
                      </a:ext>
                    </a:extLst>
                  </p:cNvPr>
                  <p:cNvSpPr/>
                  <p:nvPr/>
                </p:nvSpPr>
                <p:spPr>
                  <a:xfrm>
                    <a:off x="4947913" y="206303"/>
                    <a:ext cx="4761169" cy="567208"/>
                  </a:xfrm>
                  <a:prstGeom prst="round2Diag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69" name="群組 268">
                    <a:extLst>
                      <a:ext uri="{FF2B5EF4-FFF2-40B4-BE49-F238E27FC236}">
                        <a16:creationId xmlns:a16="http://schemas.microsoft.com/office/drawing/2014/main" id="{5E5AE97A-8649-4DBE-800F-72955FDEDE06}"/>
                      </a:ext>
                    </a:extLst>
                  </p:cNvPr>
                  <p:cNvGrpSpPr/>
                  <p:nvPr/>
                </p:nvGrpSpPr>
                <p:grpSpPr>
                  <a:xfrm>
                    <a:off x="-507188" y="-155872"/>
                    <a:ext cx="11010461" cy="6818846"/>
                    <a:chOff x="-507188" y="-155872"/>
                    <a:chExt cx="11010461" cy="6818846"/>
                  </a:xfrm>
                </p:grpSpPr>
                <p:grpSp>
                  <p:nvGrpSpPr>
                    <p:cNvPr id="260" name="群組 259">
                      <a:extLst>
                        <a:ext uri="{FF2B5EF4-FFF2-40B4-BE49-F238E27FC236}">
                          <a16:creationId xmlns:a16="http://schemas.microsoft.com/office/drawing/2014/main" id="{A0BF0DE4-9F1E-47D3-962C-F862544496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47913" y="932872"/>
                      <a:ext cx="5254069" cy="5730102"/>
                      <a:chOff x="5408365" y="1036124"/>
                      <a:chExt cx="5254069" cy="5730102"/>
                    </a:xfrm>
                  </p:grpSpPr>
                  <p:sp>
                    <p:nvSpPr>
                      <p:cNvPr id="78" name="矩形: 剪去並圓角化單一角落 77">
                        <a:extLst>
                          <a:ext uri="{FF2B5EF4-FFF2-40B4-BE49-F238E27FC236}">
                            <a16:creationId xmlns:a16="http://schemas.microsoft.com/office/drawing/2014/main" id="{885B955C-8B26-448B-BCC8-AED353609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8365" y="1036124"/>
                        <a:ext cx="5254069" cy="5730102"/>
                      </a:xfrm>
                      <a:prstGeom prst="snipRoundRect">
                        <a:avLst/>
                      </a:prstGeom>
                      <a:solidFill>
                        <a:srgbClr val="BFBFB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7" name="矩形: 圓角化對角角落 77">
                        <a:extLst>
                          <a:ext uri="{FF2B5EF4-FFF2-40B4-BE49-F238E27FC236}">
                            <a16:creationId xmlns:a16="http://schemas.microsoft.com/office/drawing/2014/main" id="{DD303126-8D98-4CBC-9AD1-C9BEA4F34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2472" y="1456177"/>
                        <a:ext cx="4633355" cy="4990606"/>
                      </a:xfrm>
                      <a:prstGeom prst="round2Diag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8" name="圓角矩形 36">
                        <a:extLst>
                          <a:ext uri="{FF2B5EF4-FFF2-40B4-BE49-F238E27FC236}">
                            <a16:creationId xmlns:a16="http://schemas.microsoft.com/office/drawing/2014/main" id="{9036C55F-1A6B-40B9-87B4-8C30220F4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8365" y="1043497"/>
                        <a:ext cx="1557332" cy="61510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TW" altLang="en-US" sz="16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突變位置分析</a:t>
                        </a:r>
                        <a:endPara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0" name="矩形 209">
                        <a:extLst>
                          <a:ext uri="{FF2B5EF4-FFF2-40B4-BE49-F238E27FC236}">
                            <a16:creationId xmlns:a16="http://schemas.microsoft.com/office/drawing/2014/main" id="{64BA547A-99F9-4E09-9F00-4BBFD2897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85636" y="1493751"/>
                        <a:ext cx="1264985" cy="27699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TW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Python script</a:t>
                        </a:r>
                        <a:endParaRPr kumimoji="0" lang="zh-TW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5" name="圓角矩形 32">
                        <a:extLst>
                          <a:ext uri="{FF2B5EF4-FFF2-40B4-BE49-F238E27FC236}">
                            <a16:creationId xmlns:a16="http://schemas.microsoft.com/office/drawing/2014/main" id="{4ACCBC1B-7728-402C-A016-C605B8DFFE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9315" y="1996137"/>
                        <a:ext cx="3474843" cy="46800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TW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Mutation position </a:t>
                        </a:r>
                        <a:r>
                          <a:rPr lang="en-US" altLang="zh-TW" sz="12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data </a:t>
                        </a:r>
                        <a:r>
                          <a:rPr lang="en-US" altLang="zh-TW" sz="1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after vcftools</a:t>
                        </a:r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6" name="向下箭號 13">
                        <a:extLst>
                          <a:ext uri="{FF2B5EF4-FFF2-40B4-BE49-F238E27FC236}">
                            <a16:creationId xmlns:a16="http://schemas.microsoft.com/office/drawing/2014/main" id="{A3C4C2FF-5793-4BB7-8608-145FBD7AA6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2346" y="2508010"/>
                        <a:ext cx="326468" cy="218325"/>
                      </a:xfrm>
                      <a:prstGeom prst="downArrow">
                        <a:avLst>
                          <a:gd name="adj1" fmla="val 36960"/>
                          <a:gd name="adj2" fmla="val 52603"/>
                        </a:avLst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" name="圓角矩形 32">
                        <a:extLst>
                          <a:ext uri="{FF2B5EF4-FFF2-40B4-BE49-F238E27FC236}">
                            <a16:creationId xmlns:a16="http://schemas.microsoft.com/office/drawing/2014/main" id="{2784200C-AAF3-47E6-899D-86980CEC4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42275" y="2762630"/>
                        <a:ext cx="3956464" cy="903257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" name="向下箭號 13">
                        <a:extLst>
                          <a:ext uri="{FF2B5EF4-FFF2-40B4-BE49-F238E27FC236}">
                            <a16:creationId xmlns:a16="http://schemas.microsoft.com/office/drawing/2014/main" id="{73CCCE7E-C7E9-40F9-866F-5B8868404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9215" y="3762696"/>
                        <a:ext cx="326468" cy="360067"/>
                      </a:xfrm>
                      <a:prstGeom prst="downArrow">
                        <a:avLst>
                          <a:gd name="adj1" fmla="val 36960"/>
                          <a:gd name="adj2" fmla="val 52603"/>
                        </a:avLst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" name="圓角矩形 32">
                        <a:extLst>
                          <a:ext uri="{FF2B5EF4-FFF2-40B4-BE49-F238E27FC236}">
                            <a16:creationId xmlns:a16="http://schemas.microsoft.com/office/drawing/2014/main" id="{65E7E601-E989-4BB7-BE4E-2523B3C6B7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73283" y="4204735"/>
                        <a:ext cx="1645292" cy="718633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2" name="向下箭號 13">
                        <a:extLst>
                          <a:ext uri="{FF2B5EF4-FFF2-40B4-BE49-F238E27FC236}">
                            <a16:creationId xmlns:a16="http://schemas.microsoft.com/office/drawing/2014/main" id="{95E7E4E4-E130-4917-8ECB-078C2C9DA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86698" y="3746999"/>
                        <a:ext cx="326468" cy="348858"/>
                      </a:xfrm>
                      <a:prstGeom prst="downArrow">
                        <a:avLst>
                          <a:gd name="adj1" fmla="val 36960"/>
                          <a:gd name="adj2" fmla="val 52603"/>
                        </a:avLst>
                      </a:prstGeom>
                      <a:solidFill>
                        <a:schemeClr val="bg2">
                          <a:lumMod val="90000"/>
                        </a:schemeClr>
                      </a:solidFill>
                      <a:ln w="12700">
                        <a:solidFill>
                          <a:schemeClr val="bg2">
                            <a:lumMod val="90000"/>
                          </a:schemeClr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3" name="向下箭號 13">
                        <a:extLst>
                          <a:ext uri="{FF2B5EF4-FFF2-40B4-BE49-F238E27FC236}">
                            <a16:creationId xmlns:a16="http://schemas.microsoft.com/office/drawing/2014/main" id="{6AFFAEE9-EC9E-429B-B055-D76C611BB9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83671" y="4937308"/>
                        <a:ext cx="326468" cy="330091"/>
                      </a:xfrm>
                      <a:prstGeom prst="downArrow">
                        <a:avLst>
                          <a:gd name="adj1" fmla="val 36960"/>
                          <a:gd name="adj2" fmla="val 52603"/>
                        </a:avLst>
                      </a:prstGeom>
                      <a:solidFill>
                        <a:schemeClr val="bg2">
                          <a:lumMod val="90000"/>
                        </a:schemeClr>
                      </a:solidFill>
                      <a:ln w="12700">
                        <a:solidFill>
                          <a:schemeClr val="bg2">
                            <a:lumMod val="90000"/>
                          </a:schemeClr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6" name="圓角矩形 32">
                        <a:extLst>
                          <a:ext uri="{FF2B5EF4-FFF2-40B4-BE49-F238E27FC236}">
                            <a16:creationId xmlns:a16="http://schemas.microsoft.com/office/drawing/2014/main" id="{9F10AEF3-20EE-4AE8-8C60-4606F7B0E3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2809" y="5297607"/>
                        <a:ext cx="1621365" cy="79120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8" name="圓角矩形 32">
                        <a:extLst>
                          <a:ext uri="{FF2B5EF4-FFF2-40B4-BE49-F238E27FC236}">
                            <a16:creationId xmlns:a16="http://schemas.microsoft.com/office/drawing/2014/main" id="{B657BF5C-A0C5-4E5B-A0DE-BF16B1CDEE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7054" y="4163495"/>
                        <a:ext cx="2558349" cy="75655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9" name="向下箭號 13">
                        <a:extLst>
                          <a:ext uri="{FF2B5EF4-FFF2-40B4-BE49-F238E27FC236}">
                            <a16:creationId xmlns:a16="http://schemas.microsoft.com/office/drawing/2014/main" id="{22F68113-1711-449D-97BA-69F4B198C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59169" y="4927822"/>
                        <a:ext cx="326468" cy="300920"/>
                      </a:xfrm>
                      <a:prstGeom prst="downArrow">
                        <a:avLst>
                          <a:gd name="adj1" fmla="val 36960"/>
                          <a:gd name="adj2" fmla="val 52603"/>
                        </a:avLst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0" name="圓角矩形 32">
                        <a:extLst>
                          <a:ext uri="{FF2B5EF4-FFF2-40B4-BE49-F238E27FC236}">
                            <a16:creationId xmlns:a16="http://schemas.microsoft.com/office/drawing/2014/main" id="{3AE6F66E-FB9A-428A-A925-3F2F8C5BBF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67450" y="5292501"/>
                        <a:ext cx="2558349" cy="791504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" name="圓角矩形 32">
                        <a:extLst>
                          <a:ext uri="{FF2B5EF4-FFF2-40B4-BE49-F238E27FC236}">
                            <a16:creationId xmlns:a16="http://schemas.microsoft.com/office/drawing/2014/main" id="{39744A03-67D7-4476-B3FA-987466DFDD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3417" y="2762785"/>
                        <a:ext cx="3692412" cy="35647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r>
                          <a:rPr lang="zh-TW" altLang="en-US" sz="1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確定突變方升位置 </a:t>
                        </a:r>
                        <a:r>
                          <a:rPr lang="en-US" altLang="zh-TW" sz="1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&amp;</a:t>
                        </a:r>
                        <a:r>
                          <a:rPr lang="zh-TW" altLang="en-US" sz="1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 並且註記是否出現在</a:t>
                        </a:r>
                        <a:r>
                          <a:rPr lang="en-US" altLang="zh-TW" sz="1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CDS</a:t>
                        </a:r>
                        <a:r>
                          <a:rPr lang="zh-TW" altLang="en-US" sz="1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區域</a:t>
                        </a:r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" name="圓角矩形 32">
                        <a:extLst>
                          <a:ext uri="{FF2B5EF4-FFF2-40B4-BE49-F238E27FC236}">
                            <a16:creationId xmlns:a16="http://schemas.microsoft.com/office/drawing/2014/main" id="{24CCE8AD-C8E6-4FB8-8861-94BE7CC9D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2751" y="4174734"/>
                        <a:ext cx="1483854" cy="46800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bg2">
                            <a:lumMod val="90000"/>
                          </a:schemeClr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r>
                          <a:rPr lang="en-US" altLang="zh-TW" sz="1200" b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Non-coding region mutation</a:t>
                        </a:r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" name="圓角矩形 32">
                        <a:extLst>
                          <a:ext uri="{FF2B5EF4-FFF2-40B4-BE49-F238E27FC236}">
                            <a16:creationId xmlns:a16="http://schemas.microsoft.com/office/drawing/2014/main" id="{E47FECB7-600B-43A1-AA4F-0AB529719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15" y="5283277"/>
                        <a:ext cx="1353977" cy="46800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bg2">
                            <a:lumMod val="90000"/>
                          </a:schemeClr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r>
                          <a:rPr lang="en-US" altLang="zh-TW" sz="1200" b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Find nearby protein coding </a:t>
                        </a:r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" name="圓角矩形 32">
                        <a:extLst>
                          <a:ext uri="{FF2B5EF4-FFF2-40B4-BE49-F238E27FC236}">
                            <a16:creationId xmlns:a16="http://schemas.microsoft.com/office/drawing/2014/main" id="{9B8AFA46-1755-49C4-A4E6-74AB1446C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9443" y="4142684"/>
                        <a:ext cx="2038965" cy="524927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r>
                          <a:rPr lang="zh-TW" altLang="en-US" sz="1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確認胺基酸序列是否改變</a:t>
                        </a:r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" name="圓角矩形 32">
                        <a:extLst>
                          <a:ext uri="{FF2B5EF4-FFF2-40B4-BE49-F238E27FC236}">
                            <a16:creationId xmlns:a16="http://schemas.microsoft.com/office/drawing/2014/main" id="{F0B6F1EA-9190-4C39-AD24-3AB14B37B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67451" y="5294147"/>
                        <a:ext cx="1980958" cy="524927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/>
                        <a:r>
                          <a:rPr lang="zh-TW" altLang="en-US" sz="1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匯出發生改變胺基酸序列的所有序列資訊</a:t>
                        </a:r>
                        <a:endPara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08" name="群組 107">
                      <a:extLst>
                        <a:ext uri="{FF2B5EF4-FFF2-40B4-BE49-F238E27FC236}">
                          <a16:creationId xmlns:a16="http://schemas.microsoft.com/office/drawing/2014/main" id="{D627397A-E606-4F1D-9F9C-EB20F817D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5740" y="-155872"/>
                      <a:ext cx="1962998" cy="2154228"/>
                      <a:chOff x="12208646" y="10793434"/>
                      <a:chExt cx="3186656" cy="3497088"/>
                    </a:xfrm>
                  </p:grpSpPr>
                  <p:pic>
                    <p:nvPicPr>
                      <p:cNvPr id="109" name="圖片 108">
                        <a:extLst>
                          <a:ext uri="{FF2B5EF4-FFF2-40B4-BE49-F238E27FC236}">
                            <a16:creationId xmlns:a16="http://schemas.microsoft.com/office/drawing/2014/main" id="{185CAAA8-D5E9-42D6-8E41-FCCF446D9E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5378" t="9113" r="8262" b="9897"/>
                      <a:stretch/>
                    </p:blipFill>
                    <p:spPr>
                      <a:xfrm>
                        <a:off x="12208646" y="12292331"/>
                        <a:ext cx="3186656" cy="199819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矩形 109">
                        <a:extLst>
                          <a:ext uri="{FF2B5EF4-FFF2-40B4-BE49-F238E27FC236}">
                            <a16:creationId xmlns:a16="http://schemas.microsoft.com/office/drawing/2014/main" id="{D96AC633-4369-419E-9F1D-98EACDFDE9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73545" y="10793434"/>
                        <a:ext cx="2485563" cy="14988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TW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Next Generation Sequence</a:t>
                        </a:r>
                        <a:endPara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79" name="向下箭號 13">
                      <a:extLst>
                        <a:ext uri="{FF2B5EF4-FFF2-40B4-BE49-F238E27FC236}">
                          <a16:creationId xmlns:a16="http://schemas.microsoft.com/office/drawing/2014/main" id="{EDB3904F-3F6C-4AF9-A2B5-E033F01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801" y="2166961"/>
                      <a:ext cx="421461" cy="523221"/>
                    </a:xfrm>
                    <a:prstGeom prst="downArrow">
                      <a:avLst>
                        <a:gd name="adj1" fmla="val 36960"/>
                        <a:gd name="adj2" fmla="val 52603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2" name="群組 11">
                      <a:extLst>
                        <a:ext uri="{FF2B5EF4-FFF2-40B4-BE49-F238E27FC236}">
                          <a16:creationId xmlns:a16="http://schemas.microsoft.com/office/drawing/2014/main" id="{EC043811-4879-4469-B618-F08B9C193F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07188" y="2838605"/>
                      <a:ext cx="1306955" cy="2764670"/>
                      <a:chOff x="-275405" y="3068837"/>
                      <a:chExt cx="1306955" cy="2764670"/>
                    </a:xfrm>
                  </p:grpSpPr>
                  <p:sp>
                    <p:nvSpPr>
                      <p:cNvPr id="182" name="右大括弧 181">
                        <a:extLst>
                          <a:ext uri="{FF2B5EF4-FFF2-40B4-BE49-F238E27FC236}">
                            <a16:creationId xmlns:a16="http://schemas.microsoft.com/office/drawing/2014/main" id="{012DB379-E5E3-44F8-9DA2-89A0066440D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32109" y="4138031"/>
                        <a:ext cx="99441" cy="657025"/>
                      </a:xfrm>
                      <a:prstGeom prst="rightBrace">
                        <a:avLst>
                          <a:gd name="adj1" fmla="val 56434"/>
                          <a:gd name="adj2" fmla="val 49379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3" name="文字方塊 182">
                        <a:extLst>
                          <a:ext uri="{FF2B5EF4-FFF2-40B4-BE49-F238E27FC236}">
                            <a16:creationId xmlns:a16="http://schemas.microsoft.com/office/drawing/2014/main" id="{7CDC599D-34D4-4249-8469-9B8899EA38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75405" y="4292871"/>
                        <a:ext cx="1177749" cy="33855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TW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Alignment</a:t>
                        </a:r>
                        <a:endPara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4" name="右大括弧 183">
                        <a:extLst>
                          <a:ext uri="{FF2B5EF4-FFF2-40B4-BE49-F238E27FC236}">
                            <a16:creationId xmlns:a16="http://schemas.microsoft.com/office/drawing/2014/main" id="{2B46F627-3DCC-46D2-AFD2-0594051FFCF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19246" y="3068837"/>
                        <a:ext cx="112304" cy="771722"/>
                      </a:xfrm>
                      <a:prstGeom prst="rightBrace">
                        <a:avLst>
                          <a:gd name="adj1" fmla="val 56434"/>
                          <a:gd name="adj2" fmla="val 49379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5" name="文字方塊 184">
                        <a:extLst>
                          <a:ext uri="{FF2B5EF4-FFF2-40B4-BE49-F238E27FC236}">
                            <a16:creationId xmlns:a16="http://schemas.microsoft.com/office/drawing/2014/main" id="{9181E7B9-B3A0-4DA7-AE8F-2B04CE2FA8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897" y="3165676"/>
                        <a:ext cx="891447" cy="5847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TW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Quality control</a:t>
                        </a:r>
                        <a:endParaRPr kumimoji="0" lang="zh-TW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6" name="右大括弧 185">
                        <a:extLst>
                          <a:ext uri="{FF2B5EF4-FFF2-40B4-BE49-F238E27FC236}">
                            <a16:creationId xmlns:a16="http://schemas.microsoft.com/office/drawing/2014/main" id="{6B2BDE38-B918-465B-88F0-150B8351E1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39948" y="5144492"/>
                        <a:ext cx="91602" cy="689015"/>
                      </a:xfrm>
                      <a:prstGeom prst="rightBrace">
                        <a:avLst>
                          <a:gd name="adj1" fmla="val 56434"/>
                          <a:gd name="adj2" fmla="val 49379"/>
                        </a:avLst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7" name="文字方塊 186">
                        <a:extLst>
                          <a:ext uri="{FF2B5EF4-FFF2-40B4-BE49-F238E27FC236}">
                            <a16:creationId xmlns:a16="http://schemas.microsoft.com/office/drawing/2014/main" id="{55A3351D-4588-45E5-8065-C49CD5B04D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87656" y="5183657"/>
                        <a:ext cx="1089999" cy="5847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TW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Variance calling</a:t>
                        </a:r>
                        <a:endParaRPr kumimoji="0" lang="zh-TW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" name="群組 13">
                      <a:extLst>
                        <a:ext uri="{FF2B5EF4-FFF2-40B4-BE49-F238E27FC236}">
                          <a16:creationId xmlns:a16="http://schemas.microsoft.com/office/drawing/2014/main" id="{C03E3BB7-ED92-49F2-8C80-BE45249F97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76387" y="2317148"/>
                      <a:ext cx="5283254" cy="4063175"/>
                      <a:chOff x="322740" y="2596020"/>
                      <a:chExt cx="3893250" cy="4063175"/>
                    </a:xfrm>
                  </p:grpSpPr>
                  <p:sp>
                    <p:nvSpPr>
                      <p:cNvPr id="167" name="矩形: 圓角化對角角落 77">
                        <a:extLst>
                          <a:ext uri="{FF2B5EF4-FFF2-40B4-BE49-F238E27FC236}">
                            <a16:creationId xmlns:a16="http://schemas.microsoft.com/office/drawing/2014/main" id="{E962C5BB-A485-40F6-B9CA-5EFD65837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036" y="3045038"/>
                        <a:ext cx="2431925" cy="823477"/>
                      </a:xfrm>
                      <a:prstGeom prst="round2Diag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8" name="矩形: 圓角化對角角落 77">
                        <a:extLst>
                          <a:ext uri="{FF2B5EF4-FFF2-40B4-BE49-F238E27FC236}">
                            <a16:creationId xmlns:a16="http://schemas.microsoft.com/office/drawing/2014/main" id="{66913906-39F0-4965-B36D-FE4E2E0CB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035" y="4101374"/>
                        <a:ext cx="2431925" cy="795520"/>
                      </a:xfrm>
                      <a:prstGeom prst="round2Diag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9" name="矩形: 圓角化對角角落 77">
                        <a:extLst>
                          <a:ext uri="{FF2B5EF4-FFF2-40B4-BE49-F238E27FC236}">
                            <a16:creationId xmlns:a16="http://schemas.microsoft.com/office/drawing/2014/main" id="{BBCEDA13-3F1D-48A9-B0F3-2BD5403B0F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5034" y="5148845"/>
                        <a:ext cx="2425927" cy="756000"/>
                      </a:xfrm>
                      <a:prstGeom prst="round2Diag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170" name="群組 169">
                        <a:extLst>
                          <a:ext uri="{FF2B5EF4-FFF2-40B4-BE49-F238E27FC236}">
                            <a16:creationId xmlns:a16="http://schemas.microsoft.com/office/drawing/2014/main" id="{86696F2A-85E9-49AA-839A-4276A8E395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2740" y="2596020"/>
                        <a:ext cx="3893250" cy="4063175"/>
                        <a:chOff x="3847789" y="1197903"/>
                        <a:chExt cx="4791672" cy="5792152"/>
                      </a:xfrm>
                    </p:grpSpPr>
                    <p:sp>
                      <p:nvSpPr>
                        <p:cNvPr id="171" name="圓角矩形 32">
                          <a:extLst>
                            <a:ext uri="{FF2B5EF4-FFF2-40B4-BE49-F238E27FC236}">
                              <a16:creationId xmlns:a16="http://schemas.microsoft.com/office/drawing/2014/main" id="{BFAB1005-7E33-447A-B739-AB3D64A59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15306" y="1926028"/>
                          <a:ext cx="2780935" cy="667145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Removing adaptor &amp; low quality reads</a:t>
                          </a:r>
                          <a:endParaRPr kumimoji="0" lang="zh-TW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2" name="矩形 171">
                          <a:extLst>
                            <a:ext uri="{FF2B5EF4-FFF2-40B4-BE49-F238E27FC236}">
                              <a16:creationId xmlns:a16="http://schemas.microsoft.com/office/drawing/2014/main" id="{8CDD3681-9C35-4D4F-B99A-6E8F93F5A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17409" y="2567376"/>
                          <a:ext cx="1388813" cy="33978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txBody>
                        <a:bodyPr wrap="square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Trimomatic</a:t>
                          </a:r>
                          <a:endParaRPr kumimoji="0" lang="zh-TW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7" name="矩形 76">
                          <a:extLst>
                            <a:ext uri="{FF2B5EF4-FFF2-40B4-BE49-F238E27FC236}">
                              <a16:creationId xmlns:a16="http://schemas.microsoft.com/office/drawing/2014/main" id="{87B8D038-92EE-4E0D-A9E7-A9384F770B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06001" y="1197903"/>
                          <a:ext cx="763198" cy="33978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txBody>
                        <a:bodyPr wrap="square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fastq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file</a:t>
                          </a:r>
                          <a:endParaRPr kumimoji="0" lang="zh-TW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9" name="矩形 78">
                          <a:extLst>
                            <a:ext uri="{FF2B5EF4-FFF2-40B4-BE49-F238E27FC236}">
                              <a16:creationId xmlns:a16="http://schemas.microsoft.com/office/drawing/2014/main" id="{45E8E1F7-AD25-4CBC-A27F-F52F254FD3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5902" y="2952336"/>
                          <a:ext cx="763198" cy="33978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txBody>
                        <a:bodyPr wrap="square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fastq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file</a:t>
                          </a:r>
                          <a:endParaRPr kumimoji="0" lang="zh-TW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80" name="矩形 79">
                          <a:extLst>
                            <a:ext uri="{FF2B5EF4-FFF2-40B4-BE49-F238E27FC236}">
                              <a16:creationId xmlns:a16="http://schemas.microsoft.com/office/drawing/2014/main" id="{CC184DC0-1DD6-48B6-91D7-9975F1BBF2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23168" y="4401357"/>
                          <a:ext cx="1190423" cy="33978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txBody>
                        <a:bodyPr wrap="square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sam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or bam file</a:t>
                          </a:r>
                          <a:endParaRPr kumimoji="0" lang="zh-TW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82" name="矩形 81">
                          <a:extLst>
                            <a:ext uri="{FF2B5EF4-FFF2-40B4-BE49-F238E27FC236}">
                              <a16:creationId xmlns:a16="http://schemas.microsoft.com/office/drawing/2014/main" id="{2A092083-A6E3-4485-A20B-7DF543772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8448" y="4772293"/>
                          <a:ext cx="621013" cy="33978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txBody>
                        <a:bodyPr wrap="square">
                          <a:no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vcf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file</a:t>
                          </a:r>
                          <a:endParaRPr kumimoji="0" lang="zh-TW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83" name="矩形 82">
                          <a:extLst>
                            <a:ext uri="{FF2B5EF4-FFF2-40B4-BE49-F238E27FC236}">
                              <a16:creationId xmlns:a16="http://schemas.microsoft.com/office/drawing/2014/main" id="{EA305B49-4FB9-45EB-A8A2-7C2673717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47789" y="6156444"/>
                          <a:ext cx="4732958" cy="83361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txBody>
                        <a:bodyPr wrap="square">
                          <a:noAutofit/>
                        </a:bodyPr>
                        <a:lstStyle/>
                        <a:p>
                          <a:pPr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sam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&gt;&gt;&gt; Sequence Alignment/Map (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紀錄所有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reads alignment 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情況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) </a:t>
                          </a:r>
                        </a:p>
                        <a:p>
                          <a:pPr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bam  &gt;&gt;&gt;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TW" sz="1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sam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file binary format (</a:t>
                          </a:r>
                          <a:r>
                            <a:rPr kumimoji="0" lang="en-US" altLang="zh-TW" sz="1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sam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壓縮格式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)</a:t>
                          </a:r>
                          <a:endParaRPr kumimoji="0" lang="zh-TW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vcf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    &gt;&gt;&gt; </a:t>
                          </a:r>
                          <a:r>
                            <a:rPr kumimoji="0" lang="en-US" altLang="zh-TW" sz="12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Varient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Calling File (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記錄所有突變發生位點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/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突變狀況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)</a:t>
                          </a:r>
                          <a:endParaRPr kumimoji="0" lang="zh-TW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群組 172">
                        <a:extLst>
                          <a:ext uri="{FF2B5EF4-FFF2-40B4-BE49-F238E27FC236}">
                            <a16:creationId xmlns:a16="http://schemas.microsoft.com/office/drawing/2014/main" id="{7FD4B87F-21B0-42ED-A334-EDD88FEB7D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62331" y="4177978"/>
                        <a:ext cx="2265122" cy="729700"/>
                        <a:chOff x="432806" y="2439517"/>
                        <a:chExt cx="1259748" cy="840462"/>
                      </a:xfrm>
                    </p:grpSpPr>
                    <p:sp>
                      <p:nvSpPr>
                        <p:cNvPr id="174" name="圓角矩形 7">
                          <a:extLst>
                            <a:ext uri="{FF2B5EF4-FFF2-40B4-BE49-F238E27FC236}">
                              <a16:creationId xmlns:a16="http://schemas.microsoft.com/office/drawing/2014/main" id="{2711338F-BEBF-4C71-9F2D-66C253352A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2806" y="2439517"/>
                          <a:ext cx="1259748" cy="539037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Aligning to genome</a:t>
                          </a:r>
                          <a:r>
                            <a:rPr kumimoji="0" lang="zh-TW" altLang="en-US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TW" sz="1200" b="1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sequence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5" name="矩形 174">
                          <a:extLst>
                            <a:ext uri="{FF2B5EF4-FFF2-40B4-BE49-F238E27FC236}">
                              <a16:creationId xmlns:a16="http://schemas.microsoft.com/office/drawing/2014/main" id="{8D4CD2DA-2021-4005-9FE5-6BB57E250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3714" y="2960936"/>
                          <a:ext cx="369801" cy="31904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bwa</a:t>
                          </a:r>
                        </a:p>
                      </p:txBody>
                    </p:sp>
                  </p:grpSp>
                  <p:grpSp>
                    <p:nvGrpSpPr>
                      <p:cNvPr id="176" name="群組 175">
                        <a:extLst>
                          <a:ext uri="{FF2B5EF4-FFF2-40B4-BE49-F238E27FC236}">
                            <a16:creationId xmlns:a16="http://schemas.microsoft.com/office/drawing/2014/main" id="{0CC2EC35-422E-43CC-BCA3-F28BA63DC4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52569" y="5187957"/>
                        <a:ext cx="2287915" cy="709159"/>
                        <a:chOff x="463280" y="3427844"/>
                        <a:chExt cx="1272522" cy="817090"/>
                      </a:xfrm>
                    </p:grpSpPr>
                    <p:sp>
                      <p:nvSpPr>
                        <p:cNvPr id="177" name="圓角矩形 19">
                          <a:extLst>
                            <a:ext uri="{FF2B5EF4-FFF2-40B4-BE49-F238E27FC236}">
                              <a16:creationId xmlns:a16="http://schemas.microsoft.com/office/drawing/2014/main" id="{D3A68BD6-E5F5-41D2-A1E0-2B86B8A0F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3280" y="3427844"/>
                          <a:ext cx="1272522" cy="488995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mutation position data </a:t>
                          </a: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extraction</a:t>
                          </a:r>
                          <a:endParaRPr kumimoji="0" lang="zh-TW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8" name="矩形 177">
                          <a:extLst>
                            <a:ext uri="{FF2B5EF4-FFF2-40B4-BE49-F238E27FC236}">
                              <a16:creationId xmlns:a16="http://schemas.microsoft.com/office/drawing/2014/main" id="{2F3730F4-2C20-4187-A364-58191E4EE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4081" y="3925777"/>
                          <a:ext cx="1019225" cy="31915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a:t>samtools &amp; vcftools</a:t>
                          </a:r>
                          <a:endParaRPr kumimoji="0" lang="zh-TW" altLang="zh-TW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80" name="向下箭號 13">
                        <a:extLst>
                          <a:ext uri="{FF2B5EF4-FFF2-40B4-BE49-F238E27FC236}">
                            <a16:creationId xmlns:a16="http://schemas.microsoft.com/office/drawing/2014/main" id="{F50535E4-CA88-4941-B770-716577DEF8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6304" y="3623284"/>
                        <a:ext cx="227142" cy="417005"/>
                      </a:xfrm>
                      <a:prstGeom prst="downArrow">
                        <a:avLst>
                          <a:gd name="adj1" fmla="val 36960"/>
                          <a:gd name="adj2" fmla="val 52603"/>
                        </a:avLst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" name="向下箭號 13">
                        <a:extLst>
                          <a:ext uri="{FF2B5EF4-FFF2-40B4-BE49-F238E27FC236}">
                            <a16:creationId xmlns:a16="http://schemas.microsoft.com/office/drawing/2014/main" id="{48E8C5AE-D24C-4E05-89DA-F7F8EC921C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96853" y="4696148"/>
                        <a:ext cx="227142" cy="417005"/>
                      </a:xfrm>
                      <a:prstGeom prst="downArrow">
                        <a:avLst>
                          <a:gd name="adj1" fmla="val 36960"/>
                          <a:gd name="adj2" fmla="val 52603"/>
                        </a:avLst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8" name="向下箭號 13">
                      <a:extLst>
                        <a:ext uri="{FF2B5EF4-FFF2-40B4-BE49-F238E27FC236}">
                          <a16:creationId xmlns:a16="http://schemas.microsoft.com/office/drawing/2014/main" id="{14C37B7C-F5D3-43F2-BA7D-74B67F6FDF3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834366" y="1939035"/>
                      <a:ext cx="320716" cy="375700"/>
                    </a:xfrm>
                    <a:prstGeom prst="downArrow">
                      <a:avLst>
                        <a:gd name="adj1" fmla="val 36812"/>
                        <a:gd name="adj2" fmla="val 52603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E0E45558-1EEF-4A3A-B2BF-9F897EE34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09" y="246796"/>
                      <a:ext cx="4761169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zh-TW" sz="1200" b="1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scripts of self-compiling Python script :</a:t>
                      </a:r>
                      <a:endParaRPr lang="zh-TW" altLang="zh-TW" sz="12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2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  <a:hlinkClick r:id="rId4"/>
                        </a:rPr>
                        <a:t>https://github.com/HuangDeneil/genome_analysis_python_version</a:t>
                      </a:r>
                      <a:endParaRPr lang="en-US" altLang="zh-TW" sz="12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8" name="向下箭號 13">
                      <a:extLst>
                        <a:ext uri="{FF2B5EF4-FFF2-40B4-BE49-F238E27FC236}">
                          <a16:creationId xmlns:a16="http://schemas.microsoft.com/office/drawing/2014/main" id="{5D921288-31E8-480B-BB0B-9EA06EFA502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804494" y="4956766"/>
                      <a:ext cx="320716" cy="1076842"/>
                    </a:xfrm>
                    <a:prstGeom prst="downArrow">
                      <a:avLst>
                        <a:gd name="adj1" fmla="val 36812"/>
                        <a:gd name="adj2" fmla="val 52603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E8D5AB5-2AC9-4908-A695-7768587CA2A8}"/>
                    </a:ext>
                  </a:extLst>
                </p:cNvPr>
                <p:cNvSpPr/>
                <p:nvPr/>
              </p:nvSpPr>
              <p:spPr>
                <a:xfrm>
                  <a:off x="5306348" y="2829671"/>
                  <a:ext cx="20762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check_mutation_position.py</a:t>
                  </a:r>
                </a:p>
                <a:p>
                  <a:r>
                    <a:rPr lang="en-US" altLang="zh-TW" sz="1200" dirty="0"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coding_or_not.py</a:t>
                  </a:r>
                  <a:endParaRPr lang="zh-TW" altLang="en-US" sz="1200" dirty="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606E0524-2884-4B0F-8B5C-144BB4A5C6E7}"/>
                    </a:ext>
                  </a:extLst>
                </p:cNvPr>
                <p:cNvSpPr/>
                <p:nvPr/>
              </p:nvSpPr>
              <p:spPr>
                <a:xfrm>
                  <a:off x="6786259" y="5525359"/>
                  <a:ext cx="16417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aa_forword_check.py</a:t>
                  </a:r>
                  <a:endParaRPr lang="zh-TW" altLang="en-US" sz="1200" dirty="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BDEC4F8-883A-4C88-8D25-CFA0D8C45B44}"/>
                    </a:ext>
                  </a:extLst>
                </p:cNvPr>
                <p:cNvSpPr/>
                <p:nvPr/>
              </p:nvSpPr>
              <p:spPr>
                <a:xfrm>
                  <a:off x="6805008" y="4383339"/>
                  <a:ext cx="181171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solidFill>
                        <a:srgbClr val="24292E"/>
                      </a:solidFill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check_aa_sequence.py</a:t>
                  </a:r>
                  <a:endParaRPr lang="zh-TW" altLang="en-US" sz="1200" dirty="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8" name="圖形 7" descr="清單">
                <a:extLst>
                  <a:ext uri="{FF2B5EF4-FFF2-40B4-BE49-F238E27FC236}">
                    <a16:creationId xmlns:a16="http://schemas.microsoft.com/office/drawing/2014/main" id="{A441E489-410D-485A-88FB-C1A7F2782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18136" y="4931218"/>
                <a:ext cx="1076843" cy="1076843"/>
              </a:xfrm>
              <a:prstGeom prst="rect">
                <a:avLst/>
              </a:prstGeom>
            </p:spPr>
          </p:pic>
        </p:grpSp>
        <p:sp>
          <p:nvSpPr>
            <p:cNvPr id="11" name="L 圖案 10">
              <a:extLst>
                <a:ext uri="{FF2B5EF4-FFF2-40B4-BE49-F238E27FC236}">
                  <a16:creationId xmlns:a16="http://schemas.microsoft.com/office/drawing/2014/main" id="{62C90B2E-4B8E-4A49-A978-C0C56379F54F}"/>
                </a:ext>
              </a:extLst>
            </p:cNvPr>
            <p:cNvSpPr/>
            <p:nvPr/>
          </p:nvSpPr>
          <p:spPr>
            <a:xfrm rot="16200000">
              <a:off x="3432708" y="3379907"/>
              <a:ext cx="3133749" cy="807386"/>
            </a:xfrm>
            <a:prstGeom prst="corner">
              <a:avLst>
                <a:gd name="adj1" fmla="val 14389"/>
                <a:gd name="adj2" fmla="val 1791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81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2651-C726-4D38-8E64-367B53EC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mutation</a:t>
            </a:r>
            <a:r>
              <a:rPr lang="zh-TW" altLang="en-US" dirty="0"/>
              <a:t> </a:t>
            </a:r>
            <a:r>
              <a:rPr lang="en-US" altLang="zh-TW" dirty="0"/>
              <a:t>position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58355-ECE6-4CCF-B616-F3269B8CC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47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11AD4-639F-4A6E-8428-B1CDF40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VCF (Variance Calling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4B0736-3D5F-4C2C-AA8D-C3EAC751695D}"/>
              </a:ext>
            </a:extLst>
          </p:cNvPr>
          <p:cNvSpPr txBox="1"/>
          <p:nvPr/>
        </p:nvSpPr>
        <p:spPr>
          <a:xfrm>
            <a:off x="420916" y="1518767"/>
            <a:ext cx="456619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##fileformat=VCFv4.2</a:t>
            </a:r>
          </a:p>
          <a:p>
            <a:r>
              <a:rPr lang="zh-TW" altLang="en-US" dirty="0"/>
              <a:t>##FILTER=&lt;ID=PASS,Description="All filters passed"&gt;</a:t>
            </a:r>
          </a:p>
          <a:p>
            <a:r>
              <a:rPr lang="zh-TW" altLang="en-US" dirty="0"/>
              <a:t>##bcftoolsVersion=1.11+htslib-1.11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zh-TW" altLang="en-US" dirty="0"/>
              <a:t>##bcftools_callCommand=call -mv -Ob -o HOL1.bwa.sorted.raw.bcf; Date=Mon Nov 30 07:10:41 2020</a:t>
            </a:r>
          </a:p>
          <a:p>
            <a:r>
              <a:rPr lang="zh-TW" altLang="en-US" dirty="0"/>
              <a:t>##bcftools_viewVersion=1.11+htslib-1.11</a:t>
            </a:r>
          </a:p>
          <a:p>
            <a:r>
              <a:rPr lang="zh-TW" altLang="en-US" dirty="0"/>
              <a:t>##bcftools_viewCommand=view -i %QUAL&gt;=20 -Ov -o HOL1.bwa.sorted.filted.vcf HOL1.bwa.sorted.raw.bcf; Date=Mon Nov 30 07:28:32 2020</a:t>
            </a:r>
          </a:p>
          <a:p>
            <a:r>
              <a:rPr lang="zh-TW" altLang="en-US" dirty="0"/>
              <a:t>#CHROM	POS	ID	REF	ALT	QUAL	FILTER	INFO	FORMAT	HOL1.bwa.sorted.bam</a:t>
            </a:r>
          </a:p>
          <a:p>
            <a:r>
              <a:rPr lang="zh-TW" altLang="en-US" dirty="0"/>
              <a:t>NC_003030.1	196943	.	TAAAAAA	TAAAAA	109	.	INDEL;IDV=121;IMF=0.960317;DP=126;VDB=0.999386;SGB=-0.693147;MQSB=1;MQ0F=0;AC=2;AN=2;DP4=4,3,57,62;MQ=60	GT:PL	1/1:136,228,0</a:t>
            </a:r>
          </a:p>
          <a:p>
            <a:r>
              <a:rPr lang="zh-TW" altLang="en-US" dirty="0"/>
              <a:t>NC_003030.1	303842	.	T	G	225	.	DP=138;VDB=0.557095;SGB=-0.693147;MQSB=1;MQ0F=0;AC=2;AN=2;DP4=0,0,58,80;MQ=60	GT:PL	1/1:255,255,0</a:t>
            </a:r>
          </a:p>
          <a:p>
            <a:r>
              <a:rPr lang="zh-TW" altLang="en-US" dirty="0"/>
              <a:t>NC_003030.1	310671	.	TA	T	228	.	INDEL;IDV=137;IMF=0.971631;DP=141;VDB=0.686628;SGB=-0.693147;MQSB=0.999581;MQ0F=0.0070922;AC=2;AN=2;DP4=2,1,74,64;MQ=57	GT:PL	1/1:255,255,0</a:t>
            </a:r>
          </a:p>
          <a:p>
            <a:r>
              <a:rPr lang="zh-TW" altLang="en-US" dirty="0"/>
              <a:t>NC_003030.1	345919	.	A	G	135	.	DP=43;VDB=2.89699e-05;SGB=-0.69168;RPB=3.21474e-06;MQB=6.47595e-07;MQSB=0.738371;BQB=0.557051;MQ0F=0.465116;AC=2;AN=2;DP4=12,8,10,9;MQ=12	GT:PL	1/1:162,6,0</a:t>
            </a:r>
          </a:p>
          <a:p>
            <a:r>
              <a:rPr lang="zh-TW" altLang="en-US" dirty="0"/>
              <a:t>NC_003030.1	345995	.	C	T	228	.	DP=59;VDB=7.42243e-17;SGB=-0.693147;RPB=0.849057;MQB=0.0188679;MQSB=0.455468;BQB=0.358491;MQ0F=0.0508475;AC=2;AN=2;DP4=0,2,32,21;MQ=41	GT:PL	1/1:255,131,0</a:t>
            </a:r>
          </a:p>
          <a:p>
            <a:r>
              <a:rPr lang="zh-TW" altLang="en-US" dirty="0"/>
              <a:t>NC_003030.1	346085	.	C	G	225	.	DP=95;VDB=0.0140058;SGB=-0.693147;MQSB=0.956968;MQ0F=0;AC=2;AN=2;DP4=0,0,52,42;MQ=50	GT:PL	1/1:255,255,0</a:t>
            </a:r>
          </a:p>
          <a:p>
            <a:r>
              <a:rPr lang="zh-TW" altLang="en-US" dirty="0"/>
              <a:t>NC_003030.1	389758	.	T	A	225	.	DP=120;VDB=0.357508;SGB=-0.693147;MQSB=1;MQ0F=0;AC=2;AN=2;DP4=0,0,68,51;MQ=60	GT:PL	1/1:255,255,0</a:t>
            </a:r>
          </a:p>
        </p:txBody>
      </p:sp>
    </p:spTree>
    <p:extLst>
      <p:ext uri="{BB962C8B-B14F-4D97-AF65-F5344CB8AC3E}">
        <p14:creationId xmlns:p14="http://schemas.microsoft.com/office/powerpoint/2010/main" val="397960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0D90F-751E-4D3D-B3B8-CFD1657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gff</a:t>
            </a:r>
            <a:r>
              <a:rPr lang="en-US" altLang="zh-TW" dirty="0"/>
              <a:t> file (genome annotation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2626BD-DE89-4309-AD7E-515A44E4DC53}"/>
              </a:ext>
            </a:extLst>
          </p:cNvPr>
          <p:cNvSpPr txBox="1"/>
          <p:nvPr/>
        </p:nvSpPr>
        <p:spPr>
          <a:xfrm>
            <a:off x="188685" y="1690688"/>
            <a:ext cx="390162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##gff-version 3</a:t>
            </a:r>
          </a:p>
          <a:p>
            <a:r>
              <a:rPr lang="zh-TW" altLang="en-US" sz="1600" dirty="0"/>
              <a:t>#!gff-spec-version 1.21</a:t>
            </a:r>
          </a:p>
          <a:p>
            <a:r>
              <a:rPr lang="zh-TW" altLang="en-US" sz="1600" dirty="0"/>
              <a:t>#!processor NCBI annotwriter</a:t>
            </a:r>
          </a:p>
          <a:p>
            <a:r>
              <a:rPr lang="zh-TW" altLang="en-US" sz="1600" dirty="0"/>
              <a:t>#!genome-build ASM876v1</a:t>
            </a:r>
          </a:p>
          <a:p>
            <a:r>
              <a:rPr lang="zh-TW" altLang="en-US" sz="1600" dirty="0"/>
              <a:t>#!genome-build-accession NCBI_Assembly:GCF_000008765.1</a:t>
            </a:r>
          </a:p>
          <a:p>
            <a:r>
              <a:rPr lang="zh-TW" altLang="en-US" sz="1600" dirty="0"/>
              <a:t>#!annotation-date 10/25/2020 10:26:40</a:t>
            </a:r>
          </a:p>
          <a:p>
            <a:r>
              <a:rPr lang="zh-TW" altLang="en-US" sz="1600" dirty="0"/>
              <a:t>#!annotation-source NCBI RefSeq </a:t>
            </a:r>
          </a:p>
          <a:p>
            <a:r>
              <a:rPr lang="zh-TW" altLang="en-US" sz="1600" dirty="0"/>
              <a:t>##sequence-region NC_003030.1 1 3940880</a:t>
            </a:r>
          </a:p>
          <a:p>
            <a:r>
              <a:rPr lang="zh-TW" altLang="en-US" sz="1600" dirty="0"/>
              <a:t>##species https://www.ncbi.nlm.nih.gov/Taxonomy/Browser/wwwtax.cgi?id=272562</a:t>
            </a:r>
          </a:p>
          <a:p>
            <a:r>
              <a:rPr lang="zh-TW" altLang="en-US" sz="1600" dirty="0"/>
              <a:t>NC_003030.1	RefSeq	region	1	3940880	.	+	.	ID=NC_003030.1:1..3940880;Dbxref=ATCC:824,taxon:272562;Is_circular=true;Name=ANONYMOUS;gbkey=Src;genome=chromosome;mol_type=genomic DNA;strain=ATCC 824;type-material=type strain of Clostridium acetobutylicum</a:t>
            </a:r>
          </a:p>
          <a:p>
            <a:r>
              <a:rPr lang="zh-TW" altLang="en-US" sz="1600" dirty="0"/>
              <a:t>NC_003030.1	RefSeq	gene	467	1807	.	+	.	ID=gene-CA_RS00005;Name=dnaA;gbkey=Gene;gene=dnaA;gene_biotype=protein_coding;locus_tag=CA_RS00005;old_locus_tag=CA_C0001</a:t>
            </a:r>
          </a:p>
          <a:p>
            <a:r>
              <a:rPr lang="zh-TW" altLang="en-US" sz="1600" dirty="0"/>
              <a:t>NC_003030.1	Protein Homology	CDS	467	1807	.	+	0	ID=cds-WP_010963330.1;Parent=gene-CA_RS00005;Dbxref=Genbank:WP_010963330.1;Name=WP_010963330.1;gbkey=CDS;gene=dnaA;inference=COORDINATES: similar to AA sequence:RefSeq:WP_010963330.1;locus_tag=CA_RS00005;product=chromosomal replication initiator protein DnaA;protein_id=WP_010963330.1;transl_table=11</a:t>
            </a:r>
          </a:p>
          <a:p>
            <a:r>
              <a:rPr lang="zh-TW" altLang="en-US" sz="1600" dirty="0"/>
              <a:t>NC_003030.1	RefSeq	gene	2064	3164	.	+	.	ID=gene-CA_RS00010;Name=CA_RS00010;gbkey=Gene;gene_biotype=protein_coding;locus_tag=CA_RS00010;old_locus_tag=CA_C0002</a:t>
            </a:r>
          </a:p>
          <a:p>
            <a:r>
              <a:rPr lang="zh-TW" altLang="en-US" sz="1600" dirty="0"/>
              <a:t>NC_003030.1	Protein Homology	CDS	2064	3164	.	+	0	ID=cds-WP_010963331.1;Parent=gene-CA_RS00010;Dbxref=Genbank:WP_010963331.1;Name=WP_010963331.1;gbkey=CDS;inference=COORDINATES: similar to AA sequence:RefSeq:WP_010963331.1;locus_tag=CA_RS00010;product=DNA polymerase III subunit beta;protein_id=WP_010963331.1;transl_table=11</a:t>
            </a:r>
          </a:p>
          <a:p>
            <a:r>
              <a:rPr lang="zh-TW" altLang="en-US" sz="1600" dirty="0"/>
              <a:t>NC_003030.1	RefSeq	gene	3195	3401	.	+	.	ID=gene-CA_RS00015;Name=yaaA;gbkey=Gene;gene=yaaA;gene_biotype=protein_coding;locus_tag=CA_RS00015;old_locus_tag=CA_C0003</a:t>
            </a:r>
          </a:p>
          <a:p>
            <a:r>
              <a:rPr lang="zh-TW" altLang="en-US" sz="1600" dirty="0"/>
              <a:t>NC_003030.1	Protein Homology	CDS	3195	3401	.	+	0	ID=cds-WP_010963332.1;Parent=gene-CA_RS00015;Dbxref=Genbank:WP_010963332.1;Name=WP_010963332.1;gbkey=CDS;gene=yaaA;inference=COORDINATES: similar to AA sequence:RefSeq:WP_003451038.1;locus_tag=CA_RS00015;product=S4 domain-containing protein YaaA;protein_id=WP_010963332.1;transl_table=11</a:t>
            </a:r>
          </a:p>
          <a:p>
            <a:r>
              <a:rPr lang="zh-TW" altLang="en-US" sz="1600" dirty="0"/>
              <a:t>NC_003030.1	RefSeq	gene	3447	4538	.	+	.	ID=gene-CA_RS00020;Name=recF;gbkey=Gene;gene=recF;gene_biotype=protein_coding;locus_tag=CA_RS00020;old_locus_tag=CA_C0004</a:t>
            </a:r>
          </a:p>
          <a:p>
            <a:r>
              <a:rPr lang="zh-TW" altLang="en-US" sz="1600" dirty="0"/>
              <a:t>NC_003030.1	Protein Homology	CDS	3447	4538	.	+	0	ID=cds-WP_010963333.1;Parent=gene-CA_RS00020;Dbxref=Genbank:WP_010963333.1;Name=WP_010963333.1;gbkey=CDS;gene=recF;inference=COORDINATES: similar to AA sequence:RefSeq:WP_010963333.1;locus_tag=CA_RS00020;product=DNA replication/repair protein RecF;protein_id=WP_010963333.1;transl_table=11</a:t>
            </a:r>
          </a:p>
          <a:p>
            <a:r>
              <a:rPr lang="zh-TW" altLang="en-US" sz="1600" dirty="0"/>
              <a:t>NC_003030.1	RefSeq	gene	4558	4821	.	+	.	ID=gene-CA_RS00025;Name=CA_RS00025;gbkey=Gene;gene_biotype=protein_coding;locus_tag=CA_RS00025;old_locus_tag=CA_C0005</a:t>
            </a:r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484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74475-E264-4AE5-B97B-352BC35E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flow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51679C2-A50E-4948-82BD-948F999FFF89}"/>
              </a:ext>
            </a:extLst>
          </p:cNvPr>
          <p:cNvSpPr/>
          <p:nvPr/>
        </p:nvSpPr>
        <p:spPr>
          <a:xfrm>
            <a:off x="2373085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VCF file</a:t>
            </a:r>
            <a:endParaRPr lang="zh-TW" altLang="en-US" sz="24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B9E10D-5B01-450B-8840-E2BD5216457A}"/>
              </a:ext>
            </a:extLst>
          </p:cNvPr>
          <p:cNvSpPr/>
          <p:nvPr/>
        </p:nvSpPr>
        <p:spPr>
          <a:xfrm>
            <a:off x="7924800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/>
              <a:t>gff</a:t>
            </a:r>
            <a:r>
              <a:rPr lang="en-US" altLang="zh-TW" sz="2400" b="1" dirty="0"/>
              <a:t> file</a:t>
            </a:r>
            <a:endParaRPr lang="zh-TW" altLang="en-US" sz="2400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82D8B9C-CE46-4541-AD64-6A89EB5D5C7B}"/>
              </a:ext>
            </a:extLst>
          </p:cNvPr>
          <p:cNvGrpSpPr/>
          <p:nvPr/>
        </p:nvGrpSpPr>
        <p:grpSpPr>
          <a:xfrm>
            <a:off x="0" y="2724459"/>
            <a:ext cx="4259942" cy="2282970"/>
            <a:chOff x="979715" y="2593830"/>
            <a:chExt cx="4259942" cy="2282970"/>
          </a:xfrm>
        </p:grpSpPr>
        <p:sp>
          <p:nvSpPr>
            <p:cNvPr id="8" name="左右大括弧 7">
              <a:extLst>
                <a:ext uri="{FF2B5EF4-FFF2-40B4-BE49-F238E27FC236}">
                  <a16:creationId xmlns:a16="http://schemas.microsoft.com/office/drawing/2014/main" id="{CF873F01-2878-4700-893D-44BC5B6D8D48}"/>
                </a:ext>
              </a:extLst>
            </p:cNvPr>
            <p:cNvSpPr/>
            <p:nvPr/>
          </p:nvSpPr>
          <p:spPr>
            <a:xfrm>
              <a:off x="2315029" y="2593830"/>
              <a:ext cx="2924628" cy="228297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TW" dirty="0"/>
                <a:t>“Posion1”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“ref1, alt1”,</a:t>
              </a:r>
            </a:p>
            <a:p>
              <a:r>
                <a:rPr lang="en-US" altLang="zh-TW" dirty="0"/>
                <a:t>“Posion2”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“ref2, alt2”,</a:t>
              </a:r>
            </a:p>
            <a:p>
              <a:r>
                <a:rPr lang="en-US" altLang="zh-TW" dirty="0"/>
                <a:t>“Posion3”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“ref3, alt3”,</a:t>
              </a:r>
            </a:p>
            <a:p>
              <a:r>
                <a:rPr lang="en-US" altLang="zh-TW" dirty="0"/>
                <a:t>“Posion4”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“ref4, alt4”,</a:t>
              </a:r>
            </a:p>
            <a:p>
              <a:r>
                <a:rPr lang="en-US" altLang="zh-TW" dirty="0"/>
                <a:t>“Posion5”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“ref5, alt5”,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  <a:endParaRPr lang="en-US" altLang="zh-TW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A9ECD30-57D2-440A-95D8-2246FAE3B6B7}"/>
                </a:ext>
              </a:extLst>
            </p:cNvPr>
            <p:cNvSpPr txBox="1"/>
            <p:nvPr/>
          </p:nvSpPr>
          <p:spPr>
            <a:xfrm>
              <a:off x="979715" y="2690414"/>
              <a:ext cx="1553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 dirty="0" err="1"/>
                <a:t>Mution</a:t>
              </a:r>
              <a:r>
                <a:rPr lang="en-US" altLang="zh-TW" b="1" dirty="0" err="1"/>
                <a:t>_dict</a:t>
              </a:r>
              <a:r>
                <a:rPr lang="en-US" altLang="zh-TW" b="1" dirty="0"/>
                <a:t> =</a:t>
              </a:r>
              <a:endParaRPr lang="zh-TW" altLang="en-US" dirty="0"/>
            </a:p>
          </p:txBody>
        </p:sp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19F58A8-4CCA-400A-902C-F5C96D48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4341"/>
              </p:ext>
            </p:extLst>
          </p:nvPr>
        </p:nvGraphicFramePr>
        <p:xfrm>
          <a:off x="5423485" y="3016251"/>
          <a:ext cx="7528116" cy="2270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658">
                  <a:extLst>
                    <a:ext uri="{9D8B030D-6E8A-4147-A177-3AD203B41FA5}">
                      <a16:colId xmlns:a16="http://schemas.microsoft.com/office/drawing/2014/main" val="245492818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698064058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2082956168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91086027"/>
                    </a:ext>
                  </a:extLst>
                </a:gridCol>
                <a:gridCol w="698822">
                  <a:extLst>
                    <a:ext uri="{9D8B030D-6E8A-4147-A177-3AD203B41FA5}">
                      <a16:colId xmlns:a16="http://schemas.microsoft.com/office/drawing/2014/main" val="256518655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836997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15391755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96745645"/>
                    </a:ext>
                  </a:extLst>
                </a:gridCol>
              </a:tblGrid>
              <a:tr h="255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3940880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2796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905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0996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8266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203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564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447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4538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90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07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FDBAD-D626-456A-B83C-10710BF9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</a:t>
            </a:r>
            <a:endParaRPr lang="zh-TW" altLang="en-US" dirty="0"/>
          </a:p>
        </p:txBody>
      </p:sp>
      <p:pic>
        <p:nvPicPr>
          <p:cNvPr id="1026" name="Picture 2" descr="书籍书柜库- Pixabay上的免费照片">
            <a:extLst>
              <a:ext uri="{FF2B5EF4-FFF2-40B4-BE49-F238E27FC236}">
                <a16:creationId xmlns:a16="http://schemas.microsoft.com/office/drawing/2014/main" id="{90F41430-09BC-4F77-B3C6-962943BB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1" y="1813301"/>
            <a:ext cx="7233780" cy="48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免费照片： 收藏, 书架, 书柜, 图书馆, 结构, 家具, 旧">
            <a:extLst>
              <a:ext uri="{FF2B5EF4-FFF2-40B4-BE49-F238E27FC236}">
                <a16:creationId xmlns:a16="http://schemas.microsoft.com/office/drawing/2014/main" id="{78482209-8FCC-47C2-864B-0FFC2869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29" y="1813301"/>
            <a:ext cx="6637149" cy="442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9FA3F-1D48-4DB4-8601-C937F24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</a:t>
            </a:r>
            <a:r>
              <a:rPr lang="zh-TW" altLang="en-US" dirty="0"/>
              <a:t>禁止產生位定義值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2D98F47-3D32-40C7-9DEB-8A7C7ECF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err="1"/>
              <a:t>dict_test</a:t>
            </a:r>
            <a:r>
              <a:rPr lang="en-US" altLang="zh-TW" dirty="0"/>
              <a:t>[</a:t>
            </a:r>
            <a:r>
              <a:rPr lang="en-US" altLang="zh-TW" dirty="0" err="1"/>
              <a:t>new_key</a:t>
            </a:r>
            <a:r>
              <a:rPr lang="en-US" altLang="zh-TW" dirty="0"/>
              <a:t>]=(</a:t>
            </a:r>
            <a:r>
              <a:rPr lang="en-US" altLang="zh-TW" dirty="0" err="1"/>
              <a:t>new_value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try:</a:t>
            </a:r>
          </a:p>
          <a:p>
            <a:pPr lvl="1"/>
            <a:r>
              <a:rPr lang="en-US" altLang="zh-TW" dirty="0" err="1"/>
              <a:t>dict_test</a:t>
            </a:r>
            <a:r>
              <a:rPr lang="en-US" altLang="zh-TW" dirty="0"/>
              <a:t>[</a:t>
            </a:r>
            <a:r>
              <a:rPr lang="en-US" altLang="zh-TW" dirty="0" err="1"/>
              <a:t>new_key</a:t>
            </a:r>
            <a:r>
              <a:rPr lang="en-US" altLang="zh-TW" dirty="0"/>
              <a:t>]=(</a:t>
            </a:r>
            <a:r>
              <a:rPr lang="en-US" altLang="zh-TW" dirty="0" err="1"/>
              <a:t>new_value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except </a:t>
            </a:r>
            <a:r>
              <a:rPr lang="en-US" altLang="zh-TW" dirty="0" err="1"/>
              <a:t>KeyError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dict_test</a:t>
            </a:r>
            <a:r>
              <a:rPr lang="en-US" altLang="zh-TW" dirty="0"/>
              <a:t>[</a:t>
            </a:r>
            <a:r>
              <a:rPr lang="en-US" altLang="zh-TW" dirty="0" err="1"/>
              <a:t>new_key</a:t>
            </a:r>
            <a:r>
              <a:rPr lang="en-US" altLang="zh-TW" dirty="0"/>
              <a:t>]=(</a:t>
            </a:r>
            <a:r>
              <a:rPr lang="en-US" altLang="zh-TW" dirty="0" err="1"/>
              <a:t>new_value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34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5A11D-3F1E-4FBD-81EC-43E890F9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E2C10-9BAA-400D-B37F-AFC5CB5A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66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6845</TotalTime>
  <Words>2032</Words>
  <Application>Microsoft Office PowerPoint</Application>
  <PresentationFormat>寬螢幕</PresentationFormat>
  <Paragraphs>148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Check mutation position</vt:lpstr>
      <vt:lpstr>VCF (Variance Calling File)</vt:lpstr>
      <vt:lpstr>gff file (genome annotation file)</vt:lpstr>
      <vt:lpstr>Work flow</vt:lpstr>
      <vt:lpstr>dictionary</vt:lpstr>
      <vt:lpstr>Dictionary 禁止產生位定義值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check_mutation_position</dc:title>
  <dc:creator>Yang-Zhan Huang</dc:creator>
  <cp:lastModifiedBy>暘展 黃</cp:lastModifiedBy>
  <cp:revision>22</cp:revision>
  <dcterms:created xsi:type="dcterms:W3CDTF">2020-12-28T08:43:53Z</dcterms:created>
  <dcterms:modified xsi:type="dcterms:W3CDTF">2021-01-16T14:58:42Z</dcterms:modified>
</cp:coreProperties>
</file>