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7"/>
  </p:notesMasterIdLst>
  <p:sldIdLst>
    <p:sldId id="256" r:id="rId2"/>
    <p:sldId id="274" r:id="rId3"/>
    <p:sldId id="276" r:id="rId4"/>
    <p:sldId id="277" r:id="rId5"/>
    <p:sldId id="279" r:id="rId6"/>
    <p:sldId id="278" r:id="rId7"/>
    <p:sldId id="280" r:id="rId8"/>
    <p:sldId id="281" r:id="rId9"/>
    <p:sldId id="282" r:id="rId10"/>
    <p:sldId id="283" r:id="rId11"/>
    <p:sldId id="284" r:id="rId12"/>
    <p:sldId id="303" r:id="rId13"/>
    <p:sldId id="285" r:id="rId14"/>
    <p:sldId id="286" r:id="rId15"/>
    <p:sldId id="304" r:id="rId16"/>
    <p:sldId id="287" r:id="rId17"/>
    <p:sldId id="288" r:id="rId18"/>
    <p:sldId id="289" r:id="rId19"/>
    <p:sldId id="290" r:id="rId20"/>
    <p:sldId id="291" r:id="rId21"/>
    <p:sldId id="292" r:id="rId22"/>
    <p:sldId id="306" r:id="rId23"/>
    <p:sldId id="293" r:id="rId24"/>
    <p:sldId id="305" r:id="rId25"/>
    <p:sldId id="295" r:id="rId26"/>
    <p:sldId id="294" r:id="rId27"/>
    <p:sldId id="296" r:id="rId28"/>
    <p:sldId id="307" r:id="rId29"/>
    <p:sldId id="298" r:id="rId30"/>
    <p:sldId id="299" r:id="rId31"/>
    <p:sldId id="300" r:id="rId32"/>
    <p:sldId id="301" r:id="rId33"/>
    <p:sldId id="308" r:id="rId34"/>
    <p:sldId id="297" r:id="rId35"/>
    <p:sldId id="302"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DDB"/>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7045" autoAdjust="0"/>
  </p:normalViewPr>
  <p:slideViewPr>
    <p:cSldViewPr>
      <p:cViewPr varScale="1">
        <p:scale>
          <a:sx n="89" d="100"/>
          <a:sy n="89" d="100"/>
        </p:scale>
        <p:origin x="118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zh-CN" altLang="zh-CN"/>
          </a:p>
        </p:txBody>
      </p:sp>
      <p:sp>
        <p:nvSpPr>
          <p:cNvPr id="3277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zh-CN" noProof="0"/>
              <a:t>Click to edit Master text styles</a:t>
            </a:r>
          </a:p>
          <a:p>
            <a:pPr lvl="1"/>
            <a:r>
              <a:rPr lang="zh-CN" altLang="zh-CN" noProof="0"/>
              <a:t>Second level</a:t>
            </a:r>
          </a:p>
          <a:p>
            <a:pPr lvl="2"/>
            <a:r>
              <a:rPr lang="zh-CN" altLang="zh-CN" noProof="0"/>
              <a:t>Third level</a:t>
            </a:r>
          </a:p>
          <a:p>
            <a:pPr lvl="3"/>
            <a:r>
              <a:rPr lang="zh-CN" altLang="zh-CN" noProof="0"/>
              <a:t>Fourth level</a:t>
            </a:r>
          </a:p>
          <a:p>
            <a:pPr lvl="4"/>
            <a:r>
              <a:rPr lang="zh-CN"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99F2F6F-51E9-488C-91C0-FE1C2DE5B8CA}" type="slidenum">
              <a:rPr lang="zh-CN" altLang="zh-CN"/>
              <a:pPr/>
              <a:t>‹#›</a:t>
            </a:fld>
            <a:endParaRPr lang="zh-CN" altLang="zh-CN"/>
          </a:p>
        </p:txBody>
      </p:sp>
    </p:spTree>
    <p:extLst>
      <p:ext uri="{BB962C8B-B14F-4D97-AF65-F5344CB8AC3E}">
        <p14:creationId xmlns:p14="http://schemas.microsoft.com/office/powerpoint/2010/main" val="30027868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一个同样的算法，在不同结构上的性能表现；</a:t>
            </a:r>
            <a:endParaRPr lang="en-US" altLang="zh-CN" dirty="0"/>
          </a:p>
          <a:p>
            <a:r>
              <a:rPr lang="zh-CN" altLang="en-US" dirty="0"/>
              <a:t>一个结构上，施加的代表性操作（</a:t>
            </a:r>
            <a:r>
              <a:rPr lang="en-US" altLang="zh-CN" dirty="0"/>
              <a:t>ADT</a:t>
            </a:r>
            <a:r>
              <a:rPr lang="zh-CN" altLang="en-US" dirty="0"/>
              <a:t>中规约的操作）的均摊时间开销。一般是操作数</a:t>
            </a:r>
            <a:r>
              <a:rPr lang="en-US" altLang="zh-CN" dirty="0"/>
              <a:t>m</a:t>
            </a:r>
            <a:r>
              <a:rPr lang="zh-CN" altLang="en-US" dirty="0"/>
              <a:t>和数据规模</a:t>
            </a:r>
            <a:r>
              <a:rPr lang="en-US" altLang="zh-CN" dirty="0"/>
              <a:t>n</a:t>
            </a:r>
            <a:r>
              <a:rPr lang="zh-CN" altLang="en-US" dirty="0"/>
              <a:t>的渐进表达式。</a:t>
            </a:r>
          </a:p>
        </p:txBody>
      </p:sp>
      <p:sp>
        <p:nvSpPr>
          <p:cNvPr id="4" name="灯片编号占位符 3"/>
          <p:cNvSpPr>
            <a:spLocks noGrp="1"/>
          </p:cNvSpPr>
          <p:nvPr>
            <p:ph type="sldNum" sz="quarter" idx="10"/>
          </p:nvPr>
        </p:nvSpPr>
        <p:spPr/>
        <p:txBody>
          <a:bodyPr/>
          <a:lstStyle/>
          <a:p>
            <a:fld id="{999F2F6F-51E9-488C-91C0-FE1C2DE5B8CA}" type="slidenum">
              <a:rPr lang="zh-CN" altLang="zh-CN" smtClean="0"/>
              <a:pPr/>
              <a:t>7</a:t>
            </a:fld>
            <a:endParaRPr lang="zh-CN" altLang="zh-CN"/>
          </a:p>
        </p:txBody>
      </p:sp>
    </p:spTree>
    <p:extLst>
      <p:ext uri="{BB962C8B-B14F-4D97-AF65-F5344CB8AC3E}">
        <p14:creationId xmlns:p14="http://schemas.microsoft.com/office/powerpoint/2010/main" val="42348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9F2F6F-51E9-488C-91C0-FE1C2DE5B8CA}" type="slidenum">
              <a:rPr lang="zh-CN" altLang="zh-CN" smtClean="0"/>
              <a:pPr/>
              <a:t>8</a:t>
            </a:fld>
            <a:endParaRPr lang="zh-CN" altLang="zh-CN"/>
          </a:p>
        </p:txBody>
      </p:sp>
    </p:spTree>
    <p:extLst>
      <p:ext uri="{BB962C8B-B14F-4D97-AF65-F5344CB8AC3E}">
        <p14:creationId xmlns:p14="http://schemas.microsoft.com/office/powerpoint/2010/main" val="1042067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两个点在连接之前就属于同一个</a:t>
            </a:r>
            <a:r>
              <a:rPr lang="en-US" altLang="zh-CN" dirty="0"/>
              <a:t>set</a:t>
            </a:r>
            <a:endParaRPr lang="zh-CN" altLang="en-US" dirty="0"/>
          </a:p>
        </p:txBody>
      </p:sp>
      <p:sp>
        <p:nvSpPr>
          <p:cNvPr id="4" name="灯片编号占位符 3"/>
          <p:cNvSpPr>
            <a:spLocks noGrp="1"/>
          </p:cNvSpPr>
          <p:nvPr>
            <p:ph type="sldNum" sz="quarter" idx="5"/>
          </p:nvPr>
        </p:nvSpPr>
        <p:spPr/>
        <p:txBody>
          <a:bodyPr/>
          <a:lstStyle/>
          <a:p>
            <a:fld id="{999F2F6F-51E9-488C-91C0-FE1C2DE5B8CA}" type="slidenum">
              <a:rPr lang="zh-CN" altLang="zh-CN" smtClean="0"/>
              <a:pPr/>
              <a:t>9</a:t>
            </a:fld>
            <a:endParaRPr lang="zh-CN" altLang="zh-CN"/>
          </a:p>
        </p:txBody>
      </p:sp>
    </p:spTree>
    <p:extLst>
      <p:ext uri="{BB962C8B-B14F-4D97-AF65-F5344CB8AC3E}">
        <p14:creationId xmlns:p14="http://schemas.microsoft.com/office/powerpoint/2010/main" val="237152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62A39A-5C51-40F8-8742-DA73F06FB65D}" type="slidenum">
              <a:rPr lang="zh-CN" altLang="zh-CN"/>
              <a:pPr eaLnBrk="1" hangingPunct="1"/>
              <a:t>16</a:t>
            </a:fld>
            <a:endParaRPr lang="zh-CN" altLang="zh-CN"/>
          </a:p>
        </p:txBody>
      </p:sp>
    </p:spTree>
    <p:extLst>
      <p:ext uri="{BB962C8B-B14F-4D97-AF65-F5344CB8AC3E}">
        <p14:creationId xmlns:p14="http://schemas.microsoft.com/office/powerpoint/2010/main" val="588753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FE55770-2010-49D6-94F6-36899FD27649}" type="slidenum">
              <a:rPr lang="zh-CN" altLang="en-US"/>
              <a:pPr eaLnBrk="1" hangingPunct="1"/>
              <a:t>32</a:t>
            </a:fld>
            <a:endParaRPr lang="en-US" altLang="zh-CN"/>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933405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FE55770-2010-49D6-94F6-36899FD27649}" type="slidenum">
              <a:rPr lang="zh-CN" altLang="en-US"/>
              <a:pPr eaLnBrk="1" hangingPunct="1"/>
              <a:t>33</a:t>
            </a:fld>
            <a:endParaRPr lang="en-US" altLang="zh-CN"/>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86063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 name="Rectangle 2"/>
          <p:cNvSpPr>
            <a:spLocks noGrp="1" noChangeArrowheads="1"/>
          </p:cNvSpPr>
          <p:nvPr>
            <p:ph type="ctrTitle"/>
          </p:nvPr>
        </p:nvSpPr>
        <p:spPr>
          <a:xfrm>
            <a:off x="914400" y="1524000"/>
            <a:ext cx="7623175" cy="1752600"/>
          </a:xfrm>
        </p:spPr>
        <p:txBody>
          <a:bodyPr/>
          <a:lstStyle>
            <a:lvl1pPr>
              <a:defRPr sz="5000"/>
            </a:lvl1pPr>
          </a:lstStyle>
          <a:p>
            <a:r>
              <a:rPr lang="zh-CN"/>
              <a:t>单击此处编辑母版标题样式</a:t>
            </a:r>
          </a:p>
        </p:txBody>
      </p:sp>
      <p:sp>
        <p:nvSpPr>
          <p:cNvPr id="20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a:lvl1pPr>
          </a:lstStyle>
          <a:p>
            <a:fld id="{F2249026-75BB-490C-A72D-BD1339A77119}" type="slidenum">
              <a:rPr lang="zh-CN" altLang="zh-CN"/>
              <a:pPr/>
              <a:t>‹#›</a:t>
            </a:fld>
            <a:endParaRPr lang="zh-CN" altLang="zh-CN"/>
          </a:p>
        </p:txBody>
      </p:sp>
    </p:spTree>
    <p:extLst>
      <p:ext uri="{BB962C8B-B14F-4D97-AF65-F5344CB8AC3E}">
        <p14:creationId xmlns:p14="http://schemas.microsoft.com/office/powerpoint/2010/main" val="145839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4C339B52-F6C6-4A63-86E3-528C98091E70}" type="slidenum">
              <a:rPr lang="zh-CN" altLang="zh-CN"/>
              <a:pPr/>
              <a:t>‹#›</a:t>
            </a:fld>
            <a:endParaRPr lang="zh-CN" altLang="zh-CN"/>
          </a:p>
        </p:txBody>
      </p:sp>
    </p:spTree>
    <p:extLst>
      <p:ext uri="{BB962C8B-B14F-4D97-AF65-F5344CB8AC3E}">
        <p14:creationId xmlns:p14="http://schemas.microsoft.com/office/powerpoint/2010/main" val="247666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D5D86384-B30C-4D48-8564-B5622237F72A}" type="slidenum">
              <a:rPr lang="zh-CN" altLang="zh-CN"/>
              <a:pPr/>
              <a:t>‹#›</a:t>
            </a:fld>
            <a:endParaRPr lang="zh-CN" altLang="zh-CN"/>
          </a:p>
        </p:txBody>
      </p:sp>
    </p:spTree>
    <p:extLst>
      <p:ext uri="{BB962C8B-B14F-4D97-AF65-F5344CB8AC3E}">
        <p14:creationId xmlns:p14="http://schemas.microsoft.com/office/powerpoint/2010/main" val="36818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A533C557-3D8F-4DF0-9611-EC34DBCCBF56}" type="slidenum">
              <a:rPr lang="zh-CN" altLang="zh-CN"/>
              <a:pPr/>
              <a:t>‹#›</a:t>
            </a:fld>
            <a:endParaRPr lang="zh-CN" altLang="zh-CN"/>
          </a:p>
        </p:txBody>
      </p:sp>
    </p:spTree>
    <p:extLst>
      <p:ext uri="{BB962C8B-B14F-4D97-AF65-F5344CB8AC3E}">
        <p14:creationId xmlns:p14="http://schemas.microsoft.com/office/powerpoint/2010/main" val="355326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69D099DE-52DD-4912-BBD9-2BCC9FC1B0E1}" type="slidenum">
              <a:rPr lang="zh-CN" altLang="zh-CN"/>
              <a:pPr/>
              <a:t>‹#›</a:t>
            </a:fld>
            <a:endParaRPr lang="zh-CN" altLang="zh-CN"/>
          </a:p>
        </p:txBody>
      </p:sp>
    </p:spTree>
    <p:extLst>
      <p:ext uri="{BB962C8B-B14F-4D97-AF65-F5344CB8AC3E}">
        <p14:creationId xmlns:p14="http://schemas.microsoft.com/office/powerpoint/2010/main" val="136932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3F155557-24E6-479D-9E1A-861922B10EA9}" type="slidenum">
              <a:rPr lang="zh-CN" altLang="zh-CN"/>
              <a:pPr/>
              <a:t>‹#›</a:t>
            </a:fld>
            <a:endParaRPr lang="zh-CN" altLang="zh-CN"/>
          </a:p>
        </p:txBody>
      </p:sp>
    </p:spTree>
    <p:extLst>
      <p:ext uri="{BB962C8B-B14F-4D97-AF65-F5344CB8AC3E}">
        <p14:creationId xmlns:p14="http://schemas.microsoft.com/office/powerpoint/2010/main" val="343423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327FFEFD-55A6-4BDD-8378-3A9D5C747D00}" type="slidenum">
              <a:rPr lang="zh-CN" altLang="zh-CN"/>
              <a:pPr/>
              <a:t>‹#›</a:t>
            </a:fld>
            <a:endParaRPr lang="zh-CN" altLang="zh-CN"/>
          </a:p>
        </p:txBody>
      </p:sp>
    </p:spTree>
    <p:extLst>
      <p:ext uri="{BB962C8B-B14F-4D97-AF65-F5344CB8AC3E}">
        <p14:creationId xmlns:p14="http://schemas.microsoft.com/office/powerpoint/2010/main" val="375405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255D5E42-E6C4-422C-925A-06DEF7FC4A55}" type="slidenum">
              <a:rPr lang="zh-CN" altLang="zh-CN"/>
              <a:pPr/>
              <a:t>‹#›</a:t>
            </a:fld>
            <a:endParaRPr lang="zh-CN" altLang="zh-CN"/>
          </a:p>
        </p:txBody>
      </p:sp>
    </p:spTree>
    <p:extLst>
      <p:ext uri="{BB962C8B-B14F-4D97-AF65-F5344CB8AC3E}">
        <p14:creationId xmlns:p14="http://schemas.microsoft.com/office/powerpoint/2010/main" val="116244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3106FEE3-A573-45BA-8C23-9C31787E0912}" type="slidenum">
              <a:rPr lang="zh-CN" altLang="zh-CN"/>
              <a:pPr/>
              <a:t>‹#›</a:t>
            </a:fld>
            <a:endParaRPr lang="zh-CN" altLang="zh-CN"/>
          </a:p>
        </p:txBody>
      </p:sp>
    </p:spTree>
    <p:extLst>
      <p:ext uri="{BB962C8B-B14F-4D97-AF65-F5344CB8AC3E}">
        <p14:creationId xmlns:p14="http://schemas.microsoft.com/office/powerpoint/2010/main" val="278843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7C1796FF-7E5D-47B7-9A17-0B491A5C886A}" type="slidenum">
              <a:rPr lang="zh-CN" altLang="zh-CN"/>
              <a:pPr/>
              <a:t>‹#›</a:t>
            </a:fld>
            <a:endParaRPr lang="zh-CN" altLang="zh-CN"/>
          </a:p>
        </p:txBody>
      </p:sp>
    </p:spTree>
    <p:extLst>
      <p:ext uri="{BB962C8B-B14F-4D97-AF65-F5344CB8AC3E}">
        <p14:creationId xmlns:p14="http://schemas.microsoft.com/office/powerpoint/2010/main" val="417202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BF3C6F3C-4AF9-4D31-B78E-196ABDDB1C69}" type="slidenum">
              <a:rPr lang="zh-CN" altLang="zh-CN"/>
              <a:pPr/>
              <a:t>‹#›</a:t>
            </a:fld>
            <a:endParaRPr lang="zh-CN" altLang="zh-CN"/>
          </a:p>
        </p:txBody>
      </p:sp>
    </p:spTree>
    <p:extLst>
      <p:ext uri="{BB962C8B-B14F-4D97-AF65-F5344CB8AC3E}">
        <p14:creationId xmlns:p14="http://schemas.microsoft.com/office/powerpoint/2010/main" val="193904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anose="02020404030301010803" pitchFamily="18" charset="0"/>
              </a:defRPr>
            </a:lvl1pPr>
          </a:lstStyle>
          <a:p>
            <a:fld id="{09BF651B-40E0-4A9F-ABAD-ECBCDE1E7F96}" type="slidenum">
              <a:rPr lang="zh-CN" altLang="zh-CN"/>
              <a:pPr/>
              <a:t>‹#›</a:t>
            </a:fld>
            <a:endParaRPr lang="zh-CN" altLang="zh-CN"/>
          </a:p>
        </p:txBody>
      </p:sp>
      <p:sp>
        <p:nvSpPr>
          <p:cNvPr id="1031" name="未知"/>
          <p:cNvSpPr>
            <a:spLocks/>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70"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4.png"/><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6.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slideLayout" Target="../slideLayouts/slideLayout6.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6.xml"/><Relationship Id="rId4" Type="http://schemas.openxmlformats.org/officeDocument/2006/relationships/image" Target="../media/image4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49.png"/><Relationship Id="rId12"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2.png"/><Relationship Id="rId5" Type="http://schemas.openxmlformats.org/officeDocument/2006/relationships/image" Target="../media/image47.png"/><Relationship Id="rId10" Type="http://schemas.openxmlformats.org/officeDocument/2006/relationships/image" Target="../media/image51.png"/><Relationship Id="rId4" Type="http://schemas.openxmlformats.org/officeDocument/2006/relationships/image" Target="../media/image34.emf"/><Relationship Id="rId9"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6.xml"/><Relationship Id="rId4" Type="http://schemas.openxmlformats.org/officeDocument/2006/relationships/image" Target="../media/image40.emf"/></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Partition_refin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zh-CN" dirty="0">
                <a:solidFill>
                  <a:srgbClr val="C00000"/>
                </a:solidFill>
                <a:latin typeface="华文行楷" panose="02010800040101010101" pitchFamily="2" charset="-122"/>
                <a:ea typeface="华文行楷" panose="02010800040101010101" pitchFamily="2" charset="-122"/>
              </a:rPr>
              <a:t>计算机问题求解</a:t>
            </a:r>
            <a:r>
              <a:rPr lang="zh-CN" altLang="en-US" dirty="0"/>
              <a:t> </a:t>
            </a:r>
            <a:r>
              <a:rPr lang="en-US" altLang="zh-CN" dirty="0"/>
              <a:t>–</a:t>
            </a:r>
            <a:r>
              <a:rPr lang="zh-CN" altLang="en-US" dirty="0"/>
              <a:t> </a:t>
            </a:r>
            <a:r>
              <a:rPr lang="zh-CN" altLang="en-US" sz="4000" dirty="0">
                <a:latin typeface="楷体" panose="02010609060101010101" pitchFamily="49" charset="-122"/>
                <a:ea typeface="楷体" panose="02010609060101010101" pitchFamily="49" charset="-122"/>
              </a:rPr>
              <a:t>论题</a:t>
            </a:r>
            <a:r>
              <a:rPr lang="en-US" altLang="zh-CN" sz="4000">
                <a:latin typeface="楷体" panose="02010609060101010101" pitchFamily="49" charset="-122"/>
                <a:ea typeface="楷体" panose="02010609060101010101" pitchFamily="49" charset="-122"/>
              </a:rPr>
              <a:t>3-5</a:t>
            </a:r>
            <a:br>
              <a:rPr lang="zh-CN" altLang="zh-CN" dirty="0"/>
            </a:br>
            <a:r>
              <a:rPr lang="zh-CN" altLang="zh-CN" dirty="0"/>
              <a:t>  -</a:t>
            </a:r>
            <a:r>
              <a:rPr lang="zh-CN" altLang="en-US" sz="4000" dirty="0">
                <a:latin typeface="楷体" panose="02010609060101010101" pitchFamily="49" charset="-122"/>
                <a:ea typeface="楷体" panose="02010609060101010101" pitchFamily="49" charset="-122"/>
              </a:rPr>
              <a:t>用于动态等价关系的数据结构</a:t>
            </a:r>
            <a:endParaRPr lang="zh-CN" altLang="zh-CN" sz="4000" dirty="0">
              <a:latin typeface="楷体" panose="02010609060101010101" pitchFamily="49" charset="-122"/>
              <a:ea typeface="楷体" panose="02010609060101010101" pitchFamily="49" charset="-122"/>
            </a:endParaRPr>
          </a:p>
        </p:txBody>
      </p:sp>
      <p:sp>
        <p:nvSpPr>
          <p:cNvPr id="3075" name="Rectangle 3"/>
          <p:cNvSpPr>
            <a:spLocks noGrp="1" noChangeArrowheads="1"/>
          </p:cNvSpPr>
          <p:nvPr>
            <p:ph type="subTitle" idx="1"/>
          </p:nvPr>
        </p:nvSpPr>
        <p:spPr/>
        <p:txBody>
          <a:bodyPr/>
          <a:lstStyle/>
          <a:p>
            <a:pPr eaLnBrk="1" hangingPunct="1"/>
            <a:r>
              <a:rPr lang="zh-CN" altLang="zh-CN" dirty="0"/>
              <a:t>201</a:t>
            </a:r>
            <a:r>
              <a:rPr lang="en-US" altLang="zh-CN" dirty="0"/>
              <a:t>8</a:t>
            </a:r>
            <a:r>
              <a:rPr lang="zh-CN" altLang="zh-CN" dirty="0"/>
              <a:t>年</a:t>
            </a:r>
            <a:r>
              <a:rPr lang="en-US" altLang="zh-CN" dirty="0"/>
              <a:t>10</a:t>
            </a:r>
            <a:r>
              <a:rPr lang="zh-CN" altLang="en-US" dirty="0"/>
              <a:t>月</a:t>
            </a:r>
            <a:r>
              <a:rPr lang="en-US" altLang="zh-CN" dirty="0"/>
              <a:t>09</a:t>
            </a:r>
            <a:r>
              <a:rPr lang="zh-CN" altLang="zh-CN"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836613"/>
            <a:ext cx="8801100"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8" y="3976688"/>
            <a:ext cx="6911975" cy="176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triped Right Arrow 1"/>
          <p:cNvSpPr/>
          <p:nvPr/>
        </p:nvSpPr>
        <p:spPr>
          <a:xfrm rot="5400000">
            <a:off x="2987824" y="3068960"/>
            <a:ext cx="1080120" cy="504056"/>
          </a:xfrm>
          <a:prstGeom prst="striped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95" name="TextBox 2"/>
          <p:cNvSpPr txBox="1">
            <a:spLocks noChangeArrowheads="1"/>
          </p:cNvSpPr>
          <p:nvPr/>
        </p:nvSpPr>
        <p:spPr bwMode="auto">
          <a:xfrm>
            <a:off x="3924300" y="3068638"/>
            <a:ext cx="3527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楷体" panose="02010609060101010101" pitchFamily="49" charset="-122"/>
                <a:ea typeface="楷体" panose="02010609060101010101" pitchFamily="49" charset="-122"/>
              </a:rPr>
              <a:t>操作</a:t>
            </a:r>
            <a:r>
              <a:rPr lang="en-US" altLang="zh-CN" sz="2400">
                <a:latin typeface="Times New Roman" panose="02020603050405020304" pitchFamily="18" charset="0"/>
                <a:ea typeface="楷体" panose="02010609060101010101" pitchFamily="49" charset="-122"/>
                <a:cs typeface="Times New Roman" panose="02020603050405020304" pitchFamily="18" charset="0"/>
              </a:rPr>
              <a:t>union(</a:t>
            </a:r>
            <a:r>
              <a:rPr lang="en-US" altLang="zh-CN" sz="2400" i="1">
                <a:latin typeface="Times New Roman" panose="02020603050405020304" pitchFamily="18" charset="0"/>
                <a:ea typeface="楷体" panose="02010609060101010101" pitchFamily="49" charset="-122"/>
                <a:cs typeface="Times New Roman" panose="02020603050405020304" pitchFamily="18" charset="0"/>
              </a:rPr>
              <a:t>g</a:t>
            </a:r>
            <a:r>
              <a:rPr lang="en-US" altLang="zh-CN" sz="240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a:latin typeface="Times New Roman" panose="02020603050405020304" pitchFamily="18" charset="0"/>
                <a:ea typeface="楷体" panose="02010609060101010101" pitchFamily="49" charset="-122"/>
                <a:cs typeface="Times New Roman" panose="02020603050405020304" pitchFamily="18" charset="0"/>
              </a:rPr>
              <a:t>e</a:t>
            </a:r>
            <a:r>
              <a:rPr lang="en-US" altLang="zh-CN" sz="240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a:latin typeface="楷体" panose="02010609060101010101" pitchFamily="49" charset="-122"/>
                <a:ea typeface="楷体" panose="02010609060101010101" pitchFamily="49" charset="-122"/>
              </a:rPr>
              <a:t>执行后</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3495" y="1340768"/>
            <a:ext cx="7128792" cy="3293209"/>
          </a:xfrm>
          <a:prstGeom prst="rect">
            <a:avLst/>
          </a:prstGeom>
          <a:noFill/>
        </p:spPr>
        <p:txBody>
          <a:bodyPr>
            <a:spAutoFit/>
          </a:bodyPr>
          <a:lstStyle/>
          <a:p>
            <a:pPr>
              <a:defRPr/>
            </a:pPr>
            <a:r>
              <a:rPr lang="zh-CN" alt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charset="0"/>
                <a:ea typeface="宋体" charset="-122"/>
              </a:rPr>
              <a:t>问题</a:t>
            </a:r>
            <a:r>
              <a:rPr lang="en-US" altLang="zh-CN"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charset="0"/>
                <a:ea typeface="宋体" charset="-122"/>
              </a:rPr>
              <a:t>7</a:t>
            </a:r>
            <a:r>
              <a:rPr lang="zh-CN" alt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charset="0"/>
                <a:ea typeface="宋体" charset="-122"/>
              </a:rPr>
              <a:t>：</a:t>
            </a:r>
            <a:endParaRPr lang="en-US" altLang="zh-CN"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charset="0"/>
              <a:ea typeface="宋体" charset="-122"/>
            </a:endParaRPr>
          </a:p>
          <a:p>
            <a:pPr>
              <a:spcBef>
                <a:spcPts val="1200"/>
              </a:spcBef>
              <a:defRPr/>
            </a:pPr>
            <a:r>
              <a:rPr lang="zh-CN" altLang="en-US"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charset="0"/>
                <a:ea typeface="宋体" charset="-122"/>
              </a:rPr>
              <a:t>为什么用链表实现，每个操作的平均代价可能会是线性的？</a:t>
            </a:r>
            <a:endParaRPr lang="en-US" altLang="zh-CN"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charset="0"/>
              <a:ea typeface="宋体"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74B5077-06E9-4C45-ADE8-0CDCD6EFFC72}"/>
              </a:ext>
            </a:extLst>
          </p:cNvPr>
          <p:cNvPicPr>
            <a:picLocks noChangeAspect="1"/>
          </p:cNvPicPr>
          <p:nvPr/>
        </p:nvPicPr>
        <p:blipFill>
          <a:blip r:embed="rId2"/>
          <a:stretch>
            <a:fillRect/>
          </a:stretch>
        </p:blipFill>
        <p:spPr>
          <a:xfrm>
            <a:off x="1547664" y="594000"/>
            <a:ext cx="5904656" cy="3881382"/>
          </a:xfrm>
          <a:prstGeom prst="rect">
            <a:avLst/>
          </a:prstGeom>
        </p:spPr>
      </p:pic>
      <p:pic>
        <p:nvPicPr>
          <p:cNvPr id="3" name="图片 2">
            <a:extLst>
              <a:ext uri="{FF2B5EF4-FFF2-40B4-BE49-F238E27FC236}">
                <a16:creationId xmlns:a16="http://schemas.microsoft.com/office/drawing/2014/main" id="{10392F9A-D63C-4D6E-8705-60D8A9FC9134}"/>
              </a:ext>
            </a:extLst>
          </p:cNvPr>
          <p:cNvPicPr>
            <a:picLocks noChangeAspect="1"/>
          </p:cNvPicPr>
          <p:nvPr/>
        </p:nvPicPr>
        <p:blipFill>
          <a:blip r:embed="rId3"/>
          <a:stretch>
            <a:fillRect/>
          </a:stretch>
        </p:blipFill>
        <p:spPr>
          <a:xfrm>
            <a:off x="179512" y="5085184"/>
            <a:ext cx="8784976" cy="879034"/>
          </a:xfrm>
          <a:prstGeom prst="rect">
            <a:avLst/>
          </a:prstGeom>
        </p:spPr>
      </p:pic>
      <p:sp>
        <p:nvSpPr>
          <p:cNvPr id="4" name="TextBox 2">
            <a:extLst>
              <a:ext uri="{FF2B5EF4-FFF2-40B4-BE49-F238E27FC236}">
                <a16:creationId xmlns:a16="http://schemas.microsoft.com/office/drawing/2014/main" id="{E045F3EE-A7E3-48EB-88B7-F0DA1B91C930}"/>
              </a:ext>
            </a:extLst>
          </p:cNvPr>
          <p:cNvSpPr txBox="1">
            <a:spLocks noChangeArrowheads="1"/>
          </p:cNvSpPr>
          <p:nvPr/>
        </p:nvSpPr>
        <p:spPr bwMode="auto">
          <a:xfrm>
            <a:off x="6444456" y="2204864"/>
            <a:ext cx="215999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C00000"/>
                </a:solidFill>
                <a:latin typeface="微软雅黑" panose="020B0503020204020204" pitchFamily="34" charset="-122"/>
                <a:ea typeface="微软雅黑" panose="020B0503020204020204" pitchFamily="34" charset="-122"/>
              </a:rPr>
              <a:t>Union</a:t>
            </a:r>
            <a:r>
              <a:rPr lang="zh-CN" altLang="en-US" sz="2000" dirty="0">
                <a:solidFill>
                  <a:srgbClr val="C00000"/>
                </a:solidFill>
                <a:latin typeface="微软雅黑" panose="020B0503020204020204" pitchFamily="34" charset="-122"/>
                <a:ea typeface="微软雅黑" panose="020B0503020204020204" pitchFamily="34" charset="-122"/>
              </a:rPr>
              <a:t>操作对象的次序不影响结果，却影响效率，这对你有什么启发？</a:t>
            </a:r>
          </a:p>
        </p:txBody>
      </p:sp>
    </p:spTree>
    <p:extLst>
      <p:ext uri="{BB962C8B-B14F-4D97-AF65-F5344CB8AC3E}">
        <p14:creationId xmlns:p14="http://schemas.microsoft.com/office/powerpoint/2010/main" val="213107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3931" y="476672"/>
            <a:ext cx="7556138" cy="2554545"/>
          </a:xfrm>
          <a:prstGeom prst="rect">
            <a:avLst/>
          </a:prstGeom>
          <a:noFill/>
        </p:spPr>
        <p:txBody>
          <a:bodyPr>
            <a:spAutoFit/>
          </a:bodyPr>
          <a:lstStyle/>
          <a:p>
            <a:pPr>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问题</a:t>
            </a:r>
            <a:r>
              <a:rPr lang="en-US" altLang="zh-CN"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8</a:t>
            </a: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a:t>
            </a:r>
            <a:endParaRPr lang="en-US" altLang="zh-CN"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endParaRPr>
          </a:p>
          <a:p>
            <a:pPr>
              <a:spcBef>
                <a:spcPts val="1200"/>
              </a:spcBef>
              <a:defRPr/>
            </a:pPr>
            <a:r>
              <a:rPr lang="zh-CN" alt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为什么</a:t>
            </a:r>
            <a:r>
              <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weighted-union</a:t>
            </a:r>
            <a:r>
              <a:rPr lang="zh-CN" alt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能降低操作平均代价？</a:t>
            </a:r>
            <a:endPar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endParaRPr>
          </a:p>
        </p:txBody>
      </p:sp>
      <p:sp>
        <p:nvSpPr>
          <p:cNvPr id="2" name="矩形 1">
            <a:extLst>
              <a:ext uri="{FF2B5EF4-FFF2-40B4-BE49-F238E27FC236}">
                <a16:creationId xmlns:a16="http://schemas.microsoft.com/office/drawing/2014/main" id="{AB9D1EA8-56E5-43A7-BA53-4B834E6388C1}"/>
              </a:ext>
            </a:extLst>
          </p:cNvPr>
          <p:cNvSpPr/>
          <p:nvPr/>
        </p:nvSpPr>
        <p:spPr>
          <a:xfrm>
            <a:off x="971599" y="3933056"/>
            <a:ext cx="7378469" cy="461665"/>
          </a:xfrm>
          <a:prstGeom prst="rect">
            <a:avLst/>
          </a:prstGeom>
        </p:spPr>
        <p:txBody>
          <a:bodyPr wrap="square">
            <a:spAutoFit/>
          </a:bodyPr>
          <a:lstStyle/>
          <a:p>
            <a:r>
              <a:rPr lang="zh-CN" altLang="en-US" sz="2400" dirty="0"/>
              <a:t>always append the </a:t>
            </a:r>
            <a:r>
              <a:rPr lang="zh-CN" altLang="en-US" sz="2400" b="1" dirty="0"/>
              <a:t>shorter</a:t>
            </a:r>
            <a:r>
              <a:rPr lang="zh-CN" altLang="en-US" sz="2400" dirty="0"/>
              <a:t> list onto the </a:t>
            </a:r>
            <a:r>
              <a:rPr lang="zh-CN" altLang="en-US" sz="2400" b="1" dirty="0"/>
              <a:t>longer </a:t>
            </a:r>
            <a:r>
              <a:rPr lang="en-US" altLang="zh-CN" sz="2400" dirty="0"/>
              <a:t>one</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765175"/>
            <a:ext cx="8351837"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3924300" y="2101850"/>
            <a:ext cx="14398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619672" y="2780928"/>
            <a:ext cx="6330410" cy="2554545"/>
          </a:xfrm>
          <a:prstGeom prst="rect">
            <a:avLst/>
          </a:prstGeom>
          <a:noFill/>
        </p:spPr>
        <p:txBody>
          <a:bodyPr>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defRPr/>
            </a:pPr>
            <a:r>
              <a:rPr lang="zh-CN" alt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rPr>
              <a:t>问题</a:t>
            </a:r>
            <a:r>
              <a:rPr lang="en-US" altLang="zh-CN"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rPr>
              <a:t>9</a:t>
            </a:r>
            <a:r>
              <a:rPr lang="zh-CN" alt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rPr>
              <a:t>：</a:t>
            </a:r>
            <a:endParaRPr lang="en-US" altLang="zh-CN"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endParaRPr>
          </a:p>
          <a:p>
            <a:pPr>
              <a:spcBef>
                <a:spcPts val="1200"/>
              </a:spcBef>
              <a:defRPr/>
            </a:pPr>
            <a:r>
              <a:rPr lang="zh-CN" altLang="en-US" sz="48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rPr>
              <a:t>你能否说出此定理证明最核心的思想？</a:t>
            </a:r>
            <a:endParaRPr lang="en-US" altLang="zh-CN" sz="48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1F4F88C-8669-4B3D-A1FF-3079DACEB75B}"/>
              </a:ext>
            </a:extLst>
          </p:cNvPr>
          <p:cNvPicPr>
            <a:picLocks noChangeAspect="1"/>
          </p:cNvPicPr>
          <p:nvPr/>
        </p:nvPicPr>
        <p:blipFill>
          <a:blip r:embed="rId2"/>
          <a:stretch>
            <a:fillRect/>
          </a:stretch>
        </p:blipFill>
        <p:spPr>
          <a:xfrm>
            <a:off x="179512" y="599260"/>
            <a:ext cx="8784976" cy="5659480"/>
          </a:xfrm>
          <a:prstGeom prst="rect">
            <a:avLst/>
          </a:prstGeom>
        </p:spPr>
      </p:pic>
      <p:sp>
        <p:nvSpPr>
          <p:cNvPr id="3" name="矩形: 圆角 2">
            <a:extLst>
              <a:ext uri="{FF2B5EF4-FFF2-40B4-BE49-F238E27FC236}">
                <a16:creationId xmlns:a16="http://schemas.microsoft.com/office/drawing/2014/main" id="{1AE62C1B-5C6D-4631-B009-15BA42EF125E}"/>
              </a:ext>
            </a:extLst>
          </p:cNvPr>
          <p:cNvSpPr/>
          <p:nvPr/>
        </p:nvSpPr>
        <p:spPr>
          <a:xfrm>
            <a:off x="2627784" y="599260"/>
            <a:ext cx="936104" cy="3814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01B806AC-D560-4709-A545-EA2B20662B5D}"/>
              </a:ext>
            </a:extLst>
          </p:cNvPr>
          <p:cNvCxnSpPr>
            <a:cxnSpLocks/>
          </p:cNvCxnSpPr>
          <p:nvPr/>
        </p:nvCxnSpPr>
        <p:spPr>
          <a:xfrm flipV="1">
            <a:off x="251520" y="2156908"/>
            <a:ext cx="8548235" cy="479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9216C37-214D-472F-BC39-647C2C68A2D4}"/>
              </a:ext>
            </a:extLst>
          </p:cNvPr>
          <p:cNvCxnSpPr>
            <a:cxnSpLocks/>
          </p:cNvCxnSpPr>
          <p:nvPr/>
        </p:nvCxnSpPr>
        <p:spPr>
          <a:xfrm flipV="1">
            <a:off x="297882" y="2464865"/>
            <a:ext cx="8548235" cy="479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FDF1E1F-0B67-40BA-8F7C-F1A89AEA3A23}"/>
              </a:ext>
            </a:extLst>
          </p:cNvPr>
          <p:cNvCxnSpPr>
            <a:cxnSpLocks/>
          </p:cNvCxnSpPr>
          <p:nvPr/>
        </p:nvCxnSpPr>
        <p:spPr>
          <a:xfrm flipV="1">
            <a:off x="251520" y="2785055"/>
            <a:ext cx="8548235" cy="479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2C91AC4-0AD0-4CFA-94E4-90DDA6302073}"/>
              </a:ext>
            </a:extLst>
          </p:cNvPr>
          <p:cNvCxnSpPr>
            <a:cxnSpLocks/>
          </p:cNvCxnSpPr>
          <p:nvPr/>
        </p:nvCxnSpPr>
        <p:spPr>
          <a:xfrm flipV="1">
            <a:off x="297882" y="3093012"/>
            <a:ext cx="8548235" cy="479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6A709FA-7622-4CAF-8E18-D540C8CF0FDD}"/>
              </a:ext>
            </a:extLst>
          </p:cNvPr>
          <p:cNvCxnSpPr>
            <a:cxnSpLocks/>
          </p:cNvCxnSpPr>
          <p:nvPr/>
        </p:nvCxnSpPr>
        <p:spPr>
          <a:xfrm flipV="1">
            <a:off x="251520" y="3433127"/>
            <a:ext cx="8548235" cy="479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9AF56BD-FD05-446B-84C7-9C55C065542A}"/>
              </a:ext>
            </a:extLst>
          </p:cNvPr>
          <p:cNvCxnSpPr>
            <a:cxnSpLocks/>
          </p:cNvCxnSpPr>
          <p:nvPr/>
        </p:nvCxnSpPr>
        <p:spPr>
          <a:xfrm flipV="1">
            <a:off x="297882" y="3717033"/>
            <a:ext cx="4994198" cy="7200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5FCC0A7-2DA4-4935-8BBF-BB990B7769D3}"/>
              </a:ext>
            </a:extLst>
          </p:cNvPr>
          <p:cNvCxnSpPr>
            <a:cxnSpLocks/>
          </p:cNvCxnSpPr>
          <p:nvPr/>
        </p:nvCxnSpPr>
        <p:spPr>
          <a:xfrm>
            <a:off x="7668344" y="1864749"/>
            <a:ext cx="1289212" cy="1992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248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dirty="0"/>
              <a:t>Disjoint-set Forest</a:t>
            </a:r>
            <a:endParaRPr lang="zh-CN" altLang="en-US" dirty="0"/>
          </a:p>
        </p:txBody>
      </p:sp>
      <p:pic>
        <p:nvPicPr>
          <p:cNvPr id="16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268760"/>
            <a:ext cx="5694567" cy="229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378135" y="1268760"/>
            <a:ext cx="2520280" cy="1969770"/>
          </a:xfrm>
          <a:prstGeom prst="rect">
            <a:avLst/>
          </a:prstGeom>
          <a:noFill/>
        </p:spPr>
        <p:txBody>
          <a:bodyPr wrap="square">
            <a:spAutoFit/>
          </a:bodyPr>
          <a:lstStyle/>
          <a:p>
            <a:pPr>
              <a:defRPr/>
            </a:pPr>
            <a:r>
              <a:rPr lang="zh-CN" alt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charset="0"/>
                <a:ea typeface="宋体" charset="-122"/>
              </a:rPr>
              <a:t>问题</a:t>
            </a:r>
            <a:r>
              <a:rPr lang="en-US" altLang="zh-CN"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charset="0"/>
                <a:ea typeface="宋体" charset="-122"/>
              </a:rPr>
              <a:t>10:</a:t>
            </a:r>
          </a:p>
          <a:p>
            <a:pPr>
              <a:spcBef>
                <a:spcPts val="1200"/>
              </a:spcBef>
              <a:defRPr/>
            </a:pPr>
            <a:r>
              <a:rPr lang="zh-CN" alt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charset="0"/>
                <a:ea typeface="宋体" charset="-122"/>
              </a:rPr>
              <a:t>如何实现动态等价关系？</a:t>
            </a:r>
            <a:endParaRPr lang="en-US" altLang="zh-CN"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charset="0"/>
              <a:ea typeface="宋体" charset="-122"/>
            </a:endParaRPr>
          </a:p>
        </p:txBody>
      </p:sp>
      <p:sp>
        <p:nvSpPr>
          <p:cNvPr id="2" name="矩形 1">
            <a:extLst>
              <a:ext uri="{FF2B5EF4-FFF2-40B4-BE49-F238E27FC236}">
                <a16:creationId xmlns:a16="http://schemas.microsoft.com/office/drawing/2014/main" id="{2480BF7B-5C81-4F51-A0AB-5ED1E40544A9}"/>
              </a:ext>
            </a:extLst>
          </p:cNvPr>
          <p:cNvSpPr/>
          <p:nvPr/>
        </p:nvSpPr>
        <p:spPr>
          <a:xfrm>
            <a:off x="837928" y="4005064"/>
            <a:ext cx="7622504" cy="1477328"/>
          </a:xfrm>
          <a:prstGeom prst="rect">
            <a:avLst/>
          </a:prstGeom>
        </p:spPr>
        <p:txBody>
          <a:bodyPr wrap="square">
            <a:spAutoFit/>
          </a:bodyPr>
          <a:lstStyle/>
          <a:p>
            <a:pPr marL="285750" indent="-285750">
              <a:buFont typeface="Arial" panose="020B0604020202020204" pitchFamily="34" charset="0"/>
              <a:buChar char="•"/>
            </a:pPr>
            <a:r>
              <a:rPr lang="zh-CN" altLang="en-US" b="1" dirty="0"/>
              <a:t>MAKE-SET </a:t>
            </a:r>
            <a:r>
              <a:rPr lang="zh-CN" altLang="en-US" dirty="0"/>
              <a:t>operation simply creates a tree with just one node. </a:t>
            </a:r>
            <a:endParaRPr lang="en-US" altLang="zh-CN" dirty="0"/>
          </a:p>
          <a:p>
            <a:pPr marL="285750" indent="-285750">
              <a:buFont typeface="Arial" panose="020B0604020202020204" pitchFamily="34" charset="0"/>
              <a:buChar char="•"/>
            </a:pPr>
            <a:r>
              <a:rPr lang="zh-CN" altLang="en-US" b="1" dirty="0"/>
              <a:t>FIND-SET </a:t>
            </a:r>
            <a:r>
              <a:rPr lang="zh-CN" altLang="en-US" dirty="0"/>
              <a:t>operation </a:t>
            </a:r>
            <a:r>
              <a:rPr lang="en-US" altLang="zh-CN" dirty="0"/>
              <a:t>follows </a:t>
            </a:r>
            <a:r>
              <a:rPr lang="zh-CN" altLang="en-US" dirty="0"/>
              <a:t>parent pointers until ﬁnd</a:t>
            </a:r>
            <a:r>
              <a:rPr lang="en-US" altLang="zh-CN" dirty="0"/>
              <a:t>s</a:t>
            </a:r>
            <a:r>
              <a:rPr lang="zh-CN" altLang="en-US" dirty="0"/>
              <a:t> the root of the tree. </a:t>
            </a:r>
            <a:endParaRPr lang="en-US" altLang="zh-CN" dirty="0"/>
          </a:p>
          <a:p>
            <a:pPr marL="285750" indent="-285750">
              <a:buFont typeface="Arial" panose="020B0604020202020204" pitchFamily="34" charset="0"/>
              <a:buChar char="•"/>
            </a:pPr>
            <a:r>
              <a:rPr lang="zh-CN" altLang="en-US" b="1" dirty="0"/>
              <a:t>UNION</a:t>
            </a:r>
            <a:r>
              <a:rPr lang="zh-CN" altLang="en-US" dirty="0"/>
              <a:t> operation causes the root of one tree to point to the root of the other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262" y="1412776"/>
            <a:ext cx="8064895" cy="4154984"/>
          </a:xfrm>
          <a:prstGeom prst="rect">
            <a:avLst/>
          </a:prstGeom>
          <a:noFill/>
        </p:spPr>
        <p:txBody>
          <a:bodyPr>
            <a:spAutoFit/>
          </a:bodyPr>
          <a:lstStyle/>
          <a:p>
            <a:pPr>
              <a:defRPr/>
            </a:pPr>
            <a:r>
              <a:rPr lang="zh-CN" altLang="en-U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问题</a:t>
            </a:r>
            <a:r>
              <a:rPr lang="en-US" altLang="zh-CN"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11</a:t>
            </a:r>
            <a:r>
              <a:rPr lang="zh-CN" altLang="en-U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a:t>
            </a:r>
            <a:endParaRPr lang="en-US" altLang="zh-CN"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endParaRPr>
          </a:p>
          <a:p>
            <a:pPr>
              <a:spcBef>
                <a:spcPts val="2400"/>
              </a:spcBef>
              <a:defRPr/>
            </a:pPr>
            <a:r>
              <a:rPr lang="zh-CN" alt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你觉得</a:t>
            </a:r>
            <a:r>
              <a:rPr lang="en-US" altLang="zh-CN"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disjoint-set</a:t>
            </a:r>
            <a:r>
              <a:rPr lang="zh-CN" alt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 </a:t>
            </a:r>
            <a:r>
              <a:rPr lang="en-US" altLang="zh-CN"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forest</a:t>
            </a:r>
            <a:r>
              <a:rPr lang="zh-CN" alt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中的树结构性质中哪些</a:t>
            </a:r>
            <a:r>
              <a:rPr lang="zh-CN" altLang="en-US" sz="44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latin typeface="Arial" charset="0"/>
                <a:ea typeface="宋体" charset="-122"/>
              </a:rPr>
              <a:t>只与操作代价有关，却与操作结果无关</a:t>
            </a:r>
            <a:r>
              <a:rPr lang="zh-CN" alt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a:t>
            </a:r>
            <a:endParaRPr lang="en-US" altLang="zh-CN"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endParaRPr>
          </a:p>
          <a:p>
            <a:pPr>
              <a:spcBef>
                <a:spcPts val="2400"/>
              </a:spcBef>
              <a:defRPr/>
            </a:pPr>
            <a:r>
              <a:rPr lang="zh-CN" alt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这对你有什么启示？</a:t>
            </a:r>
            <a:endParaRPr lang="en-US" altLang="zh-CN" sz="4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zh-CN" altLang="en-US"/>
              <a:t>顺手牵“羊”</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974725"/>
            <a:ext cx="7416800" cy="384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635896" y="4365104"/>
            <a:ext cx="3272050" cy="1384995"/>
          </a:xfrm>
          <a:prstGeom prst="rect">
            <a:avLst/>
          </a:prstGeom>
          <a:noFill/>
        </p:spPr>
        <p:txBody>
          <a:bodyPr wrap="none">
            <a:spAutoFit/>
          </a:bodyPr>
          <a:lstStyle/>
          <a:p>
            <a:pPr>
              <a:defRPr/>
            </a:pP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问题</a:t>
            </a:r>
            <a:r>
              <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12</a:t>
            </a: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a:t>
            </a:r>
            <a:endPar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a:p>
            <a:pPr>
              <a:defRPr/>
            </a:pPr>
            <a:r>
              <a:rPr lang="zh-CN" altLang="en-U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好处在哪里？</a:t>
            </a:r>
            <a:endParaRPr lang="en-US" altLang="zh-CN"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68301"/>
            <a:ext cx="18716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1916113"/>
            <a:ext cx="4411663"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284538"/>
            <a:ext cx="3744913" cy="137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395288" y="2852738"/>
            <a:ext cx="7272337" cy="0"/>
          </a:xfrm>
          <a:prstGeom prst="line">
            <a:avLst/>
          </a:prstGeom>
          <a:ln w="31750">
            <a:solidFill>
              <a:srgbClr val="C00000"/>
            </a:solidFill>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27538" y="3357563"/>
            <a:ext cx="0" cy="1303337"/>
          </a:xfrm>
          <a:prstGeom prst="line">
            <a:avLst/>
          </a:prstGeom>
          <a:ln w="31750">
            <a:solidFill>
              <a:srgbClr val="C00000"/>
            </a:solidFill>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08227" y="1489076"/>
            <a:ext cx="7921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203575" y="1700213"/>
            <a:ext cx="1476375" cy="3055937"/>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32138" y="5157788"/>
            <a:ext cx="1295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56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5516563"/>
            <a:ext cx="5688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TextBox 14"/>
          <p:cNvSpPr txBox="1">
            <a:spLocks noChangeArrowheads="1"/>
          </p:cNvSpPr>
          <p:nvPr/>
        </p:nvSpPr>
        <p:spPr bwMode="auto">
          <a:xfrm>
            <a:off x="323528" y="273050"/>
            <a:ext cx="3276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C00000"/>
                </a:solidFill>
                <a:latin typeface="微软雅黑" panose="020B0503020204020204" pitchFamily="34" charset="-122"/>
                <a:ea typeface="微软雅黑" panose="020B0503020204020204" pitchFamily="34" charset="-122"/>
              </a:rPr>
              <a:t>注意：</a:t>
            </a:r>
            <a:endParaRPr lang="en-US" altLang="zh-CN" sz="2000" dirty="0">
              <a:solidFill>
                <a:srgbClr val="C00000"/>
              </a:solidFill>
              <a:latin typeface="微软雅黑" panose="020B0503020204020204" pitchFamily="34" charset="-122"/>
              <a:ea typeface="微软雅黑" panose="020B0503020204020204" pitchFamily="34" charset="-122"/>
            </a:endParaRPr>
          </a:p>
          <a:p>
            <a:pPr eaLnBrk="1" hangingPunct="1"/>
            <a:r>
              <a:rPr lang="en-US" altLang="zh-CN" sz="2000" dirty="0">
                <a:solidFill>
                  <a:srgbClr val="C00000"/>
                </a:solidFill>
                <a:latin typeface="微软雅黑" panose="020B0503020204020204" pitchFamily="34" charset="-122"/>
                <a:ea typeface="微软雅黑" panose="020B0503020204020204" pitchFamily="34" charset="-122"/>
              </a:rPr>
              <a:t>rank</a:t>
            </a:r>
            <a:r>
              <a:rPr lang="zh-CN" altLang="en-US" sz="2000" dirty="0">
                <a:solidFill>
                  <a:srgbClr val="C00000"/>
                </a:solidFill>
                <a:latin typeface="微软雅黑" panose="020B0503020204020204" pitchFamily="34" charset="-122"/>
                <a:ea typeface="微软雅黑" panose="020B0503020204020204" pitchFamily="34" charset="-122"/>
              </a:rPr>
              <a:t> 如何定义与修改。</a:t>
            </a:r>
          </a:p>
        </p:txBody>
      </p:sp>
      <p:sp>
        <p:nvSpPr>
          <p:cNvPr id="4" name="Rectangle 3"/>
          <p:cNvSpPr/>
          <p:nvPr/>
        </p:nvSpPr>
        <p:spPr>
          <a:xfrm>
            <a:off x="5596856" y="99775"/>
            <a:ext cx="3367632" cy="2031325"/>
          </a:xfrm>
          <a:prstGeom prst="rect">
            <a:avLst/>
          </a:prstGeom>
          <a:noFill/>
        </p:spPr>
        <p:txBody>
          <a:bodyPr wrap="square">
            <a:spAutoFit/>
          </a:bodyPr>
          <a:lstStyle/>
          <a:p>
            <a:pPr>
              <a:defRPr/>
            </a:pPr>
            <a:r>
              <a:rPr lang="zh-CN" alt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charset="0"/>
                <a:ea typeface="宋体" charset="-122"/>
              </a:rPr>
              <a:t>问题</a:t>
            </a:r>
            <a:r>
              <a:rPr lang="en-US" altLang="zh-CN"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charset="0"/>
                <a:ea typeface="宋体" charset="-122"/>
              </a:rPr>
              <a:t>13:</a:t>
            </a:r>
          </a:p>
          <a:p>
            <a:pPr>
              <a:spcBef>
                <a:spcPts val="1200"/>
              </a:spcBef>
              <a:defRPr/>
            </a:pPr>
            <a:r>
              <a:rPr lang="zh-CN" alt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charset="0"/>
                <a:ea typeface="宋体" charset="-122"/>
              </a:rPr>
              <a:t>为何用</a:t>
            </a:r>
            <a:r>
              <a:rPr lang="en-US" altLang="zh-C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charset="0"/>
                <a:ea typeface="宋体" charset="-122"/>
              </a:rPr>
              <a:t>rank</a:t>
            </a:r>
            <a:r>
              <a:rPr lang="zh-CN" alt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charset="0"/>
                <a:ea typeface="宋体" charset="-122"/>
              </a:rPr>
              <a:t>而不用子树规模？有什么不同？</a:t>
            </a:r>
            <a:endParaRPr lang="en-US" altLang="zh-C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charset="0"/>
              <a:ea typeface="宋体" charset="-122"/>
            </a:endParaRPr>
          </a:p>
        </p:txBody>
      </p:sp>
      <p:sp>
        <p:nvSpPr>
          <p:cNvPr id="16" name="Rectangle 3">
            <a:extLst>
              <a:ext uri="{FF2B5EF4-FFF2-40B4-BE49-F238E27FC236}">
                <a16:creationId xmlns:a16="http://schemas.microsoft.com/office/drawing/2014/main" id="{E167CE42-772A-4D06-83A5-4C6D1EF70A4A}"/>
              </a:ext>
            </a:extLst>
          </p:cNvPr>
          <p:cNvSpPr/>
          <p:nvPr/>
        </p:nvSpPr>
        <p:spPr>
          <a:xfrm>
            <a:off x="758468" y="5368924"/>
            <a:ext cx="4747340" cy="1169551"/>
          </a:xfrm>
          <a:prstGeom prst="rect">
            <a:avLst/>
          </a:prstGeom>
          <a:noFill/>
        </p:spPr>
        <p:txBody>
          <a:bodyPr wrap="square">
            <a:spAutoFit/>
          </a:bodyPr>
          <a:lstStyle/>
          <a:p>
            <a:pPr>
              <a:defRPr/>
            </a:pPr>
            <a:r>
              <a:rPr lang="zh-CN" altLang="en-US"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charset="0"/>
                <a:ea typeface="宋体" charset="-122"/>
              </a:rPr>
              <a:t>问题</a:t>
            </a:r>
            <a:r>
              <a:rPr lang="en-US" altLang="zh-CN"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charset="0"/>
                <a:ea typeface="宋体" charset="-122"/>
              </a:rPr>
              <a:t>14:</a:t>
            </a:r>
          </a:p>
          <a:p>
            <a:pPr>
              <a:spcBef>
                <a:spcPts val="1200"/>
              </a:spcBef>
              <a:defRPr/>
            </a:pPr>
            <a:r>
              <a:rPr lang="zh-CN" altLang="en-US"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charset="0"/>
                <a:ea typeface="宋体" charset="-122"/>
              </a:rPr>
              <a:t>路径</a:t>
            </a:r>
            <a:r>
              <a:rPr lang="en-US" altLang="zh-CN"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charset="0"/>
                <a:ea typeface="宋体" charset="-122"/>
              </a:rPr>
              <a:t>“</a:t>
            </a:r>
            <a:r>
              <a:rPr lang="zh-CN" altLang="en-US"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charset="0"/>
                <a:ea typeface="宋体" charset="-122"/>
              </a:rPr>
              <a:t>压缩</a:t>
            </a:r>
            <a:r>
              <a:rPr lang="en-US" altLang="zh-CN"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charset="0"/>
                <a:ea typeface="宋体" charset="-122"/>
              </a:rPr>
              <a:t>”</a:t>
            </a:r>
            <a:r>
              <a:rPr lang="zh-CN" altLang="en-US"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charset="0"/>
                <a:ea typeface="宋体" charset="-122"/>
              </a:rPr>
              <a:t>在何处实现</a:t>
            </a:r>
            <a:r>
              <a:rPr lang="en-US" altLang="zh-CN"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charset="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barn(inVertical)">
                                      <p:cBhvr>
                                        <p:cTn id="7" dur="500"/>
                                        <p:tgtEl>
                                          <p:spTgt spid="2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80">
                                          <p:stCondLst>
                                            <p:cond delay="0"/>
                                          </p:stCondLst>
                                        </p:cTn>
                                        <p:tgtEl>
                                          <p:spTgt spid="16"/>
                                        </p:tgtEl>
                                      </p:cBhvr>
                                    </p:animEffect>
                                    <p:anim calcmode="lin" valueType="num">
                                      <p:cBhvr>
                                        <p:cTn id="3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6" dur="26">
                                          <p:stCondLst>
                                            <p:cond delay="650"/>
                                          </p:stCondLst>
                                        </p:cTn>
                                        <p:tgtEl>
                                          <p:spTgt spid="16"/>
                                        </p:tgtEl>
                                      </p:cBhvr>
                                      <p:to x="100000" y="60000"/>
                                    </p:animScale>
                                    <p:animScale>
                                      <p:cBhvr>
                                        <p:cTn id="37" dur="166" decel="50000">
                                          <p:stCondLst>
                                            <p:cond delay="676"/>
                                          </p:stCondLst>
                                        </p:cTn>
                                        <p:tgtEl>
                                          <p:spTgt spid="16"/>
                                        </p:tgtEl>
                                      </p:cBhvr>
                                      <p:to x="100000" y="100000"/>
                                    </p:animScale>
                                    <p:animScale>
                                      <p:cBhvr>
                                        <p:cTn id="38" dur="26">
                                          <p:stCondLst>
                                            <p:cond delay="1312"/>
                                          </p:stCondLst>
                                        </p:cTn>
                                        <p:tgtEl>
                                          <p:spTgt spid="16"/>
                                        </p:tgtEl>
                                      </p:cBhvr>
                                      <p:to x="100000" y="80000"/>
                                    </p:animScale>
                                    <p:animScale>
                                      <p:cBhvr>
                                        <p:cTn id="39" dur="166" decel="50000">
                                          <p:stCondLst>
                                            <p:cond delay="1338"/>
                                          </p:stCondLst>
                                        </p:cTn>
                                        <p:tgtEl>
                                          <p:spTgt spid="16"/>
                                        </p:tgtEl>
                                      </p:cBhvr>
                                      <p:to x="100000" y="100000"/>
                                    </p:animScale>
                                    <p:animScale>
                                      <p:cBhvr>
                                        <p:cTn id="40" dur="26">
                                          <p:stCondLst>
                                            <p:cond delay="1642"/>
                                          </p:stCondLst>
                                        </p:cTn>
                                        <p:tgtEl>
                                          <p:spTgt spid="16"/>
                                        </p:tgtEl>
                                      </p:cBhvr>
                                      <p:to x="100000" y="90000"/>
                                    </p:animScale>
                                    <p:animScale>
                                      <p:cBhvr>
                                        <p:cTn id="41" dur="166" decel="50000">
                                          <p:stCondLst>
                                            <p:cond delay="1668"/>
                                          </p:stCondLst>
                                        </p:cTn>
                                        <p:tgtEl>
                                          <p:spTgt spid="16"/>
                                        </p:tgtEl>
                                      </p:cBhvr>
                                      <p:to x="100000" y="100000"/>
                                    </p:animScale>
                                    <p:animScale>
                                      <p:cBhvr>
                                        <p:cTn id="42" dur="26">
                                          <p:stCondLst>
                                            <p:cond delay="1808"/>
                                          </p:stCondLst>
                                        </p:cTn>
                                        <p:tgtEl>
                                          <p:spTgt spid="16"/>
                                        </p:tgtEl>
                                      </p:cBhvr>
                                      <p:to x="100000" y="95000"/>
                                    </p:animScale>
                                    <p:animScale>
                                      <p:cBhvr>
                                        <p:cTn id="43"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1916832"/>
            <a:ext cx="5877315" cy="2708434"/>
          </a:xfrm>
          <a:prstGeom prst="rect">
            <a:avLst/>
          </a:prstGeom>
          <a:noFill/>
        </p:spPr>
        <p:txBody>
          <a:bodyPr>
            <a:spAutoFit/>
          </a:bodyPr>
          <a:lstStyle/>
          <a:p>
            <a:pPr>
              <a:defRPr/>
            </a:pPr>
            <a:r>
              <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问题</a:t>
            </a:r>
            <a:r>
              <a:rPr lang="en-US" altLang="zh-CN"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1:</a:t>
            </a:r>
          </a:p>
          <a:p>
            <a:pPr>
              <a:spcBef>
                <a:spcPts val="1200"/>
              </a:spcBef>
              <a:defRPr/>
            </a:pPr>
            <a:r>
              <a:rPr lang="zh-CN" altLang="en-US" sz="4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什么是等价关系</a:t>
            </a:r>
            <a:r>
              <a:rPr lang="en-US" altLang="zh-CN" sz="4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a:t>
            </a:r>
          </a:p>
          <a:p>
            <a:pPr>
              <a:spcBef>
                <a:spcPts val="1200"/>
              </a:spcBef>
              <a:defRPr/>
            </a:pPr>
            <a:r>
              <a:rPr lang="zh-CN" altLang="en-US" sz="4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它有什么应用意义</a:t>
            </a:r>
            <a:r>
              <a:rPr lang="en-US" altLang="zh-CN" sz="4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84313"/>
            <a:ext cx="8424862"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Title 1"/>
          <p:cNvSpPr>
            <a:spLocks noGrp="1"/>
          </p:cNvSpPr>
          <p:nvPr>
            <p:ph type="title"/>
          </p:nvPr>
        </p:nvSpPr>
        <p:spPr/>
        <p:txBody>
          <a:bodyPr/>
          <a:lstStyle/>
          <a:p>
            <a:r>
              <a:rPr lang="zh-CN" altLang="en-US"/>
              <a:t>效果显著</a:t>
            </a:r>
          </a:p>
        </p:txBody>
      </p:sp>
      <p:sp>
        <p:nvSpPr>
          <p:cNvPr id="3" name="Rounded Rectangle 2"/>
          <p:cNvSpPr/>
          <p:nvPr/>
        </p:nvSpPr>
        <p:spPr>
          <a:xfrm>
            <a:off x="5580063" y="3357563"/>
            <a:ext cx="3240087" cy="5302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0" name="Group 9"/>
          <p:cNvGrpSpPr>
            <a:grpSpLocks/>
          </p:cNvGrpSpPr>
          <p:nvPr/>
        </p:nvGrpSpPr>
        <p:grpSpPr bwMode="auto">
          <a:xfrm>
            <a:off x="2924175" y="3813175"/>
            <a:ext cx="2792413" cy="2141538"/>
            <a:chOff x="2923596" y="3813201"/>
            <a:chExt cx="2792752" cy="2141888"/>
          </a:xfrm>
        </p:grpSpPr>
        <p:cxnSp>
          <p:nvCxnSpPr>
            <p:cNvPr id="5" name="Straight Connector 4"/>
            <p:cNvCxnSpPr/>
            <p:nvPr/>
          </p:nvCxnSpPr>
          <p:spPr>
            <a:xfrm>
              <a:off x="4319178" y="3813201"/>
              <a:ext cx="12241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068323" y="3840193"/>
              <a:ext cx="717637" cy="5255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923596" y="4293096"/>
              <a:ext cx="2792752" cy="1661993"/>
            </a:xfrm>
            <a:prstGeom prst="rect">
              <a:avLst/>
            </a:prstGeom>
            <a:noFill/>
          </p:spPr>
          <p:txBody>
            <a:bodyPr wrap="none">
              <a:spAutoFit/>
            </a:bodyPr>
            <a:lstStyle/>
            <a:p>
              <a:pPr>
                <a:defRPr/>
              </a:pPr>
              <a:r>
                <a:rPr lang="zh-CN"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问题</a:t>
              </a:r>
              <a:r>
                <a:rPr lang="en-US" altLang="zh-CN"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14:</a:t>
              </a:r>
            </a:p>
            <a:p>
              <a:pPr>
                <a:spcBef>
                  <a:spcPts val="1200"/>
                </a:spcBef>
                <a:defRPr/>
              </a:pP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什么意思</a:t>
              </a:r>
              <a:r>
                <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zh-CN" altLang="en-US"/>
              <a:t>证明的基本思路</a:t>
            </a:r>
          </a:p>
        </p:txBody>
      </p:sp>
      <p:sp>
        <p:nvSpPr>
          <p:cNvPr id="21507" name="Content Placeholder 2"/>
          <p:cNvSpPr>
            <a:spLocks noGrp="1"/>
          </p:cNvSpPr>
          <p:nvPr>
            <p:ph idx="1"/>
          </p:nvPr>
        </p:nvSpPr>
        <p:spPr>
          <a:xfrm>
            <a:off x="395288" y="1773238"/>
            <a:ext cx="8497887" cy="4141787"/>
          </a:xfrm>
        </p:spPr>
        <p:txBody>
          <a:bodyPr/>
          <a:lstStyle/>
          <a:p>
            <a:r>
              <a:rPr lang="zh-CN" altLang="en-US" sz="2000" dirty="0"/>
              <a:t>用“</a:t>
            </a:r>
            <a:r>
              <a:rPr lang="en-US" altLang="zh-CN" sz="2000" dirty="0" err="1">
                <a:latin typeface="Times New Roman" panose="02020603050405020304" pitchFamily="18" charset="0"/>
                <a:cs typeface="Times New Roman" panose="02020603050405020304" pitchFamily="18" charset="0"/>
              </a:rPr>
              <a:t>MakeSet</a:t>
            </a:r>
            <a:r>
              <a:rPr lang="en-US" altLang="zh-CN" sz="2000" dirty="0">
                <a:latin typeface="Times New Roman" panose="02020603050405020304" pitchFamily="18" charset="0"/>
                <a:cs typeface="Times New Roman" panose="02020603050405020304" pitchFamily="18" charset="0"/>
              </a:rPr>
              <a:t>-Link-</a:t>
            </a:r>
            <a:r>
              <a:rPr lang="en-US" altLang="zh-CN" sz="2000" dirty="0" err="1">
                <a:latin typeface="Times New Roman" panose="02020603050405020304" pitchFamily="18" charset="0"/>
                <a:cs typeface="Times New Roman" panose="02020603050405020304" pitchFamily="18" charset="0"/>
              </a:rPr>
              <a:t>Findset</a:t>
            </a:r>
            <a:r>
              <a:rPr lang="zh-CN" altLang="en-US" sz="2000" dirty="0"/>
              <a:t>序列”的分析代替对“</a:t>
            </a:r>
            <a:r>
              <a:rPr lang="en-US" altLang="zh-CN" sz="2000" dirty="0" err="1">
                <a:latin typeface="Times New Roman" panose="02020603050405020304" pitchFamily="18" charset="0"/>
                <a:cs typeface="Times New Roman" panose="02020603050405020304" pitchFamily="18" charset="0"/>
              </a:rPr>
              <a:t>MakeSet</a:t>
            </a:r>
            <a:r>
              <a:rPr lang="en-US" altLang="zh-CN" sz="2000" dirty="0">
                <a:latin typeface="Times New Roman" panose="02020603050405020304" pitchFamily="18" charset="0"/>
                <a:cs typeface="Times New Roman" panose="02020603050405020304" pitchFamily="18" charset="0"/>
              </a:rPr>
              <a:t>-Union-</a:t>
            </a:r>
            <a:r>
              <a:rPr lang="en-US" altLang="zh-CN" sz="2000" dirty="0" err="1">
                <a:latin typeface="Times New Roman" panose="02020603050405020304" pitchFamily="18" charset="0"/>
                <a:cs typeface="Times New Roman" panose="02020603050405020304" pitchFamily="18" charset="0"/>
              </a:rPr>
              <a:t>FindSet</a:t>
            </a:r>
            <a:r>
              <a:rPr lang="zh-CN" altLang="en-US" sz="2000" dirty="0"/>
              <a:t>序列”的分析；</a:t>
            </a:r>
            <a:endParaRPr lang="en-US" altLang="zh-CN" sz="2000" dirty="0"/>
          </a:p>
          <a:p>
            <a:r>
              <a:rPr lang="zh-CN" altLang="en-US" sz="2000" dirty="0"/>
              <a:t>整个序列的操作代价是</a:t>
            </a:r>
            <a:r>
              <a:rPr lang="zh-CN" altLang="en-US" sz="2000" b="1" dirty="0"/>
              <a:t>三种操作</a:t>
            </a:r>
            <a:r>
              <a:rPr lang="zh-CN" altLang="en-US" sz="2000" dirty="0"/>
              <a:t>代价之和，所以可以分别分析其单个操作平均代价；</a:t>
            </a:r>
            <a:endParaRPr lang="en-US" altLang="zh-CN" sz="2000" dirty="0"/>
          </a:p>
          <a:p>
            <a:r>
              <a:rPr lang="zh-CN" altLang="en-US" sz="2000" dirty="0"/>
              <a:t>其中单个操作代价可能很大的是</a:t>
            </a:r>
            <a:r>
              <a:rPr lang="en-US" altLang="zh-CN" sz="2000" b="1" dirty="0" err="1">
                <a:latin typeface="Times New Roman" panose="02020603050405020304" pitchFamily="18" charset="0"/>
                <a:cs typeface="Times New Roman" panose="02020603050405020304" pitchFamily="18" charset="0"/>
              </a:rPr>
              <a:t>FindSet</a:t>
            </a:r>
            <a:r>
              <a:rPr lang="zh-CN" altLang="en-US" sz="2000" dirty="0"/>
              <a:t>（如果操作对象到其所属的树根距离很大），但由于采用</a:t>
            </a:r>
            <a:r>
              <a:rPr lang="en-US" altLang="zh-CN" sz="2000" dirty="0"/>
              <a:t>path compression</a:t>
            </a:r>
            <a:r>
              <a:rPr lang="zh-CN" altLang="en-US" sz="2000" dirty="0"/>
              <a:t>，大代价</a:t>
            </a:r>
            <a:r>
              <a:rPr lang="en-US" altLang="zh-CN" sz="2000" b="1" dirty="0" err="1">
                <a:latin typeface="Times New Roman" panose="02020603050405020304" pitchFamily="18" charset="0"/>
                <a:cs typeface="Times New Roman" panose="02020603050405020304" pitchFamily="18" charset="0"/>
              </a:rPr>
              <a:t>FindSet</a:t>
            </a:r>
            <a:r>
              <a:rPr lang="zh-CN" altLang="en-US" sz="2000" dirty="0"/>
              <a:t>出现的机会有限，其条件是有多个</a:t>
            </a:r>
            <a:r>
              <a:rPr lang="en-US" altLang="zh-CN" sz="2000" dirty="0">
                <a:latin typeface="Times New Roman" panose="02020603050405020304" pitchFamily="18" charset="0"/>
                <a:cs typeface="Times New Roman" panose="02020603050405020304" pitchFamily="18" charset="0"/>
              </a:rPr>
              <a:t>Link</a:t>
            </a:r>
            <a:r>
              <a:rPr lang="zh-CN" altLang="en-US" sz="2000" dirty="0"/>
              <a:t>操作导致的。因此，对于这个操作序列采用</a:t>
            </a:r>
            <a:r>
              <a:rPr lang="zh-CN" altLang="en-US" sz="2000" b="1" dirty="0"/>
              <a:t>分摊分析</a:t>
            </a:r>
            <a:r>
              <a:rPr lang="zh-CN" altLang="en-US" sz="2000" dirty="0"/>
              <a:t>法；</a:t>
            </a:r>
            <a:endParaRPr lang="en-US" altLang="zh-CN" sz="2000" dirty="0"/>
          </a:p>
          <a:p>
            <a:r>
              <a:rPr lang="zh-CN" altLang="en-US" sz="2000" dirty="0"/>
              <a:t>这里使用基于</a:t>
            </a:r>
            <a:r>
              <a:rPr lang="en-US" altLang="zh-CN" sz="2000" dirty="0">
                <a:latin typeface="Times New Roman" panose="02020603050405020304" pitchFamily="18" charset="0"/>
                <a:cs typeface="Times New Roman" panose="02020603050405020304" pitchFamily="18" charset="0"/>
              </a:rPr>
              <a:t>rank</a:t>
            </a:r>
            <a:r>
              <a:rPr lang="zh-CN" altLang="en-US" sz="2000" dirty="0"/>
              <a:t>的</a:t>
            </a:r>
            <a:r>
              <a:rPr lang="en-US" altLang="zh-CN" sz="2000" dirty="0">
                <a:latin typeface="Times New Roman" panose="02020603050405020304" pitchFamily="18" charset="0"/>
                <a:cs typeface="Times New Roman" panose="02020603050405020304" pitchFamily="18" charset="0"/>
              </a:rPr>
              <a:t>the potential method</a:t>
            </a:r>
            <a:r>
              <a:rPr lang="zh-CN" altLang="en-US" sz="2000" dirty="0"/>
              <a:t>。</a:t>
            </a:r>
          </a:p>
        </p:txBody>
      </p:sp>
      <p:grpSp>
        <p:nvGrpSpPr>
          <p:cNvPr id="7" name="Group 6"/>
          <p:cNvGrpSpPr>
            <a:grpSpLocks/>
          </p:cNvGrpSpPr>
          <p:nvPr/>
        </p:nvGrpSpPr>
        <p:grpSpPr bwMode="auto">
          <a:xfrm>
            <a:off x="4356100" y="476250"/>
            <a:ext cx="3862388" cy="1296988"/>
            <a:chOff x="4355976" y="476672"/>
            <a:chExt cx="3862794" cy="1296144"/>
          </a:xfrm>
        </p:grpSpPr>
        <p:sp>
          <p:nvSpPr>
            <p:cNvPr id="4" name="Rectangle 3"/>
            <p:cNvSpPr/>
            <p:nvPr/>
          </p:nvSpPr>
          <p:spPr>
            <a:xfrm>
              <a:off x="4788024" y="476672"/>
              <a:ext cx="3430746" cy="1169551"/>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zh-CN" alt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问题</a:t>
              </a:r>
              <a:r>
                <a:rPr lang="en-US" altLang="zh-CN"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15</a:t>
              </a:r>
              <a:r>
                <a:rPr lang="zh-CN" alt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a:t>
              </a:r>
              <a:endParaRPr lang="en-US" altLang="zh-CN"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a:p>
              <a:pPr>
                <a:spcBef>
                  <a:spcPts val="1200"/>
                </a:spcBef>
                <a:defRPr/>
              </a:pPr>
              <a:r>
                <a:rPr lang="zh-CN" alt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为什么可以这样做？</a:t>
              </a:r>
              <a:endParaRPr lang="en-US" altLang="zh-CN"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p:txBody>
        </p:sp>
        <p:cxnSp>
          <p:nvCxnSpPr>
            <p:cNvPr id="6" name="Straight Arrow Connector 5"/>
            <p:cNvCxnSpPr/>
            <p:nvPr/>
          </p:nvCxnSpPr>
          <p:spPr>
            <a:xfrm flipH="1">
              <a:off x="4355976" y="1062079"/>
              <a:ext cx="576324" cy="710737"/>
            </a:xfrm>
            <a:prstGeom prst="straightConnector1">
              <a:avLst/>
            </a:prstGeom>
            <a:ln>
              <a:solidFill>
                <a:schemeClr val="bg1">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BD951A4E-0E0C-4292-A8B4-E6829E900F75}"/>
              </a:ext>
            </a:extLst>
          </p:cNvPr>
          <p:cNvGrpSpPr/>
          <p:nvPr/>
        </p:nvGrpSpPr>
        <p:grpSpPr>
          <a:xfrm>
            <a:off x="1043608" y="4797152"/>
            <a:ext cx="7344816" cy="1368152"/>
            <a:chOff x="0" y="2473714"/>
            <a:chExt cx="9144000" cy="1910569"/>
          </a:xfrm>
        </p:grpSpPr>
        <p:pic>
          <p:nvPicPr>
            <p:cNvPr id="2" name="图片 1">
              <a:extLst>
                <a:ext uri="{FF2B5EF4-FFF2-40B4-BE49-F238E27FC236}">
                  <a16:creationId xmlns:a16="http://schemas.microsoft.com/office/drawing/2014/main" id="{69883FCB-E21E-4B29-9731-854F66DBFA8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0" y="2473714"/>
              <a:ext cx="9144000" cy="1910569"/>
            </a:xfrm>
            <a:prstGeom prst="rect">
              <a:avLst/>
            </a:prstGeom>
            <a:ln>
              <a:solidFill>
                <a:schemeClr val="tx1"/>
              </a:solidFill>
            </a:ln>
          </p:spPr>
        </p:pic>
        <p:sp>
          <p:nvSpPr>
            <p:cNvPr id="3" name="矩形: 圆角 2">
              <a:extLst>
                <a:ext uri="{FF2B5EF4-FFF2-40B4-BE49-F238E27FC236}">
                  <a16:creationId xmlns:a16="http://schemas.microsoft.com/office/drawing/2014/main" id="{CC1B1956-8C10-460B-8252-91254DAE3CF8}"/>
                </a:ext>
              </a:extLst>
            </p:cNvPr>
            <p:cNvSpPr/>
            <p:nvPr/>
          </p:nvSpPr>
          <p:spPr>
            <a:xfrm>
              <a:off x="84792" y="2503859"/>
              <a:ext cx="4572000" cy="360040"/>
            </a:xfrm>
            <a:prstGeom prst="round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BC1BDA8-7D5E-4FCF-88DD-FF66733C0FC7}"/>
              </a:ext>
            </a:extLst>
          </p:cNvPr>
          <p:cNvPicPr>
            <a:picLocks noChangeAspect="1"/>
          </p:cNvPicPr>
          <p:nvPr/>
        </p:nvPicPr>
        <p:blipFill>
          <a:blip r:embed="rId2"/>
          <a:stretch>
            <a:fillRect/>
          </a:stretch>
        </p:blipFill>
        <p:spPr>
          <a:xfrm>
            <a:off x="251520" y="620688"/>
            <a:ext cx="8640960" cy="1668884"/>
          </a:xfrm>
          <a:prstGeom prst="rect">
            <a:avLst/>
          </a:prstGeom>
        </p:spPr>
      </p:pic>
      <p:pic>
        <p:nvPicPr>
          <p:cNvPr id="5" name="图片 4">
            <a:extLst>
              <a:ext uri="{FF2B5EF4-FFF2-40B4-BE49-F238E27FC236}">
                <a16:creationId xmlns:a16="http://schemas.microsoft.com/office/drawing/2014/main" id="{0BB5D24F-895F-4782-AA72-69531BABD2A3}"/>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250990" y="2780928"/>
            <a:ext cx="8640960" cy="1398498"/>
          </a:xfrm>
          <a:prstGeom prst="rect">
            <a:avLst/>
          </a:prstGeom>
        </p:spPr>
      </p:pic>
    </p:spTree>
    <p:extLst>
      <p:ext uri="{BB962C8B-B14F-4D97-AF65-F5344CB8AC3E}">
        <p14:creationId xmlns:p14="http://schemas.microsoft.com/office/powerpoint/2010/main" val="185708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8359" y="1340768"/>
            <a:ext cx="6913139" cy="3570208"/>
          </a:xfrm>
          <a:prstGeom prst="rect">
            <a:avLst/>
          </a:prstGeom>
          <a:noFill/>
        </p:spPr>
        <p:txBody>
          <a:bodyPr>
            <a:spAutoFit/>
          </a:bodyPr>
          <a:lstStyle/>
          <a:p>
            <a:pP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问题</a:t>
            </a:r>
            <a:r>
              <a:rPr lang="en-US" altLang="zh-C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16</a:t>
            </a: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a:t>
            </a:r>
            <a:endParaRPr lang="en-US" altLang="zh-C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a:p>
            <a:pPr>
              <a:spcBef>
                <a:spcPts val="1200"/>
              </a:spcBef>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你能说说</a:t>
            </a:r>
            <a:r>
              <a:rPr lang="en-US" altLang="zh-C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Rank</a:t>
            </a: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最重要的性质吗？从何时开始它不会再变化了？</a:t>
            </a:r>
            <a:endParaRPr lang="en-US" altLang="zh-C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3F8AAD7-39F1-427D-951A-33BAF8BE8CAF}"/>
              </a:ext>
            </a:extLst>
          </p:cNvPr>
          <p:cNvPicPr>
            <a:picLocks noChangeAspect="1"/>
          </p:cNvPicPr>
          <p:nvPr/>
        </p:nvPicPr>
        <p:blipFill>
          <a:blip r:embed="rId2"/>
          <a:stretch>
            <a:fillRect/>
          </a:stretch>
        </p:blipFill>
        <p:spPr>
          <a:xfrm>
            <a:off x="251520" y="1268760"/>
            <a:ext cx="8496944" cy="1544307"/>
          </a:xfrm>
          <a:prstGeom prst="rect">
            <a:avLst/>
          </a:prstGeom>
        </p:spPr>
      </p:pic>
      <p:pic>
        <p:nvPicPr>
          <p:cNvPr id="3" name="图片 2">
            <a:extLst>
              <a:ext uri="{FF2B5EF4-FFF2-40B4-BE49-F238E27FC236}">
                <a16:creationId xmlns:a16="http://schemas.microsoft.com/office/drawing/2014/main" id="{8560842D-186C-4C23-8915-1B4F6E2AD9F9}"/>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251520" y="2996952"/>
            <a:ext cx="8496944" cy="1154476"/>
          </a:xfrm>
          <a:prstGeom prst="rect">
            <a:avLst/>
          </a:prstGeom>
        </p:spPr>
      </p:pic>
      <p:sp>
        <p:nvSpPr>
          <p:cNvPr id="4" name="TextBox 2">
            <a:extLst>
              <a:ext uri="{FF2B5EF4-FFF2-40B4-BE49-F238E27FC236}">
                <a16:creationId xmlns:a16="http://schemas.microsoft.com/office/drawing/2014/main" id="{3DC7F194-CE05-45F2-B4BD-B4F860A919E2}"/>
              </a:ext>
            </a:extLst>
          </p:cNvPr>
          <p:cNvSpPr txBox="1">
            <a:spLocks noChangeArrowheads="1"/>
          </p:cNvSpPr>
          <p:nvPr/>
        </p:nvSpPr>
        <p:spPr bwMode="auto">
          <a:xfrm>
            <a:off x="6156176" y="5301208"/>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C00000"/>
                </a:solidFill>
                <a:latin typeface="微软雅黑" panose="020B0503020204020204" pitchFamily="34" charset="-122"/>
                <a:ea typeface="微软雅黑" panose="020B0503020204020204" pitchFamily="34" charset="-122"/>
              </a:rPr>
              <a:t>严格递增且有界。</a:t>
            </a:r>
          </a:p>
        </p:txBody>
      </p:sp>
      <p:pic>
        <p:nvPicPr>
          <p:cNvPr id="5" name="图片 4">
            <a:extLst>
              <a:ext uri="{FF2B5EF4-FFF2-40B4-BE49-F238E27FC236}">
                <a16:creationId xmlns:a16="http://schemas.microsoft.com/office/drawing/2014/main" id="{39B8F5D8-942B-401F-B87A-0F53910B31B5}"/>
              </a:ext>
            </a:extLst>
          </p:cNvPr>
          <p:cNvPicPr>
            <a:picLocks noChangeAspect="1"/>
          </p:cNvPicPr>
          <p:nvPr/>
        </p:nvPicPr>
        <p:blipFill>
          <a:blip r:embed="rId5">
            <a:duotone>
              <a:prstClr val="black"/>
              <a:schemeClr val="accent6">
                <a:tint val="45000"/>
                <a:satMod val="400000"/>
              </a:schemeClr>
            </a:duotone>
          </a:blip>
          <a:stretch>
            <a:fillRect/>
          </a:stretch>
        </p:blipFill>
        <p:spPr>
          <a:xfrm>
            <a:off x="276106" y="4333342"/>
            <a:ext cx="4210050" cy="733425"/>
          </a:xfrm>
          <a:prstGeom prst="rect">
            <a:avLst/>
          </a:prstGeom>
        </p:spPr>
      </p:pic>
    </p:spTree>
    <p:extLst>
      <p:ext uri="{BB962C8B-B14F-4D97-AF65-F5344CB8AC3E}">
        <p14:creationId xmlns:p14="http://schemas.microsoft.com/office/powerpoint/2010/main" val="394637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zh-CN" altLang="en-US"/>
              <a:t>一个增长极快的函数与其“逆”</a:t>
            </a: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412875"/>
            <a:ext cx="5616575"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a:grpSpLocks/>
          </p:cNvGrpSpPr>
          <p:nvPr/>
        </p:nvGrpSpPr>
        <p:grpSpPr bwMode="auto">
          <a:xfrm>
            <a:off x="4356100" y="2157413"/>
            <a:ext cx="2016125" cy="530225"/>
            <a:chOff x="4355976" y="2157228"/>
            <a:chExt cx="2016224" cy="529790"/>
          </a:xfrm>
        </p:grpSpPr>
        <p:pic>
          <p:nvPicPr>
            <p:cNvPr id="235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157446"/>
              <a:ext cx="683443" cy="51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4864" y="2157228"/>
              <a:ext cx="1152128" cy="51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4355976" y="2157228"/>
              <a:ext cx="2016224" cy="529790"/>
            </a:xfrm>
            <a:prstGeom prst="roundRect">
              <a:avLst/>
            </a:prstGeom>
            <a:noFill/>
            <a:ln w="44450" cmpd="tri">
              <a:solidFill>
                <a:srgbClr val="FF000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235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230563"/>
            <a:ext cx="6119813"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a:grpSpLocks/>
          </p:cNvGrpSpPr>
          <p:nvPr/>
        </p:nvGrpSpPr>
        <p:grpSpPr bwMode="auto">
          <a:xfrm>
            <a:off x="3840163" y="3860800"/>
            <a:ext cx="4044950" cy="2016125"/>
            <a:chOff x="3840000" y="3861048"/>
            <a:chExt cx="4044368" cy="2016224"/>
          </a:xfrm>
        </p:grpSpPr>
        <p:pic>
          <p:nvPicPr>
            <p:cNvPr id="2355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000" y="4077072"/>
              <a:ext cx="382834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3840000" y="3861048"/>
              <a:ext cx="4044368" cy="2016224"/>
            </a:xfrm>
            <a:prstGeom prst="roundRect">
              <a:avLst/>
            </a:prstGeom>
            <a:noFill/>
            <a:ln w="44450" cmpd="tri">
              <a:solidFill>
                <a:srgbClr val="FF000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zh-CN" altLang="en-US"/>
              <a:t>势函数</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80928"/>
            <a:ext cx="7920037" cy="862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5" y="3680700"/>
            <a:ext cx="5257800" cy="67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700338" y="3498480"/>
            <a:ext cx="792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a:off x="2087562" y="3498480"/>
            <a:ext cx="1008063" cy="1149350"/>
          </a:xfrm>
          <a:prstGeom prst="straightConnector1">
            <a:avLst/>
          </a:prstGeom>
          <a:ln>
            <a:solidFill>
              <a:schemeClr val="bg1">
                <a:lumMod val="85000"/>
              </a:schemeClr>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2458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60" y="4717758"/>
            <a:ext cx="4176266" cy="36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450" y="5134821"/>
            <a:ext cx="1873050" cy="28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p:nvCxnSpPr>
        <p:spPr>
          <a:xfrm>
            <a:off x="4643438" y="3498480"/>
            <a:ext cx="720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5003800" y="3498480"/>
            <a:ext cx="1008063" cy="1584003"/>
          </a:xfrm>
          <a:prstGeom prst="straightConnector1">
            <a:avLst/>
          </a:prstGeom>
          <a:ln>
            <a:solidFill>
              <a:schemeClr val="bg1">
                <a:lumMod val="85000"/>
              </a:schemeClr>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2458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5266" y="5163654"/>
            <a:ext cx="4752466" cy="505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8"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096" y="5669546"/>
            <a:ext cx="1887336" cy="347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a:extLst>
              <a:ext uri="{FF2B5EF4-FFF2-40B4-BE49-F238E27FC236}">
                <a16:creationId xmlns:a16="http://schemas.microsoft.com/office/drawing/2014/main" id="{4BEB96A1-B927-496F-BD2F-9E9FC6D2FE30}"/>
              </a:ext>
            </a:extLst>
          </p:cNvPr>
          <p:cNvPicPr>
            <a:picLocks noChangeAspect="1"/>
          </p:cNvPicPr>
          <p:nvPr/>
        </p:nvPicPr>
        <p:blipFill>
          <a:blip r:embed="rId8"/>
          <a:stretch>
            <a:fillRect/>
          </a:stretch>
        </p:blipFill>
        <p:spPr>
          <a:xfrm>
            <a:off x="208050" y="1040075"/>
            <a:ext cx="8756438" cy="162374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7813"/>
            <a:ext cx="8229600" cy="775097"/>
          </a:xfrm>
        </p:spPr>
        <p:txBody>
          <a:bodyPr/>
          <a:lstStyle/>
          <a:p>
            <a:r>
              <a:rPr lang="zh-CN" altLang="en-US" dirty="0"/>
              <a:t>非根结点的势不会增加</a:t>
            </a:r>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38" y="1269182"/>
            <a:ext cx="806450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TextBox 2"/>
          <p:cNvSpPr txBox="1">
            <a:spLocks noChangeArrowheads="1"/>
          </p:cNvSpPr>
          <p:nvPr/>
        </p:nvSpPr>
        <p:spPr bwMode="auto">
          <a:xfrm>
            <a:off x="900113" y="3213100"/>
            <a:ext cx="72723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C00000"/>
                </a:solidFill>
                <a:latin typeface="微软雅黑" panose="020B0503020204020204" pitchFamily="34" charset="-122"/>
                <a:ea typeface="微软雅黑" panose="020B0503020204020204" pitchFamily="34" charset="-122"/>
              </a:rPr>
              <a:t>在势函数定义式的第二个式子中，</a:t>
            </a:r>
            <a:r>
              <a:rPr lang="en-US" altLang="zh-CN"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rank</a:t>
            </a:r>
            <a:r>
              <a:rPr lang="zh-CN" altLang="en-US"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均不会变，所以势的变化取决于</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level(</a:t>
            </a:r>
            <a:r>
              <a:rPr lang="en-US" altLang="zh-CN"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和</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iter(</a:t>
            </a:r>
            <a:r>
              <a:rPr lang="en-US" altLang="zh-CN"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的变化。</a:t>
            </a:r>
            <a:endParaRPr lang="zh-CN" altLang="en-US" sz="2400">
              <a:solidFill>
                <a:srgbClr val="C00000"/>
              </a:solidFill>
              <a:latin typeface="微软雅黑" panose="020B0503020204020204" pitchFamily="34" charset="-122"/>
              <a:ea typeface="微软雅黑" panose="020B0503020204020204" pitchFamily="34" charset="-122"/>
            </a:endParaRPr>
          </a:p>
        </p:txBody>
      </p:sp>
      <p:pic>
        <p:nvPicPr>
          <p:cNvPr id="5" name="Picture 2">
            <a:extLst>
              <a:ext uri="{FF2B5EF4-FFF2-40B4-BE49-F238E27FC236}">
                <a16:creationId xmlns:a16="http://schemas.microsoft.com/office/drawing/2014/main" id="{95C26A12-F580-4C44-86FA-5996EBC31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 y="4581128"/>
            <a:ext cx="7920037"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zh-CN" altLang="en-US"/>
              <a:t>各操作的</a:t>
            </a:r>
            <a:r>
              <a:rPr lang="en-US" altLang="zh-CN"/>
              <a:t>Amortized Cost</a:t>
            </a:r>
            <a:endParaRPr lang="zh-CN" altLang="en-US"/>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341438"/>
            <a:ext cx="69850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781300"/>
            <a:ext cx="6624638"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221163"/>
            <a:ext cx="74168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TextBox 2"/>
          <p:cNvSpPr txBox="1">
            <a:spLocks noChangeArrowheads="1"/>
          </p:cNvSpPr>
          <p:nvPr/>
        </p:nvSpPr>
        <p:spPr bwMode="auto">
          <a:xfrm>
            <a:off x="5076825" y="3716338"/>
            <a:ext cx="2663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C00000"/>
                </a:solidFill>
                <a:latin typeface="微软雅黑" panose="020B0503020204020204" pitchFamily="34" charset="-122"/>
                <a:ea typeface="微软雅黑" panose="020B0503020204020204" pitchFamily="34" charset="-122"/>
              </a:rPr>
              <a:t>增势，最多为</a:t>
            </a:r>
            <a:r>
              <a:rPr lang="en-US" altLang="zh-CN" sz="2400">
                <a:solidFill>
                  <a:srgbClr val="C00000"/>
                </a:solidFill>
                <a:latin typeface="微软雅黑" panose="020B0503020204020204" pitchFamily="34" charset="-122"/>
                <a:ea typeface="微软雅黑" panose="020B0503020204020204" pitchFamily="34" charset="-122"/>
              </a:rPr>
              <a:t>1</a:t>
            </a:r>
            <a:r>
              <a:rPr lang="zh-CN" altLang="en-US" sz="2400">
                <a:solidFill>
                  <a:srgbClr val="C00000"/>
                </a:solidFill>
                <a:latin typeface="微软雅黑" panose="020B0503020204020204" pitchFamily="34" charset="-122"/>
                <a:ea typeface="微软雅黑" panose="020B0503020204020204" pitchFamily="34" charset="-122"/>
              </a:rPr>
              <a:t>。</a:t>
            </a:r>
          </a:p>
        </p:txBody>
      </p:sp>
      <p:sp>
        <p:nvSpPr>
          <p:cNvPr id="30727" name="TextBox 3"/>
          <p:cNvSpPr txBox="1">
            <a:spLocks noChangeArrowheads="1"/>
          </p:cNvSpPr>
          <p:nvPr/>
        </p:nvSpPr>
        <p:spPr bwMode="auto">
          <a:xfrm>
            <a:off x="5076825" y="5300663"/>
            <a:ext cx="3455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C00000"/>
                </a:solidFill>
                <a:latin typeface="微软雅黑" panose="020B0503020204020204" pitchFamily="34" charset="-122"/>
                <a:ea typeface="微软雅黑" panose="020B0503020204020204" pitchFamily="34" charset="-122"/>
              </a:rPr>
              <a:t>减势。与通路长度相关。</a:t>
            </a:r>
          </a:p>
        </p:txBody>
      </p:sp>
    </p:spTree>
    <p:extLst>
      <p:ext uri="{BB962C8B-B14F-4D97-AF65-F5344CB8AC3E}">
        <p14:creationId xmlns:p14="http://schemas.microsoft.com/office/powerpoint/2010/main" val="2805615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1988840"/>
            <a:ext cx="7056784" cy="2554545"/>
          </a:xfrm>
          <a:prstGeom prst="rect">
            <a:avLst/>
          </a:prstGeom>
          <a:noFill/>
        </p:spPr>
        <p:txBody>
          <a:bodyPr>
            <a:spAutoFit/>
          </a:bodyPr>
          <a:lstStyle/>
          <a:p>
            <a:pPr>
              <a:defRPr/>
            </a:pPr>
            <a:r>
              <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问题</a:t>
            </a: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17:</a:t>
            </a:r>
          </a:p>
          <a:p>
            <a:pPr>
              <a:spcBef>
                <a:spcPts val="1200"/>
              </a:spcBef>
              <a:defRPr/>
            </a:pP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一次</a:t>
            </a:r>
            <a:r>
              <a:rPr lang="en-US" altLang="zh-C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Link</a:t>
            </a: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操作后</a:t>
            </a:r>
            <a:r>
              <a:rPr lang="en-US" altLang="zh-C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a:t>
            </a: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 势最多增加</a:t>
            </a: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sym typeface="Symbol"/>
              </a:rPr>
              <a:t></a:t>
            </a:r>
            <a:r>
              <a:rPr lang="en-US" altLang="zh-C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sym typeface="Symbol"/>
              </a:rPr>
              <a:t>(n),</a:t>
            </a: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sym typeface="Symbol"/>
              </a:rPr>
              <a:t> 为什么</a:t>
            </a:r>
            <a:r>
              <a:rPr lang="en-US" altLang="zh-C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sym typeface="Symbol"/>
              </a:rPr>
              <a:t>?</a:t>
            </a:r>
            <a:endParaRPr lang="en-US" altLang="zh-C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258888" y="1700213"/>
          <a:ext cx="3048000" cy="296704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370880">
                <a:tc>
                  <a:txBody>
                    <a:bodyPr/>
                    <a:lstStyle/>
                    <a:p>
                      <a:endParaRPr lang="zh-CN" altLang="en-US" sz="1800" dirty="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extLst>
                  <a:ext uri="{0D108BD9-81ED-4DB2-BD59-A6C34878D82A}">
                    <a16:rowId xmlns:a16="http://schemas.microsoft.com/office/drawing/2014/main" val="10000"/>
                  </a:ext>
                </a:extLst>
              </a:tr>
              <a:tr h="370880">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extLst>
                  <a:ext uri="{0D108BD9-81ED-4DB2-BD59-A6C34878D82A}">
                    <a16:rowId xmlns:a16="http://schemas.microsoft.com/office/drawing/2014/main" val="10001"/>
                  </a:ext>
                </a:extLst>
              </a:tr>
              <a:tr h="370880">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extLst>
                  <a:ext uri="{0D108BD9-81ED-4DB2-BD59-A6C34878D82A}">
                    <a16:rowId xmlns:a16="http://schemas.microsoft.com/office/drawing/2014/main" val="10002"/>
                  </a:ext>
                </a:extLst>
              </a:tr>
              <a:tr h="370880">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extLst>
                  <a:ext uri="{0D108BD9-81ED-4DB2-BD59-A6C34878D82A}">
                    <a16:rowId xmlns:a16="http://schemas.microsoft.com/office/drawing/2014/main" val="10003"/>
                  </a:ext>
                </a:extLst>
              </a:tr>
              <a:tr h="370880">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extLst>
                  <a:ext uri="{0D108BD9-81ED-4DB2-BD59-A6C34878D82A}">
                    <a16:rowId xmlns:a16="http://schemas.microsoft.com/office/drawing/2014/main" val="10004"/>
                  </a:ext>
                </a:extLst>
              </a:tr>
              <a:tr h="370880">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extLst>
                  <a:ext uri="{0D108BD9-81ED-4DB2-BD59-A6C34878D82A}">
                    <a16:rowId xmlns:a16="http://schemas.microsoft.com/office/drawing/2014/main" val="10005"/>
                  </a:ext>
                </a:extLst>
              </a:tr>
              <a:tr h="370880">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extLst>
                  <a:ext uri="{0D108BD9-81ED-4DB2-BD59-A6C34878D82A}">
                    <a16:rowId xmlns:a16="http://schemas.microsoft.com/office/drawing/2014/main" val="10006"/>
                  </a:ext>
                </a:extLst>
              </a:tr>
              <a:tr h="370880">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dirty="0"/>
                    </a:p>
                  </a:txBody>
                  <a:tcPr marT="45725" marB="45725"/>
                </a:tc>
                <a:tc>
                  <a:txBody>
                    <a:bodyPr/>
                    <a:lstStyle/>
                    <a:p>
                      <a:endParaRPr lang="zh-CN" altLang="en-US" sz="1800"/>
                    </a:p>
                  </a:txBody>
                  <a:tcPr marT="45725" marB="45725"/>
                </a:tc>
                <a:tc>
                  <a:txBody>
                    <a:bodyPr/>
                    <a:lstStyle/>
                    <a:p>
                      <a:endParaRPr lang="zh-CN" altLang="en-US" sz="1800"/>
                    </a:p>
                  </a:txBody>
                  <a:tcPr marT="45725" marB="45725"/>
                </a:tc>
                <a:tc>
                  <a:txBody>
                    <a:bodyPr/>
                    <a:lstStyle/>
                    <a:p>
                      <a:endParaRPr lang="zh-CN" altLang="en-US" sz="1800" dirty="0"/>
                    </a:p>
                  </a:txBody>
                  <a:tcPr marT="45725" marB="45725"/>
                </a:tc>
                <a:extLst>
                  <a:ext uri="{0D108BD9-81ED-4DB2-BD59-A6C34878D82A}">
                    <a16:rowId xmlns:a16="http://schemas.microsoft.com/office/drawing/2014/main" val="10007"/>
                  </a:ext>
                </a:extLst>
              </a:tr>
            </a:tbl>
          </a:graphicData>
        </a:graphic>
      </p:graphicFrame>
      <p:sp>
        <p:nvSpPr>
          <p:cNvPr id="5205" name="Title 5"/>
          <p:cNvSpPr>
            <a:spLocks noGrp="1"/>
          </p:cNvSpPr>
          <p:nvPr>
            <p:ph type="title"/>
          </p:nvPr>
        </p:nvSpPr>
        <p:spPr/>
        <p:txBody>
          <a:bodyPr/>
          <a:lstStyle/>
          <a:p>
            <a:r>
              <a:rPr lang="zh-CN" altLang="en-US"/>
              <a:t>创建“迷宫”</a:t>
            </a:r>
          </a:p>
        </p:txBody>
      </p:sp>
      <p:sp>
        <p:nvSpPr>
          <p:cNvPr id="7" name="Rectangle 6"/>
          <p:cNvSpPr/>
          <p:nvPr/>
        </p:nvSpPr>
        <p:spPr>
          <a:xfrm>
            <a:off x="1209675" y="1676400"/>
            <a:ext cx="355600"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2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75" y="4332288"/>
            <a:ext cx="360363"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401638" y="1878013"/>
            <a:ext cx="1027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09" name="TextBox 9"/>
          <p:cNvSpPr txBox="1">
            <a:spLocks noChangeArrowheads="1"/>
          </p:cNvSpPr>
          <p:nvPr/>
        </p:nvSpPr>
        <p:spPr bwMode="auto">
          <a:xfrm>
            <a:off x="401638" y="1490663"/>
            <a:ext cx="808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00000"/>
                </a:solidFill>
              </a:rPr>
              <a:t>入口</a:t>
            </a:r>
          </a:p>
        </p:txBody>
      </p:sp>
      <p:cxnSp>
        <p:nvCxnSpPr>
          <p:cNvPr id="12" name="Straight Arrow Connector 11"/>
          <p:cNvCxnSpPr>
            <a:stCxn id="5207" idx="1"/>
          </p:cNvCxnSpPr>
          <p:nvPr/>
        </p:nvCxnSpPr>
        <p:spPr>
          <a:xfrm flipV="1">
            <a:off x="3990975" y="4508500"/>
            <a:ext cx="6524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11" name="TextBox 14"/>
          <p:cNvSpPr txBox="1">
            <a:spLocks noChangeArrowheads="1"/>
          </p:cNvSpPr>
          <p:nvPr/>
        </p:nvSpPr>
        <p:spPr bwMode="auto">
          <a:xfrm>
            <a:off x="4046538" y="4500563"/>
            <a:ext cx="808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00000"/>
                </a:solidFill>
              </a:rPr>
              <a:t>出口</a:t>
            </a:r>
          </a:p>
        </p:txBody>
      </p:sp>
      <p:grpSp>
        <p:nvGrpSpPr>
          <p:cNvPr id="17" name="Group 16"/>
          <p:cNvGrpSpPr>
            <a:grpSpLocks/>
          </p:cNvGrpSpPr>
          <p:nvPr/>
        </p:nvGrpSpPr>
        <p:grpSpPr bwMode="auto">
          <a:xfrm>
            <a:off x="3167063" y="3146425"/>
            <a:ext cx="423862" cy="827088"/>
            <a:chOff x="3166270" y="3147198"/>
            <a:chExt cx="424759" cy="827008"/>
          </a:xfrm>
        </p:grpSpPr>
        <p:cxnSp>
          <p:nvCxnSpPr>
            <p:cNvPr id="14" name="Straight Connector 13"/>
            <p:cNvCxnSpPr/>
            <p:nvPr/>
          </p:nvCxnSpPr>
          <p:spPr>
            <a:xfrm>
              <a:off x="3166270" y="3572607"/>
              <a:ext cx="3595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215" name="TextBox 15"/>
            <p:cNvSpPr txBox="1">
              <a:spLocks noChangeArrowheads="1"/>
            </p:cNvSpPr>
            <p:nvPr/>
          </p:nvSpPr>
          <p:spPr bwMode="auto">
            <a:xfrm>
              <a:off x="3216375" y="3147198"/>
              <a:ext cx="360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olidFill>
                    <a:srgbClr val="C00000"/>
                  </a:solidFill>
                  <a:latin typeface="Times New Roman" panose="02020603050405020304" pitchFamily="18" charset="0"/>
                  <a:cs typeface="Times New Roman" panose="02020603050405020304" pitchFamily="18" charset="0"/>
                </a:rPr>
                <a:t>i</a:t>
              </a:r>
              <a:endParaRPr lang="zh-CN" altLang="en-US" sz="2400" i="1">
                <a:solidFill>
                  <a:srgbClr val="C00000"/>
                </a:solidFill>
                <a:latin typeface="Times New Roman" panose="02020603050405020304" pitchFamily="18" charset="0"/>
                <a:cs typeface="Times New Roman" panose="02020603050405020304" pitchFamily="18" charset="0"/>
              </a:endParaRPr>
            </a:p>
          </p:txBody>
        </p:sp>
        <p:sp>
          <p:nvSpPr>
            <p:cNvPr id="5216" name="TextBox 18"/>
            <p:cNvSpPr txBox="1">
              <a:spLocks noChangeArrowheads="1"/>
            </p:cNvSpPr>
            <p:nvPr/>
          </p:nvSpPr>
          <p:spPr bwMode="auto">
            <a:xfrm>
              <a:off x="3230989" y="3512541"/>
              <a:ext cx="360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olidFill>
                    <a:srgbClr val="C00000"/>
                  </a:solidFill>
                  <a:latin typeface="Times New Roman" panose="02020603050405020304" pitchFamily="18" charset="0"/>
                  <a:cs typeface="Times New Roman" panose="02020603050405020304" pitchFamily="18" charset="0"/>
                </a:rPr>
                <a:t>j</a:t>
              </a:r>
              <a:endParaRPr lang="zh-CN" altLang="en-US" sz="2400" i="1">
                <a:solidFill>
                  <a:srgbClr val="C00000"/>
                </a:solidFill>
                <a:latin typeface="Times New Roman" panose="02020603050405020304" pitchFamily="18" charset="0"/>
                <a:cs typeface="Times New Roman" panose="02020603050405020304" pitchFamily="18" charset="0"/>
              </a:endParaRPr>
            </a:p>
          </p:txBody>
        </p:sp>
      </p:grpSp>
      <p:sp>
        <p:nvSpPr>
          <p:cNvPr id="18" name="Rectangle 17"/>
          <p:cNvSpPr/>
          <p:nvPr/>
        </p:nvSpPr>
        <p:spPr>
          <a:xfrm>
            <a:off x="5076056" y="2281435"/>
            <a:ext cx="3816424" cy="3385542"/>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zh-CN" altLang="en-US"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问题</a:t>
            </a:r>
            <a:r>
              <a:rPr lang="en-US" altLang="zh-CN"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2</a:t>
            </a:r>
            <a:r>
              <a:rPr lang="zh-CN" altLang="en-US"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a:t>
            </a:r>
            <a:endParaRPr lang="en-US" altLang="zh-CN"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a:p>
            <a:pPr>
              <a:spcBef>
                <a:spcPts val="1200"/>
              </a:spcBef>
              <a:defRPr/>
            </a:pPr>
            <a:r>
              <a:rPr lang="zh-CN" alt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你能否基于</a:t>
            </a:r>
            <a:r>
              <a:rPr lang="zh-CN" altLang="en-US" sz="4000" b="1" cap="all" dirty="0">
                <a:ln w="0"/>
                <a:solidFill>
                  <a:srgbClr val="0070C0"/>
                </a:solidFill>
                <a:effectLst>
                  <a:reflection blurRad="12700" stA="50000" endPos="50000" dist="5000" dir="5400000" sy="-100000" rotWithShape="0"/>
                </a:effectLst>
                <a:latin typeface="Arial" charset="0"/>
                <a:ea typeface="宋体" charset="-122"/>
              </a:rPr>
              <a:t>动态等价关系</a:t>
            </a:r>
            <a:r>
              <a:rPr lang="zh-CN" alt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的概念来解释这个生成过程？</a:t>
            </a:r>
            <a:endParaRPr lang="en-US" altLang="zh-C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9"/>
          <p:cNvGrpSpPr>
            <a:grpSpLocks/>
          </p:cNvGrpSpPr>
          <p:nvPr/>
        </p:nvGrpSpPr>
        <p:grpSpPr bwMode="auto">
          <a:xfrm>
            <a:off x="6588223" y="1417638"/>
            <a:ext cx="2077939" cy="2443162"/>
            <a:chOff x="5160963" y="2963863"/>
            <a:chExt cx="2895600" cy="3124200"/>
          </a:xfrm>
        </p:grpSpPr>
        <p:sp>
          <p:nvSpPr>
            <p:cNvPr id="27654" name="AutoShape 6"/>
            <p:cNvSpPr>
              <a:spLocks noChangeArrowheads="1"/>
            </p:cNvSpPr>
            <p:nvPr/>
          </p:nvSpPr>
          <p:spPr bwMode="auto">
            <a:xfrm flipH="1">
              <a:off x="5160963" y="3192463"/>
              <a:ext cx="990600" cy="2286000"/>
            </a:xfrm>
            <a:prstGeom prst="rtTriangle">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5" name="Oval 4"/>
            <p:cNvSpPr>
              <a:spLocks noChangeArrowheads="1"/>
            </p:cNvSpPr>
            <p:nvPr/>
          </p:nvSpPr>
          <p:spPr bwMode="auto">
            <a:xfrm>
              <a:off x="5922963" y="2963863"/>
              <a:ext cx="360362" cy="3603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6" name="AutoShape 7"/>
            <p:cNvSpPr>
              <a:spLocks noChangeArrowheads="1"/>
            </p:cNvSpPr>
            <p:nvPr/>
          </p:nvSpPr>
          <p:spPr bwMode="auto">
            <a:xfrm>
              <a:off x="7065963" y="3573463"/>
              <a:ext cx="990600" cy="2514600"/>
            </a:xfrm>
            <a:prstGeom prst="rtTriangle">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7" name="Oval 5"/>
            <p:cNvSpPr>
              <a:spLocks noChangeArrowheads="1"/>
            </p:cNvSpPr>
            <p:nvPr/>
          </p:nvSpPr>
          <p:spPr bwMode="auto">
            <a:xfrm>
              <a:off x="6913563" y="3421063"/>
              <a:ext cx="360362" cy="3603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8" name="Line 8"/>
            <p:cNvSpPr>
              <a:spLocks noChangeShapeType="1"/>
            </p:cNvSpPr>
            <p:nvPr/>
          </p:nvSpPr>
          <p:spPr bwMode="auto">
            <a:xfrm flipH="1" flipV="1">
              <a:off x="6303963" y="3192463"/>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9" name="Text Box 13"/>
            <p:cNvSpPr txBox="1">
              <a:spLocks noChangeArrowheads="1"/>
            </p:cNvSpPr>
            <p:nvPr/>
          </p:nvSpPr>
          <p:spPr bwMode="auto">
            <a:xfrm>
              <a:off x="5999163" y="2963863"/>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cs typeface="Times New Roman" panose="02020603050405020304" pitchFamily="18" charset="0"/>
                </a:rPr>
                <a:t>y</a:t>
              </a:r>
            </a:p>
          </p:txBody>
        </p:sp>
        <p:sp>
          <p:nvSpPr>
            <p:cNvPr id="27660" name="Text Box 14"/>
            <p:cNvSpPr txBox="1">
              <a:spLocks noChangeArrowheads="1"/>
            </p:cNvSpPr>
            <p:nvPr/>
          </p:nvSpPr>
          <p:spPr bwMode="auto">
            <a:xfrm>
              <a:off x="6989763" y="3421063"/>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cs typeface="Times New Roman" panose="02020603050405020304" pitchFamily="18" charset="0"/>
                </a:rPr>
                <a:t>x</a:t>
              </a:r>
            </a:p>
          </p:txBody>
        </p:sp>
      </p:gr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17010"/>
            <a:ext cx="6048350" cy="1887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10" y="4941168"/>
            <a:ext cx="5797550" cy="866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3" name="Title 10"/>
          <p:cNvSpPr>
            <a:spLocks noGrp="1"/>
          </p:cNvSpPr>
          <p:nvPr>
            <p:ph type="title"/>
          </p:nvPr>
        </p:nvSpPr>
        <p:spPr>
          <a:xfrm>
            <a:off x="457200" y="404813"/>
            <a:ext cx="8229600" cy="1012825"/>
          </a:xfrm>
        </p:spPr>
        <p:txBody>
          <a:bodyPr/>
          <a:lstStyle/>
          <a:p>
            <a:r>
              <a:rPr lang="zh-CN" altLang="en-US"/>
              <a:t>只有新的根势会增加</a:t>
            </a:r>
          </a:p>
        </p:txBody>
      </p:sp>
      <p:sp>
        <p:nvSpPr>
          <p:cNvPr id="2" name="矩形 1">
            <a:extLst>
              <a:ext uri="{FF2B5EF4-FFF2-40B4-BE49-F238E27FC236}">
                <a16:creationId xmlns:a16="http://schemas.microsoft.com/office/drawing/2014/main" id="{B1FEE8FC-8FC9-4893-A7CC-4B3CDA5A346F}"/>
              </a:ext>
            </a:extLst>
          </p:cNvPr>
          <p:cNvSpPr/>
          <p:nvPr/>
        </p:nvSpPr>
        <p:spPr>
          <a:xfrm>
            <a:off x="491241" y="2134100"/>
            <a:ext cx="6010419" cy="646331"/>
          </a:xfrm>
          <a:prstGeom prst="rect">
            <a:avLst/>
          </a:prstGeom>
        </p:spPr>
        <p:txBody>
          <a:bodyPr wrap="square">
            <a:spAutoFit/>
          </a:bodyPr>
          <a:lstStyle/>
          <a:p>
            <a:r>
              <a:rPr lang="en-US" altLang="zh-CN" dirty="0"/>
              <a:t>T</a:t>
            </a:r>
            <a:r>
              <a:rPr lang="zh-CN" altLang="en-US" dirty="0"/>
              <a:t>he </a:t>
            </a:r>
            <a:r>
              <a:rPr lang="zh-CN" altLang="en-US" b="1" dirty="0"/>
              <a:t>only nodes whose potentials may change </a:t>
            </a:r>
            <a:r>
              <a:rPr lang="zh-CN" altLang="en-US" dirty="0"/>
              <a:t>are x, y, and the children of y just prior to the operation</a:t>
            </a:r>
          </a:p>
        </p:txBody>
      </p:sp>
      <p:sp>
        <p:nvSpPr>
          <p:cNvPr id="3" name="矩形 2">
            <a:extLst>
              <a:ext uri="{FF2B5EF4-FFF2-40B4-BE49-F238E27FC236}">
                <a16:creationId xmlns:a16="http://schemas.microsoft.com/office/drawing/2014/main" id="{203829A9-4D6B-47FE-B973-C6D9030A3F8C}"/>
              </a:ext>
            </a:extLst>
          </p:cNvPr>
          <p:cNvSpPr/>
          <p:nvPr/>
        </p:nvSpPr>
        <p:spPr>
          <a:xfrm>
            <a:off x="457200" y="1500072"/>
            <a:ext cx="5177145" cy="369332"/>
          </a:xfrm>
          <a:prstGeom prst="rect">
            <a:avLst/>
          </a:prstGeom>
        </p:spPr>
        <p:txBody>
          <a:bodyPr wrap="square">
            <a:spAutoFit/>
          </a:bodyPr>
          <a:lstStyle/>
          <a:p>
            <a:r>
              <a:rPr lang="zh-CN" altLang="en-US" dirty="0"/>
              <a:t> Suppose that the </a:t>
            </a:r>
            <a:r>
              <a:rPr lang="zh-CN" altLang="en-US" i="1" dirty="0"/>
              <a:t>q</a:t>
            </a:r>
            <a:r>
              <a:rPr lang="zh-CN" altLang="en-US" dirty="0"/>
              <a:t>th operation is LINK</a:t>
            </a:r>
            <a:r>
              <a:rPr lang="en-US" altLang="zh-CN" dirty="0"/>
              <a:t>(x,</a:t>
            </a:r>
            <a:r>
              <a:rPr lang="zh-CN" altLang="en-US" dirty="0"/>
              <a:t>y</a:t>
            </a:r>
            <a:r>
              <a:rPr lang="en-US" altLang="zh-CN" dirty="0"/>
              <a:t>)</a:t>
            </a:r>
            <a:r>
              <a:rPr lang="zh-CN" alt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2780928"/>
            <a:ext cx="7056784" cy="3016210"/>
          </a:xfrm>
          <a:prstGeom prst="rect">
            <a:avLst/>
          </a:prstGeom>
          <a:noFill/>
        </p:spPr>
        <p:txBody>
          <a:bodyPr>
            <a:spAutoFit/>
          </a:bodyPr>
          <a:lstStyle/>
          <a:p>
            <a:pPr>
              <a:defRPr/>
            </a:pPr>
            <a:r>
              <a:rPr lang="zh-CN"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问题</a:t>
            </a:r>
            <a:r>
              <a:rPr lang="en-US" altLang="zh-CN"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18:</a:t>
            </a:r>
          </a:p>
          <a:p>
            <a:pPr>
              <a:spcBef>
                <a:spcPts val="1200"/>
              </a:spcBef>
              <a:defRPr/>
            </a:pP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一次</a:t>
            </a:r>
            <a:r>
              <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Find-Set</a:t>
            </a: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操作后</a:t>
            </a:r>
            <a:r>
              <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a:t>
            </a: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 至少有</a:t>
            </a:r>
            <a:r>
              <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ea typeface="宋体" charset="-122"/>
                <a:cs typeface="Times New Roman" pitchFamily="18" charset="0"/>
              </a:rPr>
              <a:t>max(0, </a:t>
            </a:r>
            <a:r>
              <a:rPr lang="en-US" altLang="zh-CN" sz="44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ea typeface="宋体" charset="-122"/>
                <a:cs typeface="Times New Roman" pitchFamily="18" charset="0"/>
              </a:rPr>
              <a:t>s</a:t>
            </a:r>
            <a:r>
              <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ea typeface="宋体" charset="-122"/>
                <a:cs typeface="Times New Roman" pitchFamily="18" charset="0"/>
              </a:rPr>
              <a:t>-(</a:t>
            </a:r>
            <a:r>
              <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ea typeface="宋体" charset="-122"/>
                <a:cs typeface="Times New Roman" pitchFamily="18" charset="0"/>
                <a:sym typeface="Symbol"/>
              </a:rPr>
              <a:t>(</a:t>
            </a:r>
            <a:r>
              <a:rPr lang="en-US" altLang="zh-CN" sz="44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ea typeface="宋体" charset="-122"/>
                <a:cs typeface="Times New Roman" pitchFamily="18" charset="0"/>
                <a:sym typeface="Symbol"/>
              </a:rPr>
              <a:t>n</a:t>
            </a:r>
            <a:r>
              <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ea typeface="宋体" charset="-122"/>
                <a:cs typeface="Times New Roman" pitchFamily="18" charset="0"/>
                <a:sym typeface="Symbol"/>
              </a:rPr>
              <a:t>)+2))</a:t>
            </a: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sym typeface="Symbol"/>
              </a:rPr>
              <a:t>个点势会下降</a:t>
            </a:r>
            <a:r>
              <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sym typeface="Symbol"/>
              </a:rPr>
              <a:t>,</a:t>
            </a: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sym typeface="Symbol"/>
              </a:rPr>
              <a:t> 为什么</a:t>
            </a:r>
            <a:r>
              <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sym typeface="Symbol"/>
              </a:rPr>
              <a:t>?</a:t>
            </a:r>
            <a:endPar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p:txBody>
      </p:sp>
      <p:sp>
        <p:nvSpPr>
          <p:cNvPr id="3" name="矩形 2">
            <a:extLst>
              <a:ext uri="{FF2B5EF4-FFF2-40B4-BE49-F238E27FC236}">
                <a16:creationId xmlns:a16="http://schemas.microsoft.com/office/drawing/2014/main" id="{0FF9647B-0B7B-4938-9726-7F7B89E7B2BE}"/>
              </a:ext>
            </a:extLst>
          </p:cNvPr>
          <p:cNvSpPr/>
          <p:nvPr/>
        </p:nvSpPr>
        <p:spPr>
          <a:xfrm>
            <a:off x="539552" y="836712"/>
            <a:ext cx="8352928" cy="646331"/>
          </a:xfrm>
          <a:prstGeom prst="rect">
            <a:avLst/>
          </a:prstGeom>
        </p:spPr>
        <p:txBody>
          <a:bodyPr wrap="square">
            <a:spAutoFit/>
          </a:bodyPr>
          <a:lstStyle/>
          <a:p>
            <a:pPr marL="285750" indent="-285750">
              <a:buFont typeface="Arial" panose="020B0604020202020204" pitchFamily="34" charset="0"/>
              <a:buChar char="•"/>
            </a:pPr>
            <a:r>
              <a:rPr lang="zh-CN" altLang="en-US" dirty="0"/>
              <a:t>Suppose that the </a:t>
            </a:r>
            <a:r>
              <a:rPr lang="zh-CN" altLang="en-US" i="1" dirty="0"/>
              <a:t>q</a:t>
            </a:r>
            <a:r>
              <a:rPr lang="zh-CN" altLang="en-US" dirty="0"/>
              <a:t>th operation is a FIND-SET and that the ﬁnd path contains </a:t>
            </a:r>
            <a:r>
              <a:rPr lang="zh-CN" altLang="en-US" i="1" dirty="0"/>
              <a:t>s</a:t>
            </a:r>
            <a:r>
              <a:rPr lang="zh-CN" altLang="en-US" dirty="0"/>
              <a:t> nodes. </a:t>
            </a:r>
          </a:p>
        </p:txBody>
      </p:sp>
      <p:pic>
        <p:nvPicPr>
          <p:cNvPr id="4" name="图片 3">
            <a:extLst>
              <a:ext uri="{FF2B5EF4-FFF2-40B4-BE49-F238E27FC236}">
                <a16:creationId xmlns:a16="http://schemas.microsoft.com/office/drawing/2014/main" id="{44DD039C-2F71-4E35-B696-4184AF78EBF7}"/>
              </a:ext>
            </a:extLst>
          </p:cNvPr>
          <p:cNvPicPr>
            <a:picLocks noChangeAspect="1"/>
          </p:cNvPicPr>
          <p:nvPr/>
        </p:nvPicPr>
        <p:blipFill>
          <a:blip r:embed="rId2"/>
          <a:stretch>
            <a:fillRect/>
          </a:stretch>
        </p:blipFill>
        <p:spPr>
          <a:xfrm>
            <a:off x="827584" y="1628800"/>
            <a:ext cx="7776864" cy="80559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1"/>
          <p:cNvGrpSpPr>
            <a:grpSpLocks/>
          </p:cNvGrpSpPr>
          <p:nvPr/>
        </p:nvGrpSpPr>
        <p:grpSpPr bwMode="auto">
          <a:xfrm>
            <a:off x="107505" y="980728"/>
            <a:ext cx="3630612" cy="5013325"/>
            <a:chOff x="388938" y="1844675"/>
            <a:chExt cx="4327525" cy="5013325"/>
          </a:xfrm>
        </p:grpSpPr>
        <p:sp>
          <p:nvSpPr>
            <p:cNvPr id="29704" name="AutoShape 41"/>
            <p:cNvSpPr>
              <a:spLocks noChangeArrowheads="1"/>
            </p:cNvSpPr>
            <p:nvPr/>
          </p:nvSpPr>
          <p:spPr bwMode="auto">
            <a:xfrm rot="-5400000">
              <a:off x="711994" y="2413794"/>
              <a:ext cx="1125538" cy="431800"/>
            </a:xfrm>
            <a:prstGeom prst="notchedRightArrow">
              <a:avLst>
                <a:gd name="adj1" fmla="val 50000"/>
                <a:gd name="adj2" fmla="val 65165"/>
              </a:avLst>
            </a:prstGeom>
            <a:solidFill>
              <a:srgbClr val="C0C0C0"/>
            </a:solidFill>
            <a:ln>
              <a:noFill/>
            </a:ln>
            <a:effectLst/>
            <a:extLst>
              <a:ext uri="{91240B29-F687-4F45-9708-019B960494DF}">
                <a14:hiddenLine xmlns:a14="http://schemas.microsoft.com/office/drawing/2010/main" w="9525">
                  <a:solidFill>
                    <a:srgbClr val="969696"/>
                  </a:solidFill>
                  <a:prstDash val="lg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5" name="Oval 2"/>
            <p:cNvSpPr>
              <a:spLocks noChangeArrowheads="1"/>
            </p:cNvSpPr>
            <p:nvPr/>
          </p:nvSpPr>
          <p:spPr bwMode="auto">
            <a:xfrm rot="-8085616">
              <a:off x="2340769" y="5777706"/>
              <a:ext cx="1511300" cy="649288"/>
            </a:xfrm>
            <a:prstGeom prst="ellipse">
              <a:avLst/>
            </a:prstGeom>
            <a:solidFill>
              <a:srgbClr val="CC99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6" name="Oval 3"/>
            <p:cNvSpPr>
              <a:spLocks noChangeArrowheads="1"/>
            </p:cNvSpPr>
            <p:nvPr/>
          </p:nvSpPr>
          <p:spPr bwMode="auto">
            <a:xfrm rot="-1961099">
              <a:off x="1979613" y="4797425"/>
              <a:ext cx="1511300" cy="649288"/>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7" name="Oval 4"/>
            <p:cNvSpPr>
              <a:spLocks noChangeArrowheads="1"/>
            </p:cNvSpPr>
            <p:nvPr/>
          </p:nvSpPr>
          <p:spPr bwMode="auto">
            <a:xfrm rot="2862216">
              <a:off x="2374900" y="3825876"/>
              <a:ext cx="1584325" cy="647700"/>
            </a:xfrm>
            <a:prstGeom prst="ellipse">
              <a:avLst/>
            </a:prstGeom>
            <a:solidFill>
              <a:srgbClr val="FFFF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8" name="Oval 5"/>
            <p:cNvSpPr>
              <a:spLocks noChangeArrowheads="1"/>
            </p:cNvSpPr>
            <p:nvPr/>
          </p:nvSpPr>
          <p:spPr bwMode="auto">
            <a:xfrm rot="-3042181">
              <a:off x="1835943" y="2348707"/>
              <a:ext cx="1871663" cy="863600"/>
            </a:xfrm>
            <a:prstGeom prst="ellipse">
              <a:avLst/>
            </a:prstGeom>
            <a:solidFill>
              <a:srgbClr val="FF99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9" name="Oval 7"/>
            <p:cNvSpPr>
              <a:spLocks noChangeArrowheads="1"/>
            </p:cNvSpPr>
            <p:nvPr/>
          </p:nvSpPr>
          <p:spPr bwMode="auto">
            <a:xfrm>
              <a:off x="3059113" y="2133600"/>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0" name="Oval 8"/>
            <p:cNvSpPr>
              <a:spLocks noChangeArrowheads="1"/>
            </p:cNvSpPr>
            <p:nvPr/>
          </p:nvSpPr>
          <p:spPr bwMode="auto">
            <a:xfrm>
              <a:off x="2771775" y="249237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1" name="Oval 9"/>
            <p:cNvSpPr>
              <a:spLocks noChangeArrowheads="1"/>
            </p:cNvSpPr>
            <p:nvPr/>
          </p:nvSpPr>
          <p:spPr bwMode="auto">
            <a:xfrm>
              <a:off x="2339975" y="3213100"/>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2" name="Oval 10"/>
            <p:cNvSpPr>
              <a:spLocks noChangeArrowheads="1"/>
            </p:cNvSpPr>
            <p:nvPr/>
          </p:nvSpPr>
          <p:spPr bwMode="auto">
            <a:xfrm>
              <a:off x="3348038" y="443706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3" name="Oval 11"/>
            <p:cNvSpPr>
              <a:spLocks noChangeArrowheads="1"/>
            </p:cNvSpPr>
            <p:nvPr/>
          </p:nvSpPr>
          <p:spPr bwMode="auto">
            <a:xfrm>
              <a:off x="2987675" y="479742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4" name="Oval 12"/>
            <p:cNvSpPr>
              <a:spLocks noChangeArrowheads="1"/>
            </p:cNvSpPr>
            <p:nvPr/>
          </p:nvSpPr>
          <p:spPr bwMode="auto">
            <a:xfrm>
              <a:off x="2700338" y="566102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5" name="Oval 13"/>
            <p:cNvSpPr>
              <a:spLocks noChangeArrowheads="1"/>
            </p:cNvSpPr>
            <p:nvPr/>
          </p:nvSpPr>
          <p:spPr bwMode="auto">
            <a:xfrm>
              <a:off x="2771775" y="3716338"/>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6" name="Oval 14"/>
            <p:cNvSpPr>
              <a:spLocks noChangeArrowheads="1"/>
            </p:cNvSpPr>
            <p:nvPr/>
          </p:nvSpPr>
          <p:spPr bwMode="auto">
            <a:xfrm>
              <a:off x="3059113" y="609282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7" name="Text Box 16"/>
            <p:cNvSpPr txBox="1">
              <a:spLocks noChangeArrowheads="1"/>
            </p:cNvSpPr>
            <p:nvPr/>
          </p:nvSpPr>
          <p:spPr bwMode="auto">
            <a:xfrm>
              <a:off x="3203575" y="6092825"/>
              <a:ext cx="15128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叶子</a:t>
              </a:r>
              <a:endParaRPr lang="en-US" altLang="zh-CN"/>
            </a:p>
          </p:txBody>
        </p:sp>
        <p:sp>
          <p:nvSpPr>
            <p:cNvPr id="29718" name="Text Box 17"/>
            <p:cNvSpPr txBox="1">
              <a:spLocks noChangeArrowheads="1"/>
            </p:cNvSpPr>
            <p:nvPr/>
          </p:nvSpPr>
          <p:spPr bwMode="auto">
            <a:xfrm>
              <a:off x="3276600" y="1844675"/>
              <a:ext cx="8946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t>Root</a:t>
              </a:r>
              <a:endParaRPr lang="en-US" altLang="zh-CN"/>
            </a:p>
          </p:txBody>
        </p:sp>
        <p:sp>
          <p:nvSpPr>
            <p:cNvPr id="29719" name="Text Box 18"/>
            <p:cNvSpPr txBox="1">
              <a:spLocks noChangeArrowheads="1"/>
            </p:cNvSpPr>
            <p:nvPr/>
          </p:nvSpPr>
          <p:spPr bwMode="auto">
            <a:xfrm>
              <a:off x="3563940" y="4221163"/>
              <a:ext cx="478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t>x</a:t>
              </a:r>
            </a:p>
          </p:txBody>
        </p:sp>
        <p:sp>
          <p:nvSpPr>
            <p:cNvPr id="29720" name="Line 22"/>
            <p:cNvSpPr>
              <a:spLocks noChangeShapeType="1"/>
            </p:cNvSpPr>
            <p:nvPr/>
          </p:nvSpPr>
          <p:spPr bwMode="auto">
            <a:xfrm>
              <a:off x="3000375" y="3976688"/>
              <a:ext cx="347663" cy="388937"/>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1" name="Line 23"/>
            <p:cNvSpPr>
              <a:spLocks noChangeShapeType="1"/>
            </p:cNvSpPr>
            <p:nvPr/>
          </p:nvSpPr>
          <p:spPr bwMode="auto">
            <a:xfrm flipV="1">
              <a:off x="1908175" y="3068638"/>
              <a:ext cx="1871663" cy="936625"/>
            </a:xfrm>
            <a:prstGeom prst="line">
              <a:avLst/>
            </a:prstGeom>
            <a:noFill/>
            <a:ln w="25400">
              <a:solidFill>
                <a:srgbClr val="FF99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2" name="Line 24"/>
            <p:cNvSpPr>
              <a:spLocks noChangeShapeType="1"/>
            </p:cNvSpPr>
            <p:nvPr/>
          </p:nvSpPr>
          <p:spPr bwMode="auto">
            <a:xfrm>
              <a:off x="2555875" y="4365625"/>
              <a:ext cx="1728788" cy="863600"/>
            </a:xfrm>
            <a:prstGeom prst="line">
              <a:avLst/>
            </a:prstGeom>
            <a:noFill/>
            <a:ln w="25400">
              <a:solidFill>
                <a:srgbClr val="FF99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3" name="Line 25"/>
            <p:cNvSpPr>
              <a:spLocks noChangeShapeType="1"/>
            </p:cNvSpPr>
            <p:nvPr/>
          </p:nvSpPr>
          <p:spPr bwMode="auto">
            <a:xfrm flipV="1">
              <a:off x="1908175" y="5373688"/>
              <a:ext cx="1295400" cy="503237"/>
            </a:xfrm>
            <a:prstGeom prst="line">
              <a:avLst/>
            </a:prstGeom>
            <a:noFill/>
            <a:ln w="25400">
              <a:solidFill>
                <a:srgbClr val="FF99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4" name="Line 26"/>
            <p:cNvSpPr>
              <a:spLocks noChangeShapeType="1"/>
            </p:cNvSpPr>
            <p:nvPr/>
          </p:nvSpPr>
          <p:spPr bwMode="auto">
            <a:xfrm flipV="1">
              <a:off x="3203575" y="4581525"/>
              <a:ext cx="21590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5" name="Line 27"/>
            <p:cNvSpPr>
              <a:spLocks noChangeShapeType="1"/>
            </p:cNvSpPr>
            <p:nvPr/>
          </p:nvSpPr>
          <p:spPr bwMode="auto">
            <a:xfrm flipH="1" flipV="1">
              <a:off x="2484438" y="3357563"/>
              <a:ext cx="358775"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6" name="Line 28"/>
            <p:cNvSpPr>
              <a:spLocks noChangeShapeType="1"/>
            </p:cNvSpPr>
            <p:nvPr/>
          </p:nvSpPr>
          <p:spPr bwMode="auto">
            <a:xfrm flipV="1">
              <a:off x="2957513" y="2320925"/>
              <a:ext cx="13335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7" name="Line 29"/>
            <p:cNvSpPr>
              <a:spLocks noChangeShapeType="1"/>
            </p:cNvSpPr>
            <p:nvPr/>
          </p:nvSpPr>
          <p:spPr bwMode="auto">
            <a:xfrm flipH="1" flipV="1">
              <a:off x="2555875" y="5373688"/>
              <a:ext cx="21590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8" name="Line 30"/>
            <p:cNvSpPr>
              <a:spLocks noChangeShapeType="1"/>
            </p:cNvSpPr>
            <p:nvPr/>
          </p:nvSpPr>
          <p:spPr bwMode="auto">
            <a:xfrm flipV="1">
              <a:off x="2700338" y="5013325"/>
              <a:ext cx="287337" cy="2159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9" name="Line 31"/>
            <p:cNvSpPr>
              <a:spLocks noChangeShapeType="1"/>
            </p:cNvSpPr>
            <p:nvPr/>
          </p:nvSpPr>
          <p:spPr bwMode="auto">
            <a:xfrm flipV="1">
              <a:off x="2555875" y="2708275"/>
              <a:ext cx="287338" cy="433388"/>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0" name="Line 32"/>
            <p:cNvSpPr>
              <a:spLocks noChangeShapeType="1"/>
            </p:cNvSpPr>
            <p:nvPr/>
          </p:nvSpPr>
          <p:spPr bwMode="auto">
            <a:xfrm>
              <a:off x="2930525" y="5905500"/>
              <a:ext cx="142875" cy="144463"/>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31" name="Text Box 33"/>
            <p:cNvSpPr txBox="1">
              <a:spLocks noChangeArrowheads="1"/>
            </p:cNvSpPr>
            <p:nvPr/>
          </p:nvSpPr>
          <p:spPr bwMode="auto">
            <a:xfrm>
              <a:off x="661988" y="3735388"/>
              <a:ext cx="16557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FF3300"/>
                  </a:solidFill>
                </a:rPr>
                <a:t>Group Boundary</a:t>
              </a:r>
            </a:p>
          </p:txBody>
        </p:sp>
        <p:sp>
          <p:nvSpPr>
            <p:cNvPr id="29732" name="Text Box 40"/>
            <p:cNvSpPr txBox="1">
              <a:spLocks noChangeArrowheads="1"/>
            </p:cNvSpPr>
            <p:nvPr/>
          </p:nvSpPr>
          <p:spPr bwMode="auto">
            <a:xfrm>
              <a:off x="388938" y="2301875"/>
              <a:ext cx="2166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t>ranks in a strict increasing order</a:t>
              </a:r>
            </a:p>
          </p:txBody>
        </p:sp>
        <p:sp>
          <p:nvSpPr>
            <p:cNvPr id="29733" name="Oval 15"/>
            <p:cNvSpPr>
              <a:spLocks noChangeArrowheads="1"/>
            </p:cNvSpPr>
            <p:nvPr/>
          </p:nvSpPr>
          <p:spPr bwMode="auto">
            <a:xfrm>
              <a:off x="2555875" y="2878138"/>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9700" name="Text Box 18"/>
          <p:cNvSpPr txBox="1">
            <a:spLocks noChangeArrowheads="1"/>
          </p:cNvSpPr>
          <p:nvPr/>
        </p:nvSpPr>
        <p:spPr bwMode="auto">
          <a:xfrm>
            <a:off x="2540000" y="2774950"/>
            <a:ext cx="4000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t>y</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77A9AE9B-A84D-469E-8E3D-7B5009C87285}"/>
                  </a:ext>
                </a:extLst>
              </p:cNvPr>
              <p:cNvSpPr/>
              <p:nvPr/>
            </p:nvSpPr>
            <p:spPr>
              <a:xfrm>
                <a:off x="3700000" y="657716"/>
                <a:ext cx="5336495" cy="1754326"/>
              </a:xfrm>
              <a:prstGeom prst="rect">
                <a:avLst/>
              </a:prstGeom>
            </p:spPr>
            <p:txBody>
              <a:bodyPr wrap="square">
                <a:spAutoFit/>
              </a:bodyPr>
              <a:lstStyle/>
              <a:p>
                <a:r>
                  <a:rPr lang="zh-CN" altLang="en-US" dirty="0"/>
                  <a:t> Let x be a node on the ﬁnd path such that </a:t>
                </a:r>
                <a:endParaRPr lang="en-US" altLang="zh-CN" dirty="0"/>
              </a:p>
              <a:p>
                <a:pPr marL="342900" indent="-342900">
                  <a:buFont typeface="+mj-lt"/>
                  <a:buAutoNum type="arabicPeriod"/>
                </a:pPr>
                <a14:m>
                  <m:oMath xmlns:m="http://schemas.openxmlformats.org/officeDocument/2006/math">
                    <m:r>
                      <a:rPr lang="zh-CN" altLang="en-US" i="1" dirty="0" smtClean="0">
                        <a:latin typeface="Cambria Math" panose="02040503050406030204" pitchFamily="18" charset="0"/>
                      </a:rPr>
                      <m:t>𝑥</m:t>
                    </m:r>
                    <m:r>
                      <a:rPr lang="en-US" altLang="zh-CN" b="0" i="1" dirty="0" smtClean="0">
                        <a:latin typeface="Cambria Math" panose="02040503050406030204" pitchFamily="18" charset="0"/>
                      </a:rPr>
                      <m:t>.</m:t>
                    </m:r>
                    <m:r>
                      <a:rPr lang="zh-CN" altLang="en-US" i="1" dirty="0">
                        <a:latin typeface="Cambria Math" panose="02040503050406030204" pitchFamily="18" charset="0"/>
                      </a:rPr>
                      <m:t>𝑟𝑎𝑛𝑘</m:t>
                    </m:r>
                    <m:r>
                      <a:rPr lang="zh-CN" altLang="en-US" i="1" dirty="0">
                        <a:latin typeface="Cambria Math" panose="02040503050406030204" pitchFamily="18" charset="0"/>
                      </a:rPr>
                      <m:t> &gt;0 </m:t>
                    </m:r>
                  </m:oMath>
                </a14:m>
                <a:r>
                  <a:rPr lang="zh-CN" altLang="en-US" dirty="0"/>
                  <a:t>and </a:t>
                </a:r>
                <a:endParaRPr lang="en-US" altLang="zh-CN" dirty="0"/>
              </a:p>
              <a:p>
                <a:pPr marL="342900" indent="-342900">
                  <a:buFont typeface="+mj-lt"/>
                  <a:buAutoNum type="arabicPeriod"/>
                </a:pPr>
                <a:r>
                  <a:rPr lang="zh-CN" altLang="en-US" dirty="0"/>
                  <a:t>x is followed somewhere on the ﬁnd path by another node y that is not a root, where </a:t>
                </a:r>
                <a14:m>
                  <m:oMath xmlns:m="http://schemas.openxmlformats.org/officeDocument/2006/math">
                    <m:r>
                      <a:rPr lang="zh-CN" altLang="en-US" i="1" dirty="0" smtClean="0">
                        <a:latin typeface="Cambria Math" panose="02040503050406030204" pitchFamily="18" charset="0"/>
                      </a:rPr>
                      <m:t>𝑙𝑒𝑣𝑒𝑙</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𝑦</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𝑙𝑒𝑣𝑒𝑙</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t> just before the FIND-SET operation</a:t>
                </a:r>
              </a:p>
            </p:txBody>
          </p:sp>
        </mc:Choice>
        <mc:Fallback xmlns="">
          <p:sp>
            <p:nvSpPr>
              <p:cNvPr id="2" name="矩形 1">
                <a:extLst>
                  <a:ext uri="{FF2B5EF4-FFF2-40B4-BE49-F238E27FC236}">
                    <a16:creationId xmlns:a16="http://schemas.microsoft.com/office/drawing/2014/main" id="{77A9AE9B-A84D-469E-8E3D-7B5009C87285}"/>
                  </a:ext>
                </a:extLst>
              </p:cNvPr>
              <p:cNvSpPr>
                <a:spLocks noRot="1" noChangeAspect="1" noMove="1" noResize="1" noEditPoints="1" noAdjustHandles="1" noChangeArrowheads="1" noChangeShapeType="1" noTextEdit="1"/>
              </p:cNvSpPr>
              <p:nvPr/>
            </p:nvSpPr>
            <p:spPr>
              <a:xfrm>
                <a:off x="3700000" y="657716"/>
                <a:ext cx="5336495" cy="1754326"/>
              </a:xfrm>
              <a:prstGeom prst="rect">
                <a:avLst/>
              </a:prstGeom>
              <a:blipFill>
                <a:blip r:embed="rId3"/>
                <a:stretch>
                  <a:fillRect l="-914" t="-2083" b="-45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2462980-ADC3-4DC1-B04E-8E7EF46FDFB2}"/>
                  </a:ext>
                </a:extLst>
              </p:cNvPr>
              <p:cNvSpPr/>
              <p:nvPr/>
            </p:nvSpPr>
            <p:spPr>
              <a:xfrm>
                <a:off x="3703651" y="3064510"/>
                <a:ext cx="5329191" cy="1477328"/>
              </a:xfrm>
              <a:prstGeom prst="rect">
                <a:avLst/>
              </a:prstGeom>
            </p:spPr>
            <p:txBody>
              <a:bodyPr wrap="square">
                <a:spAutoFit/>
              </a:bodyPr>
              <a:lstStyle/>
              <a:p>
                <a:r>
                  <a:rPr lang="zh-CN" altLang="en-US" dirty="0"/>
                  <a:t> </a:t>
                </a:r>
                <a:r>
                  <a:rPr lang="zh-CN" altLang="en-US" b="1" dirty="0"/>
                  <a:t>Those that do not satisfy them </a:t>
                </a:r>
                <a:r>
                  <a:rPr lang="zh-CN" altLang="en-US" dirty="0"/>
                  <a:t>are</a:t>
                </a:r>
                <a:endParaRPr lang="en-US" altLang="zh-CN" dirty="0"/>
              </a:p>
              <a:p>
                <a:pPr marL="285750" indent="-285750">
                  <a:buFont typeface="Arial" panose="020B0604020202020204" pitchFamily="34" charset="0"/>
                  <a:buChar char="•"/>
                </a:pPr>
                <a:r>
                  <a:rPr lang="zh-CN" altLang="en-US" dirty="0"/>
                  <a:t>the ﬁrst node on the ﬁnd path (if it has rank 0), </a:t>
                </a:r>
                <a:endParaRPr lang="en-US" altLang="zh-CN" dirty="0"/>
              </a:p>
              <a:p>
                <a:pPr marL="285750" indent="-285750">
                  <a:buFont typeface="Arial" panose="020B0604020202020204" pitchFamily="34" charset="0"/>
                  <a:buChar char="•"/>
                </a:pPr>
                <a:r>
                  <a:rPr lang="zh-CN" altLang="en-US" dirty="0"/>
                  <a:t>the last node on the path (i.e., the root), </a:t>
                </a:r>
                <a:endParaRPr lang="en-US" altLang="zh-CN" dirty="0"/>
              </a:p>
              <a:p>
                <a:pPr marL="285750" indent="-285750">
                  <a:buFont typeface="Arial" panose="020B0604020202020204" pitchFamily="34" charset="0"/>
                  <a:buChar char="•"/>
                </a:pPr>
                <a:r>
                  <a:rPr lang="zh-CN" altLang="en-US" dirty="0"/>
                  <a:t>and the last node </a:t>
                </a:r>
                <a:r>
                  <a:rPr lang="zh-CN" altLang="en-US" i="1" dirty="0"/>
                  <a:t>w</a:t>
                </a:r>
                <a:r>
                  <a:rPr lang="zh-CN" altLang="en-US" dirty="0"/>
                  <a:t> on the path for which </a:t>
                </a:r>
                <a14:m>
                  <m:oMath xmlns:m="http://schemas.openxmlformats.org/officeDocument/2006/math">
                    <m:r>
                      <a:rPr lang="zh-CN" altLang="en-US" i="1" dirty="0" smtClean="0">
                        <a:latin typeface="Cambria Math" panose="02040503050406030204" pitchFamily="18" charset="0"/>
                      </a:rPr>
                      <m:t>𝑙𝑒𝑣𝑒𝑙</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𝑤</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 </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𝑘</m:t>
                    </m:r>
                  </m:oMath>
                </a14:m>
                <a:r>
                  <a:rPr lang="zh-CN" altLang="en-US" dirty="0"/>
                  <a:t>,foreach </a:t>
                </a:r>
                <a14:m>
                  <m:oMath xmlns:m="http://schemas.openxmlformats.org/officeDocument/2006/math">
                    <m:r>
                      <a:rPr lang="en-US" altLang="zh-CN" i="1" dirty="0" smtClean="0">
                        <a:latin typeface="Cambria Math" panose="02040503050406030204" pitchFamily="18" charset="0"/>
                      </a:rPr>
                      <m:t>𝑘</m:t>
                    </m:r>
                    <m:r>
                      <a:rPr lang="en-US" altLang="zh-CN" i="1" dirty="0" smtClean="0">
                        <a:latin typeface="Cambria Math" panose="02040503050406030204" pitchFamily="18" charset="0"/>
                      </a:rPr>
                      <m:t>=0,1,2,…,</m:t>
                    </m:r>
                    <m:r>
                      <a:rPr lang="en-US" altLang="zh-CN" b="0" i="1" dirty="0" smtClean="0">
                        <a:latin typeface="Cambria Math" panose="02040503050406030204" pitchFamily="18" charset="0"/>
                      </a:rPr>
                      <m:t>𝛼</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𝑛</m:t>
                        </m:r>
                      </m:e>
                    </m:d>
                    <m:r>
                      <a:rPr lang="en-US" altLang="zh-CN" b="0" i="1" dirty="0" smtClean="0">
                        <a:latin typeface="Cambria Math" panose="02040503050406030204" pitchFamily="18" charset="0"/>
                      </a:rPr>
                      <m:t>−1</m:t>
                    </m:r>
                  </m:oMath>
                </a14:m>
                <a:endParaRPr lang="zh-CN" altLang="en-US" dirty="0"/>
              </a:p>
            </p:txBody>
          </p:sp>
        </mc:Choice>
        <mc:Fallback xmlns="">
          <p:sp>
            <p:nvSpPr>
              <p:cNvPr id="6" name="矩形 5">
                <a:extLst>
                  <a:ext uri="{FF2B5EF4-FFF2-40B4-BE49-F238E27FC236}">
                    <a16:creationId xmlns:a16="http://schemas.microsoft.com/office/drawing/2014/main" id="{12462980-ADC3-4DC1-B04E-8E7EF46FDFB2}"/>
                  </a:ext>
                </a:extLst>
              </p:cNvPr>
              <p:cNvSpPr>
                <a:spLocks noRot="1" noChangeAspect="1" noMove="1" noResize="1" noEditPoints="1" noAdjustHandles="1" noChangeArrowheads="1" noChangeShapeType="1" noTextEdit="1"/>
              </p:cNvSpPr>
              <p:nvPr/>
            </p:nvSpPr>
            <p:spPr>
              <a:xfrm>
                <a:off x="3703651" y="3064510"/>
                <a:ext cx="5329191" cy="1477328"/>
              </a:xfrm>
              <a:prstGeom prst="rect">
                <a:avLst/>
              </a:prstGeom>
              <a:blipFill>
                <a:blip r:embed="rId4"/>
                <a:stretch>
                  <a:fillRect l="-801"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BD44B6C-BD6D-4A5C-AE71-B86004CEBC8B}"/>
                  </a:ext>
                </a:extLst>
              </p:cNvPr>
              <p:cNvSpPr txBox="1"/>
              <p:nvPr/>
            </p:nvSpPr>
            <p:spPr>
              <a:xfrm>
                <a:off x="6874529" y="4608790"/>
                <a:ext cx="1790105" cy="369332"/>
              </a:xfrm>
              <a:prstGeom prst="rect">
                <a:avLst/>
              </a:prstGeom>
              <a:noFill/>
            </p:spPr>
            <p:txBody>
              <a:bodyPr wrap="none" rtlCol="0">
                <a:spAutoFit/>
              </a:bodyPr>
              <a:lstStyle/>
              <a:p>
                <a:r>
                  <a:rPr lang="zh-CN" altLang="en-US" b="1" dirty="0">
                    <a:solidFill>
                      <a:srgbClr val="C00000"/>
                    </a:solidFill>
                  </a:rPr>
                  <a:t>共计</a:t>
                </a:r>
                <a14:m>
                  <m:oMath xmlns:m="http://schemas.openxmlformats.org/officeDocument/2006/math">
                    <m:r>
                      <a:rPr lang="en-US" altLang="zh-CN" b="1" i="1" smtClean="0">
                        <a:solidFill>
                          <a:srgbClr val="C00000"/>
                        </a:solidFill>
                        <a:latin typeface="Cambria Math" panose="02040503050406030204" pitchFamily="18" charset="0"/>
                      </a:rPr>
                      <m:t>𝜶</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𝒏</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𝟐</m:t>
                    </m:r>
                    <m:r>
                      <a:rPr lang="zh-CN" altLang="en-US" b="1" i="1">
                        <a:solidFill>
                          <a:srgbClr val="C00000"/>
                        </a:solidFill>
                        <a:latin typeface="Cambria Math" panose="02040503050406030204" pitchFamily="18" charset="0"/>
                      </a:rPr>
                      <m:t>个</m:t>
                    </m:r>
                  </m:oMath>
                </a14:m>
                <a:endParaRPr lang="zh-CN" altLang="en-US" b="1" dirty="0">
                  <a:solidFill>
                    <a:srgbClr val="C00000"/>
                  </a:solidFill>
                </a:endParaRPr>
              </a:p>
            </p:txBody>
          </p:sp>
        </mc:Choice>
        <mc:Fallback xmlns="">
          <p:sp>
            <p:nvSpPr>
              <p:cNvPr id="8" name="文本框 7">
                <a:extLst>
                  <a:ext uri="{FF2B5EF4-FFF2-40B4-BE49-F238E27FC236}">
                    <a16:creationId xmlns:a16="http://schemas.microsoft.com/office/drawing/2014/main" id="{6BD44B6C-BD6D-4A5C-AE71-B86004CEBC8B}"/>
                  </a:ext>
                </a:extLst>
              </p:cNvPr>
              <p:cNvSpPr txBox="1">
                <a:spLocks noRot="1" noChangeAspect="1" noMove="1" noResize="1" noEditPoints="1" noAdjustHandles="1" noChangeArrowheads="1" noChangeShapeType="1" noTextEdit="1"/>
              </p:cNvSpPr>
              <p:nvPr/>
            </p:nvSpPr>
            <p:spPr>
              <a:xfrm>
                <a:off x="6874529" y="4608790"/>
                <a:ext cx="1790105" cy="369332"/>
              </a:xfrm>
              <a:prstGeom prst="rect">
                <a:avLst/>
              </a:prstGeom>
              <a:blipFill>
                <a:blip r:embed="rId5"/>
                <a:stretch>
                  <a:fillRect l="-3072" t="-11475" r="-1365" b="-21311"/>
                </a:stretch>
              </a:blipFill>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15E80986-6F29-4714-B037-5150C11D355E}"/>
              </a:ext>
            </a:extLst>
          </p:cNvPr>
          <p:cNvGrpSpPr/>
          <p:nvPr/>
        </p:nvGrpSpPr>
        <p:grpSpPr>
          <a:xfrm>
            <a:off x="26176" y="2060848"/>
            <a:ext cx="2745624" cy="4176464"/>
            <a:chOff x="26176" y="2060848"/>
            <a:chExt cx="2745624" cy="4176464"/>
          </a:xfrm>
        </p:grpSpPr>
        <p:grpSp>
          <p:nvGrpSpPr>
            <p:cNvPr id="29698" name="Group 1"/>
            <p:cNvGrpSpPr>
              <a:grpSpLocks/>
            </p:cNvGrpSpPr>
            <p:nvPr/>
          </p:nvGrpSpPr>
          <p:grpSpPr bwMode="auto">
            <a:xfrm>
              <a:off x="26176" y="2060848"/>
              <a:ext cx="2745624" cy="4176464"/>
              <a:chOff x="388938" y="1844675"/>
              <a:chExt cx="4327525" cy="5013325"/>
            </a:xfrm>
          </p:grpSpPr>
          <p:sp>
            <p:nvSpPr>
              <p:cNvPr id="29704" name="AutoShape 41"/>
              <p:cNvSpPr>
                <a:spLocks noChangeArrowheads="1"/>
              </p:cNvSpPr>
              <p:nvPr/>
            </p:nvSpPr>
            <p:spPr bwMode="auto">
              <a:xfrm rot="-5400000">
                <a:off x="711994" y="2413794"/>
                <a:ext cx="1125538" cy="431800"/>
              </a:xfrm>
              <a:prstGeom prst="notchedRightArrow">
                <a:avLst>
                  <a:gd name="adj1" fmla="val 50000"/>
                  <a:gd name="adj2" fmla="val 65165"/>
                </a:avLst>
              </a:prstGeom>
              <a:solidFill>
                <a:srgbClr val="C0C0C0"/>
              </a:solidFill>
              <a:ln>
                <a:noFill/>
              </a:ln>
              <a:effectLst/>
              <a:extLst>
                <a:ext uri="{91240B29-F687-4F45-9708-019B960494DF}">
                  <a14:hiddenLine xmlns:a14="http://schemas.microsoft.com/office/drawing/2010/main" w="9525">
                    <a:solidFill>
                      <a:srgbClr val="969696"/>
                    </a:solidFill>
                    <a:prstDash val="lg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05" name="Oval 2"/>
              <p:cNvSpPr>
                <a:spLocks noChangeArrowheads="1"/>
              </p:cNvSpPr>
              <p:nvPr/>
            </p:nvSpPr>
            <p:spPr bwMode="auto">
              <a:xfrm rot="-8085616">
                <a:off x="2340769" y="5777706"/>
                <a:ext cx="1511300" cy="649288"/>
              </a:xfrm>
              <a:prstGeom prst="ellipse">
                <a:avLst/>
              </a:prstGeom>
              <a:solidFill>
                <a:srgbClr val="CC99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06" name="Oval 3"/>
              <p:cNvSpPr>
                <a:spLocks noChangeArrowheads="1"/>
              </p:cNvSpPr>
              <p:nvPr/>
            </p:nvSpPr>
            <p:spPr bwMode="auto">
              <a:xfrm rot="-1961099">
                <a:off x="1979613" y="4797425"/>
                <a:ext cx="1511300" cy="649288"/>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07" name="Oval 4"/>
              <p:cNvSpPr>
                <a:spLocks noChangeArrowheads="1"/>
              </p:cNvSpPr>
              <p:nvPr/>
            </p:nvSpPr>
            <p:spPr bwMode="auto">
              <a:xfrm rot="2862216">
                <a:off x="2374900" y="3825876"/>
                <a:ext cx="1584325" cy="647700"/>
              </a:xfrm>
              <a:prstGeom prst="ellipse">
                <a:avLst/>
              </a:prstGeom>
              <a:solidFill>
                <a:srgbClr val="FFFF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08" name="Oval 5"/>
              <p:cNvSpPr>
                <a:spLocks noChangeArrowheads="1"/>
              </p:cNvSpPr>
              <p:nvPr/>
            </p:nvSpPr>
            <p:spPr bwMode="auto">
              <a:xfrm rot="-3042181">
                <a:off x="1835943" y="2348707"/>
                <a:ext cx="1871663" cy="863600"/>
              </a:xfrm>
              <a:prstGeom prst="ellipse">
                <a:avLst/>
              </a:prstGeom>
              <a:solidFill>
                <a:srgbClr val="FF99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09" name="Oval 7"/>
              <p:cNvSpPr>
                <a:spLocks noChangeArrowheads="1"/>
              </p:cNvSpPr>
              <p:nvPr/>
            </p:nvSpPr>
            <p:spPr bwMode="auto">
              <a:xfrm>
                <a:off x="3059113" y="2133600"/>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10" name="Oval 8"/>
              <p:cNvSpPr>
                <a:spLocks noChangeArrowheads="1"/>
              </p:cNvSpPr>
              <p:nvPr/>
            </p:nvSpPr>
            <p:spPr bwMode="auto">
              <a:xfrm>
                <a:off x="2771775" y="249237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11" name="Oval 9"/>
              <p:cNvSpPr>
                <a:spLocks noChangeArrowheads="1"/>
              </p:cNvSpPr>
              <p:nvPr/>
            </p:nvSpPr>
            <p:spPr bwMode="auto">
              <a:xfrm>
                <a:off x="2339975" y="3213100"/>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12" name="Oval 10"/>
              <p:cNvSpPr>
                <a:spLocks noChangeArrowheads="1"/>
              </p:cNvSpPr>
              <p:nvPr/>
            </p:nvSpPr>
            <p:spPr bwMode="auto">
              <a:xfrm>
                <a:off x="3348038" y="4437063"/>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13" name="Oval 11"/>
              <p:cNvSpPr>
                <a:spLocks noChangeArrowheads="1"/>
              </p:cNvSpPr>
              <p:nvPr/>
            </p:nvSpPr>
            <p:spPr bwMode="auto">
              <a:xfrm>
                <a:off x="2987675" y="479742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14" name="Oval 12"/>
              <p:cNvSpPr>
                <a:spLocks noChangeArrowheads="1"/>
              </p:cNvSpPr>
              <p:nvPr/>
            </p:nvSpPr>
            <p:spPr bwMode="auto">
              <a:xfrm>
                <a:off x="2700338" y="566102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15" name="Oval 13"/>
              <p:cNvSpPr>
                <a:spLocks noChangeArrowheads="1"/>
              </p:cNvSpPr>
              <p:nvPr/>
            </p:nvSpPr>
            <p:spPr bwMode="auto">
              <a:xfrm>
                <a:off x="2771775" y="3716338"/>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16" name="Oval 14"/>
              <p:cNvSpPr>
                <a:spLocks noChangeArrowheads="1"/>
              </p:cNvSpPr>
              <p:nvPr/>
            </p:nvSpPr>
            <p:spPr bwMode="auto">
              <a:xfrm>
                <a:off x="3059113" y="6092825"/>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sp>
            <p:nvSpPr>
              <p:cNvPr id="29717" name="Text Box 16"/>
              <p:cNvSpPr txBox="1">
                <a:spLocks noChangeArrowheads="1"/>
              </p:cNvSpPr>
              <p:nvPr/>
            </p:nvSpPr>
            <p:spPr bwMode="auto">
              <a:xfrm>
                <a:off x="3203575" y="6092825"/>
                <a:ext cx="1512888" cy="3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叶子</a:t>
                </a:r>
                <a:endParaRPr lang="en-US" altLang="zh-CN" sz="1200"/>
              </a:p>
            </p:txBody>
          </p:sp>
          <p:sp>
            <p:nvSpPr>
              <p:cNvPr id="29718" name="Text Box 17"/>
              <p:cNvSpPr txBox="1">
                <a:spLocks noChangeArrowheads="1"/>
              </p:cNvSpPr>
              <p:nvPr/>
            </p:nvSpPr>
            <p:spPr bwMode="auto">
              <a:xfrm>
                <a:off x="3276599" y="1844675"/>
                <a:ext cx="894656" cy="3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i="1"/>
                  <a:t>Root</a:t>
                </a:r>
                <a:endParaRPr lang="en-US" altLang="zh-CN" sz="1200"/>
              </a:p>
            </p:txBody>
          </p:sp>
          <p:sp>
            <p:nvSpPr>
              <p:cNvPr id="29719" name="Text Box 18"/>
              <p:cNvSpPr txBox="1">
                <a:spLocks noChangeArrowheads="1"/>
              </p:cNvSpPr>
              <p:nvPr/>
            </p:nvSpPr>
            <p:spPr bwMode="auto">
              <a:xfrm>
                <a:off x="3563942" y="4221163"/>
                <a:ext cx="478341" cy="3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i="1"/>
                  <a:t>x</a:t>
                </a:r>
              </a:p>
            </p:txBody>
          </p:sp>
          <p:sp>
            <p:nvSpPr>
              <p:cNvPr id="29720" name="Line 22"/>
              <p:cNvSpPr>
                <a:spLocks noChangeShapeType="1"/>
              </p:cNvSpPr>
              <p:nvPr/>
            </p:nvSpPr>
            <p:spPr bwMode="auto">
              <a:xfrm>
                <a:off x="3000375" y="3976688"/>
                <a:ext cx="347663" cy="388937"/>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200"/>
              </a:p>
            </p:txBody>
          </p:sp>
          <p:sp>
            <p:nvSpPr>
              <p:cNvPr id="29721" name="Line 23"/>
              <p:cNvSpPr>
                <a:spLocks noChangeShapeType="1"/>
              </p:cNvSpPr>
              <p:nvPr/>
            </p:nvSpPr>
            <p:spPr bwMode="auto">
              <a:xfrm flipV="1">
                <a:off x="1908175" y="3068638"/>
                <a:ext cx="1871663" cy="936625"/>
              </a:xfrm>
              <a:prstGeom prst="line">
                <a:avLst/>
              </a:prstGeom>
              <a:noFill/>
              <a:ln w="25400">
                <a:solidFill>
                  <a:srgbClr val="FF99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200"/>
              </a:p>
            </p:txBody>
          </p:sp>
          <p:sp>
            <p:nvSpPr>
              <p:cNvPr id="29722" name="Line 24"/>
              <p:cNvSpPr>
                <a:spLocks noChangeShapeType="1"/>
              </p:cNvSpPr>
              <p:nvPr/>
            </p:nvSpPr>
            <p:spPr bwMode="auto">
              <a:xfrm>
                <a:off x="2555875" y="4365625"/>
                <a:ext cx="1728788" cy="863600"/>
              </a:xfrm>
              <a:prstGeom prst="line">
                <a:avLst/>
              </a:prstGeom>
              <a:noFill/>
              <a:ln w="25400">
                <a:solidFill>
                  <a:srgbClr val="FF99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200"/>
              </a:p>
            </p:txBody>
          </p:sp>
          <p:sp>
            <p:nvSpPr>
              <p:cNvPr id="29723" name="Line 25"/>
              <p:cNvSpPr>
                <a:spLocks noChangeShapeType="1"/>
              </p:cNvSpPr>
              <p:nvPr/>
            </p:nvSpPr>
            <p:spPr bwMode="auto">
              <a:xfrm flipV="1">
                <a:off x="1908175" y="5373688"/>
                <a:ext cx="1295400" cy="503237"/>
              </a:xfrm>
              <a:prstGeom prst="line">
                <a:avLst/>
              </a:prstGeom>
              <a:noFill/>
              <a:ln w="25400">
                <a:solidFill>
                  <a:srgbClr val="FF99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200"/>
              </a:p>
            </p:txBody>
          </p:sp>
          <p:sp>
            <p:nvSpPr>
              <p:cNvPr id="29724" name="Line 26"/>
              <p:cNvSpPr>
                <a:spLocks noChangeShapeType="1"/>
              </p:cNvSpPr>
              <p:nvPr/>
            </p:nvSpPr>
            <p:spPr bwMode="auto">
              <a:xfrm flipV="1">
                <a:off x="3203575" y="4581525"/>
                <a:ext cx="21590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200"/>
              </a:p>
            </p:txBody>
          </p:sp>
          <p:sp>
            <p:nvSpPr>
              <p:cNvPr id="29725" name="Line 27"/>
              <p:cNvSpPr>
                <a:spLocks noChangeShapeType="1"/>
              </p:cNvSpPr>
              <p:nvPr/>
            </p:nvSpPr>
            <p:spPr bwMode="auto">
              <a:xfrm flipH="1" flipV="1">
                <a:off x="2484438" y="3357563"/>
                <a:ext cx="358775"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200"/>
              </a:p>
            </p:txBody>
          </p:sp>
          <p:sp>
            <p:nvSpPr>
              <p:cNvPr id="29726" name="Line 28"/>
              <p:cNvSpPr>
                <a:spLocks noChangeShapeType="1"/>
              </p:cNvSpPr>
              <p:nvPr/>
            </p:nvSpPr>
            <p:spPr bwMode="auto">
              <a:xfrm flipV="1">
                <a:off x="2957513" y="2320925"/>
                <a:ext cx="13335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200"/>
              </a:p>
            </p:txBody>
          </p:sp>
          <p:sp>
            <p:nvSpPr>
              <p:cNvPr id="29727" name="Line 29"/>
              <p:cNvSpPr>
                <a:spLocks noChangeShapeType="1"/>
              </p:cNvSpPr>
              <p:nvPr/>
            </p:nvSpPr>
            <p:spPr bwMode="auto">
              <a:xfrm flipH="1" flipV="1">
                <a:off x="2555875" y="5373688"/>
                <a:ext cx="21590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200"/>
              </a:p>
            </p:txBody>
          </p:sp>
          <p:sp>
            <p:nvSpPr>
              <p:cNvPr id="29728" name="Line 30"/>
              <p:cNvSpPr>
                <a:spLocks noChangeShapeType="1"/>
              </p:cNvSpPr>
              <p:nvPr/>
            </p:nvSpPr>
            <p:spPr bwMode="auto">
              <a:xfrm flipV="1">
                <a:off x="2700338" y="5013325"/>
                <a:ext cx="287337" cy="2159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200"/>
              </a:p>
            </p:txBody>
          </p:sp>
          <p:sp>
            <p:nvSpPr>
              <p:cNvPr id="29729" name="Line 31"/>
              <p:cNvSpPr>
                <a:spLocks noChangeShapeType="1"/>
              </p:cNvSpPr>
              <p:nvPr/>
            </p:nvSpPr>
            <p:spPr bwMode="auto">
              <a:xfrm flipV="1">
                <a:off x="2555875" y="2708275"/>
                <a:ext cx="287338" cy="433388"/>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200"/>
              </a:p>
            </p:txBody>
          </p:sp>
          <p:sp>
            <p:nvSpPr>
              <p:cNvPr id="29730" name="Line 32"/>
              <p:cNvSpPr>
                <a:spLocks noChangeShapeType="1"/>
              </p:cNvSpPr>
              <p:nvPr/>
            </p:nvSpPr>
            <p:spPr bwMode="auto">
              <a:xfrm>
                <a:off x="2930525" y="5905500"/>
                <a:ext cx="142875" cy="144463"/>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200"/>
              </a:p>
            </p:txBody>
          </p:sp>
          <p:sp>
            <p:nvSpPr>
              <p:cNvPr id="29731" name="Text Box 33"/>
              <p:cNvSpPr txBox="1">
                <a:spLocks noChangeArrowheads="1"/>
              </p:cNvSpPr>
              <p:nvPr/>
            </p:nvSpPr>
            <p:spPr bwMode="auto">
              <a:xfrm>
                <a:off x="661988" y="3735388"/>
                <a:ext cx="1655762" cy="597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FF3300"/>
                    </a:solidFill>
                  </a:rPr>
                  <a:t>Group Boundary</a:t>
                </a:r>
              </a:p>
            </p:txBody>
          </p:sp>
          <p:sp>
            <p:nvSpPr>
              <p:cNvPr id="29732" name="Text Box 40"/>
              <p:cNvSpPr txBox="1">
                <a:spLocks noChangeArrowheads="1"/>
              </p:cNvSpPr>
              <p:nvPr/>
            </p:nvSpPr>
            <p:spPr bwMode="auto">
              <a:xfrm>
                <a:off x="388938" y="2301876"/>
                <a:ext cx="2166937" cy="1088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ranks in a strict increasing order</a:t>
                </a:r>
              </a:p>
            </p:txBody>
          </p:sp>
          <p:sp>
            <p:nvSpPr>
              <p:cNvPr id="29733" name="Oval 15"/>
              <p:cNvSpPr>
                <a:spLocks noChangeArrowheads="1"/>
              </p:cNvSpPr>
              <p:nvPr/>
            </p:nvSpPr>
            <p:spPr bwMode="auto">
              <a:xfrm>
                <a:off x="2555875" y="2878138"/>
                <a:ext cx="2159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p>
            </p:txBody>
          </p:sp>
        </p:grpSp>
        <p:sp>
          <p:nvSpPr>
            <p:cNvPr id="29700" name="Text Box 18"/>
            <p:cNvSpPr txBox="1">
              <a:spLocks noChangeArrowheads="1"/>
            </p:cNvSpPr>
            <p:nvPr/>
          </p:nvSpPr>
          <p:spPr bwMode="auto">
            <a:xfrm>
              <a:off x="1678845" y="3379063"/>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i="1" dirty="0"/>
                <a:t>y</a:t>
              </a:r>
            </a:p>
          </p:txBody>
        </p:sp>
      </p:grpSp>
      <p:pic>
        <p:nvPicPr>
          <p:cNvPr id="42" name="Picture 4">
            <a:extLst>
              <a:ext uri="{FF2B5EF4-FFF2-40B4-BE49-F238E27FC236}">
                <a16:creationId xmlns:a16="http://schemas.microsoft.com/office/drawing/2014/main" id="{7C46D3F1-D530-492A-A518-33970A422A6F}"/>
              </a:ext>
            </a:extLst>
          </p:cNvPr>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395734" y="244124"/>
            <a:ext cx="4176266" cy="36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6">
            <a:extLst>
              <a:ext uri="{FF2B5EF4-FFF2-40B4-BE49-F238E27FC236}">
                <a16:creationId xmlns:a16="http://schemas.microsoft.com/office/drawing/2014/main" id="{B85079E6-7A55-41D9-8A5D-76013D0E688C}"/>
              </a:ext>
            </a:extLst>
          </p:cNvPr>
          <p:cNvPicPr>
            <a:picLocks noChangeAspect="1" noChangeArrowheads="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402554" y="586083"/>
            <a:ext cx="4752466" cy="466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图片 7">
            <a:extLst>
              <a:ext uri="{FF2B5EF4-FFF2-40B4-BE49-F238E27FC236}">
                <a16:creationId xmlns:a16="http://schemas.microsoft.com/office/drawing/2014/main" id="{0544E70D-ED81-44B7-8307-63C6B9487FEA}"/>
              </a:ext>
            </a:extLst>
          </p:cNvPr>
          <p:cNvPicPr>
            <a:picLocks noChangeAspect="1"/>
          </p:cNvPicPr>
          <p:nvPr/>
        </p:nvPicPr>
        <p:blipFill>
          <a:blip r:embed="rId5"/>
          <a:stretch>
            <a:fillRect/>
          </a:stretch>
        </p:blipFill>
        <p:spPr>
          <a:xfrm>
            <a:off x="2986100" y="1602969"/>
            <a:ext cx="6118966" cy="2718148"/>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ACE02FD-9E80-497C-9288-2C598E5AAE01}"/>
                  </a:ext>
                </a:extLst>
              </p:cNvPr>
              <p:cNvSpPr/>
              <p:nvPr/>
            </p:nvSpPr>
            <p:spPr>
              <a:xfrm>
                <a:off x="2908780" y="4291227"/>
                <a:ext cx="6112368" cy="584775"/>
              </a:xfrm>
              <a:prstGeom prst="rect">
                <a:avLst/>
              </a:prstGeom>
            </p:spPr>
            <p:txBody>
              <a:bodyPr wrap="square">
                <a:spAutoFit/>
              </a:bodyPr>
              <a:lstStyle/>
              <a:p>
                <a:r>
                  <a:rPr lang="zh-CN" altLang="en-US" sz="1600" dirty="0"/>
                  <a:t>path compression will make x and y have the same parent, we know that after path compression, </a:t>
                </a:r>
                <a14:m>
                  <m:oMath xmlns:m="http://schemas.openxmlformats.org/officeDocument/2006/math">
                    <m:r>
                      <a:rPr lang="zh-CN" altLang="en-US" sz="1600" i="1" dirty="0" smtClean="0">
                        <a:latin typeface="Cambria Math" panose="02040503050406030204" pitchFamily="18" charset="0"/>
                      </a:rPr>
                      <m:t>𝑥</m:t>
                    </m:r>
                    <m:r>
                      <a:rPr lang="en-US" altLang="zh-CN" sz="1600" b="0" i="1" dirty="0" smtClean="0">
                        <a:latin typeface="Cambria Math" panose="02040503050406030204" pitchFamily="18" charset="0"/>
                      </a:rPr>
                      <m:t>.</m:t>
                    </m:r>
                    <m:r>
                      <a:rPr lang="zh-CN" altLang="en-US" sz="1600" i="1" dirty="0" smtClean="0">
                        <a:latin typeface="Cambria Math" panose="02040503050406030204" pitchFamily="18" charset="0"/>
                      </a:rPr>
                      <m:t>𝑝</m:t>
                    </m:r>
                    <m:r>
                      <a:rPr lang="en-US" altLang="zh-CN" sz="1600" b="0" i="1" dirty="0" smtClean="0">
                        <a:latin typeface="Cambria Math" panose="02040503050406030204" pitchFamily="18" charset="0"/>
                      </a:rPr>
                      <m:t>.</m:t>
                    </m:r>
                    <m:r>
                      <a:rPr lang="zh-CN" altLang="en-US" sz="1600" i="1" dirty="0" smtClean="0">
                        <a:latin typeface="Cambria Math" panose="02040503050406030204" pitchFamily="18" charset="0"/>
                      </a:rPr>
                      <m:t>𝑟𝑎𝑛</m:t>
                    </m:r>
                    <m:r>
                      <a:rPr lang="en-US" altLang="zh-CN" sz="1600" b="0" i="1" dirty="0" smtClean="0">
                        <a:latin typeface="Cambria Math" panose="02040503050406030204" pitchFamily="18" charset="0"/>
                      </a:rPr>
                      <m:t>𝑘</m:t>
                    </m:r>
                    <m:r>
                      <a:rPr lang="en-US" altLang="zh-CN" sz="1600" b="0" i="1" dirty="0" smtClean="0">
                        <a:latin typeface="Cambria Math" panose="02040503050406030204" pitchFamily="18" charset="0"/>
                      </a:rPr>
                      <m:t>=</m:t>
                    </m:r>
                    <m:r>
                      <a:rPr lang="zh-CN" altLang="en-US" sz="1600" i="1" dirty="0" smtClean="0">
                        <a:latin typeface="Cambria Math" panose="02040503050406030204" pitchFamily="18" charset="0"/>
                      </a:rPr>
                      <m:t>𝑦</m:t>
                    </m:r>
                    <m:r>
                      <a:rPr lang="en-US" altLang="zh-CN" sz="1600" b="0" i="1" dirty="0" smtClean="0">
                        <a:latin typeface="Cambria Math" panose="02040503050406030204" pitchFamily="18" charset="0"/>
                      </a:rPr>
                      <m:t>.</m:t>
                    </m:r>
                    <m:r>
                      <a:rPr lang="zh-CN" altLang="en-US" sz="1600" i="1" dirty="0" smtClean="0">
                        <a:latin typeface="Cambria Math" panose="02040503050406030204" pitchFamily="18" charset="0"/>
                      </a:rPr>
                      <m:t>𝑝</m:t>
                    </m:r>
                    <m:r>
                      <a:rPr lang="en-US" altLang="zh-CN" sz="1600" b="0" i="1" dirty="0" smtClean="0">
                        <a:latin typeface="Cambria Math" panose="02040503050406030204" pitchFamily="18" charset="0"/>
                      </a:rPr>
                      <m:t>.</m:t>
                    </m:r>
                    <m:r>
                      <a:rPr lang="zh-CN" altLang="en-US" sz="1600" i="1" dirty="0" smtClean="0">
                        <a:latin typeface="Cambria Math" panose="02040503050406030204" pitchFamily="18" charset="0"/>
                      </a:rPr>
                      <m:t>𝑟𝑎𝑛𝑘</m:t>
                    </m:r>
                    <m:r>
                      <a:rPr lang="zh-CN" altLang="en-US" sz="1600" i="1" dirty="0" smtClean="0">
                        <a:latin typeface="Cambria Math" panose="02040503050406030204" pitchFamily="18" charset="0"/>
                      </a:rPr>
                      <m:t> </m:t>
                    </m:r>
                  </m:oMath>
                </a14:m>
                <a:endParaRPr lang="zh-CN" altLang="en-US" sz="1600" dirty="0"/>
              </a:p>
            </p:txBody>
          </p:sp>
        </mc:Choice>
        <mc:Fallback xmlns="">
          <p:sp>
            <p:nvSpPr>
              <p:cNvPr id="9" name="矩形 8">
                <a:extLst>
                  <a:ext uri="{FF2B5EF4-FFF2-40B4-BE49-F238E27FC236}">
                    <a16:creationId xmlns:a16="http://schemas.microsoft.com/office/drawing/2014/main" id="{DACE02FD-9E80-497C-9288-2C598E5AAE01}"/>
                  </a:ext>
                </a:extLst>
              </p:cNvPr>
              <p:cNvSpPr>
                <a:spLocks noRot="1" noChangeAspect="1" noMove="1" noResize="1" noEditPoints="1" noAdjustHandles="1" noChangeArrowheads="1" noChangeShapeType="1" noTextEdit="1"/>
              </p:cNvSpPr>
              <p:nvPr/>
            </p:nvSpPr>
            <p:spPr>
              <a:xfrm>
                <a:off x="2908780" y="4291227"/>
                <a:ext cx="6112368" cy="584775"/>
              </a:xfrm>
              <a:prstGeom prst="rect">
                <a:avLst/>
              </a:prstGeom>
              <a:blipFill>
                <a:blip r:embed="rId6"/>
                <a:stretch>
                  <a:fillRect l="-499" t="-3125" b="-12500"/>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805A5C6F-EF9C-428E-8CB9-7B611E9BF7E6}"/>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11200"/>
                    </a14:imgEffect>
                  </a14:imgLayer>
                </a14:imgProps>
              </a:ext>
            </a:extLst>
          </a:blip>
          <a:stretch>
            <a:fillRect/>
          </a:stretch>
        </p:blipFill>
        <p:spPr>
          <a:xfrm>
            <a:off x="3916212" y="4899064"/>
            <a:ext cx="3061638" cy="383478"/>
          </a:xfrm>
          <a:prstGeom prst="rect">
            <a:avLst/>
          </a:prstGeom>
        </p:spPr>
      </p:pic>
      <p:pic>
        <p:nvPicPr>
          <p:cNvPr id="11" name="图片 10">
            <a:extLst>
              <a:ext uri="{FF2B5EF4-FFF2-40B4-BE49-F238E27FC236}">
                <a16:creationId xmlns:a16="http://schemas.microsoft.com/office/drawing/2014/main" id="{9DD805B5-1E62-4EE6-ACCE-E36604539456}"/>
              </a:ext>
            </a:extLst>
          </p:cNvPr>
          <p:cNvPicPr>
            <a:picLocks noChangeAspect="1"/>
          </p:cNvPicPr>
          <p:nvPr/>
        </p:nvPicPr>
        <p:blipFill>
          <a:blip r:embed="rId9">
            <a:duotone>
              <a:prstClr val="black"/>
              <a:srgbClr val="D9C3A5">
                <a:tint val="50000"/>
                <a:satMod val="180000"/>
              </a:srgbClr>
            </a:duotone>
          </a:blip>
          <a:stretch>
            <a:fillRect/>
          </a:stretch>
        </p:blipFill>
        <p:spPr>
          <a:xfrm>
            <a:off x="5472991" y="261608"/>
            <a:ext cx="3009718" cy="814906"/>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87459B9-A9D9-48A6-A211-34510693F3F1}"/>
                  </a:ext>
                </a:extLst>
              </p:cNvPr>
              <p:cNvSpPr txBox="1"/>
              <p:nvPr/>
            </p:nvSpPr>
            <p:spPr>
              <a:xfrm>
                <a:off x="6953251" y="4905902"/>
                <a:ext cx="1529458" cy="299249"/>
              </a:xfrm>
              <a:prstGeom prst="rect">
                <a:avLst/>
              </a:prstGeom>
              <a:solidFill>
                <a:srgbClr val="FFFDDB"/>
              </a:solidFill>
            </p:spPr>
            <p:txBody>
              <a:bodyPr wrap="none" lIns="0" tIns="0" rIns="0" bIns="0" rtlCol="0">
                <a:spAutoFit/>
              </a:bodyPr>
              <a:lstStyle/>
              <a:p>
                <a:r>
                  <a:rPr lang="en-US" altLang="zh-CN" b="0" dirty="0"/>
                  <a:t>=</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𝑟𝑎𝑛𝑘</m:t>
                        </m:r>
                      </m:e>
                    </m:d>
                  </m:oMath>
                </a14:m>
                <a:endParaRPr lang="zh-CN" altLang="en-US" dirty="0"/>
              </a:p>
            </p:txBody>
          </p:sp>
        </mc:Choice>
        <mc:Fallback xmlns="">
          <p:sp>
            <p:nvSpPr>
              <p:cNvPr id="12" name="文本框 11">
                <a:extLst>
                  <a:ext uri="{FF2B5EF4-FFF2-40B4-BE49-F238E27FC236}">
                    <a16:creationId xmlns:a16="http://schemas.microsoft.com/office/drawing/2014/main" id="{D87459B9-A9D9-48A6-A211-34510693F3F1}"/>
                  </a:ext>
                </a:extLst>
              </p:cNvPr>
              <p:cNvSpPr txBox="1">
                <a:spLocks noRot="1" noChangeAspect="1" noMove="1" noResize="1" noEditPoints="1" noAdjustHandles="1" noChangeArrowheads="1" noChangeShapeType="1" noTextEdit="1"/>
              </p:cNvSpPr>
              <p:nvPr/>
            </p:nvSpPr>
            <p:spPr>
              <a:xfrm>
                <a:off x="6953251" y="4905902"/>
                <a:ext cx="1529458" cy="299249"/>
              </a:xfrm>
              <a:prstGeom prst="rect">
                <a:avLst/>
              </a:prstGeom>
              <a:blipFill>
                <a:blip r:embed="rId10"/>
                <a:stretch>
                  <a:fillRect l="-9562" t="-20408" b="-448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C6AEA1E7-6D55-4D4D-9612-9985908802D9}"/>
                  </a:ext>
                </a:extLst>
              </p:cNvPr>
              <p:cNvSpPr/>
              <p:nvPr/>
            </p:nvSpPr>
            <p:spPr>
              <a:xfrm>
                <a:off x="3199383" y="5386178"/>
                <a:ext cx="5848404" cy="338554"/>
              </a:xfrm>
              <a:prstGeom prst="rect">
                <a:avLst/>
              </a:prstGeom>
            </p:spPr>
            <p:txBody>
              <a:bodyPr wrap="square">
                <a:spAutoFit/>
              </a:bodyPr>
              <a:lstStyle/>
              <a:p>
                <a:r>
                  <a:rPr lang="zh-CN" altLang="en-US" sz="1600" dirty="0"/>
                  <a:t>either </a:t>
                </a:r>
                <a14:m>
                  <m:oMath xmlns:m="http://schemas.openxmlformats.org/officeDocument/2006/math">
                    <m:r>
                      <a:rPr lang="zh-CN" altLang="en-US" sz="1600" i="1" dirty="0" smtClean="0">
                        <a:latin typeface="Cambria Math" panose="02040503050406030204" pitchFamily="18" charset="0"/>
                      </a:rPr>
                      <m:t>𝑖𝑡𝑒𝑟</m:t>
                    </m:r>
                    <m:d>
                      <m:dPr>
                        <m:ctrlPr>
                          <a:rPr lang="en-US" altLang="zh-CN" sz="1600" b="0" i="1" dirty="0" smtClean="0">
                            <a:latin typeface="Cambria Math" panose="02040503050406030204" pitchFamily="18" charset="0"/>
                          </a:rPr>
                        </m:ctrlPr>
                      </m:dPr>
                      <m:e>
                        <m:r>
                          <a:rPr lang="zh-CN" altLang="en-US" sz="1600" i="1" dirty="0" smtClean="0">
                            <a:latin typeface="Cambria Math" panose="02040503050406030204" pitchFamily="18" charset="0"/>
                          </a:rPr>
                          <m:t>𝑥</m:t>
                        </m:r>
                      </m:e>
                    </m:d>
                  </m:oMath>
                </a14:m>
                <a:r>
                  <a:rPr lang="zh-CN" altLang="en-US" sz="1600" dirty="0"/>
                  <a:t> increase</a:t>
                </a:r>
                <a:r>
                  <a:rPr lang="en-US" altLang="zh-CN" sz="1600" dirty="0"/>
                  <a:t>s</a:t>
                </a:r>
                <a:r>
                  <a:rPr lang="zh-CN" altLang="en-US" sz="1600" dirty="0"/>
                  <a:t> (to at least </a:t>
                </a:r>
                <a:r>
                  <a:rPr lang="zh-CN" altLang="en-US" sz="1600" i="1" dirty="0"/>
                  <a:t>i </a:t>
                </a:r>
                <a:r>
                  <a:rPr lang="en-US" altLang="zh-CN" sz="1600" i="1" dirty="0"/>
                  <a:t>+</a:t>
                </a:r>
                <a:r>
                  <a:rPr lang="zh-CN" altLang="en-US" sz="1600" i="1" dirty="0"/>
                  <a:t>1</a:t>
                </a:r>
                <a:r>
                  <a:rPr lang="zh-CN" altLang="en-US" sz="1600" dirty="0"/>
                  <a:t>) or </a:t>
                </a:r>
                <a14:m>
                  <m:oMath xmlns:m="http://schemas.openxmlformats.org/officeDocument/2006/math">
                    <m:r>
                      <a:rPr lang="zh-CN" altLang="en-US" sz="1600" i="1" dirty="0" smtClean="0">
                        <a:latin typeface="Cambria Math" panose="02040503050406030204" pitchFamily="18" charset="0"/>
                      </a:rPr>
                      <m:t>𝑙𝑒𝑣𝑒𝑙</m:t>
                    </m:r>
                    <m:r>
                      <a:rPr lang="en-US" altLang="zh-CN" sz="1600" i="1" dirty="0" smtClean="0">
                        <a:latin typeface="Cambria Math" panose="02040503050406030204" pitchFamily="18" charset="0"/>
                      </a:rPr>
                      <m:t>(</m:t>
                    </m:r>
                    <m:r>
                      <a:rPr lang="zh-CN" altLang="en-US" sz="1600" i="1" dirty="0" smtClean="0">
                        <a:latin typeface="Cambria Math" panose="02040503050406030204" pitchFamily="18" charset="0"/>
                      </a:rPr>
                      <m:t>𝑥</m:t>
                    </m:r>
                    <m:r>
                      <a:rPr lang="en-US" altLang="zh-CN" sz="1600" i="1" dirty="0" smtClean="0">
                        <a:latin typeface="Cambria Math" panose="02040503050406030204" pitchFamily="18" charset="0"/>
                      </a:rPr>
                      <m:t>)</m:t>
                    </m:r>
                  </m:oMath>
                </a14:m>
                <a:r>
                  <a:rPr lang="zh-CN" altLang="en-US" sz="1600" dirty="0"/>
                  <a:t> increase</a:t>
                </a:r>
                <a:r>
                  <a:rPr lang="en-US" altLang="zh-CN" sz="1600" dirty="0"/>
                  <a:t>s.</a:t>
                </a:r>
                <a:endParaRPr lang="zh-CN" altLang="en-US" sz="1600" dirty="0"/>
              </a:p>
            </p:txBody>
          </p:sp>
        </mc:Choice>
        <mc:Fallback xmlns="">
          <p:sp>
            <p:nvSpPr>
              <p:cNvPr id="13" name="矩形 12">
                <a:extLst>
                  <a:ext uri="{FF2B5EF4-FFF2-40B4-BE49-F238E27FC236}">
                    <a16:creationId xmlns:a16="http://schemas.microsoft.com/office/drawing/2014/main" id="{C6AEA1E7-6D55-4D4D-9612-9985908802D9}"/>
                  </a:ext>
                </a:extLst>
              </p:cNvPr>
              <p:cNvSpPr>
                <a:spLocks noRot="1" noChangeAspect="1" noMove="1" noResize="1" noEditPoints="1" noAdjustHandles="1" noChangeArrowheads="1" noChangeShapeType="1" noTextEdit="1"/>
              </p:cNvSpPr>
              <p:nvPr/>
            </p:nvSpPr>
            <p:spPr>
              <a:xfrm>
                <a:off x="3199383" y="5386178"/>
                <a:ext cx="5848404" cy="338554"/>
              </a:xfrm>
              <a:prstGeom prst="rect">
                <a:avLst/>
              </a:prstGeom>
              <a:blipFill>
                <a:blip r:embed="rId11"/>
                <a:stretch>
                  <a:fillRect l="-626" t="-5455" b="-23636"/>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415DA654-B192-4FF2-9C71-85236A96349F}"/>
              </a:ext>
            </a:extLst>
          </p:cNvPr>
          <p:cNvPicPr>
            <a:picLocks noChangeAspect="1"/>
          </p:cNvPicPr>
          <p:nvPr/>
        </p:nvPicPr>
        <p:blipFill>
          <a:blip r:embed="rId12">
            <a:duotone>
              <a:prstClr val="black"/>
              <a:schemeClr val="accent6">
                <a:tint val="45000"/>
                <a:satMod val="400000"/>
              </a:schemeClr>
            </a:duotone>
          </a:blip>
          <a:stretch>
            <a:fillRect/>
          </a:stretch>
        </p:blipFill>
        <p:spPr>
          <a:xfrm>
            <a:off x="3001029" y="5817912"/>
            <a:ext cx="5483994" cy="233512"/>
          </a:xfrm>
          <a:prstGeom prst="rect">
            <a:avLst/>
          </a:prstGeom>
          <a:ln>
            <a:solidFill>
              <a:srgbClr val="C00000"/>
            </a:solidFill>
          </a:ln>
        </p:spPr>
      </p:pic>
      <p:pic>
        <p:nvPicPr>
          <p:cNvPr id="54" name="Picture 2">
            <a:extLst>
              <a:ext uri="{FF2B5EF4-FFF2-40B4-BE49-F238E27FC236}">
                <a16:creationId xmlns:a16="http://schemas.microsoft.com/office/drawing/2014/main" id="{6C2C771F-88DD-4188-B252-C18D6BF2E9BE}"/>
              </a:ext>
            </a:extLst>
          </p:cNvPr>
          <p:cNvPicPr>
            <a:picLocks noChangeAspect="1" noChangeArrowheads="1"/>
          </p:cNvPicPr>
          <p:nvPr/>
        </p:nvPicPr>
        <p:blipFill>
          <a:blip r:embed="rId1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384860" y="233907"/>
            <a:ext cx="806450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817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anim calcmode="lin" valueType="num">
                                      <p:cBhvr>
                                        <p:cTn id="28" dur="1000" fill="hold"/>
                                        <p:tgtEl>
                                          <p:spTgt spid="54"/>
                                        </p:tgtEl>
                                        <p:attrNameLst>
                                          <p:attrName>ppt_x</p:attrName>
                                        </p:attrNameLst>
                                      </p:cBhvr>
                                      <p:tavLst>
                                        <p:tav tm="0">
                                          <p:val>
                                            <p:strVal val="#ppt_x"/>
                                          </p:val>
                                        </p:tav>
                                        <p:tav tm="100000">
                                          <p:val>
                                            <p:strVal val="#ppt_x"/>
                                          </p:val>
                                        </p:tav>
                                      </p:tavLst>
                                    </p:anim>
                                    <p:anim calcmode="lin" valueType="num">
                                      <p:cBhvr>
                                        <p:cTn id="2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zh-CN" altLang="en-US"/>
              <a:t>各操作的</a:t>
            </a:r>
            <a:r>
              <a:rPr lang="en-US" altLang="zh-CN"/>
              <a:t>Amortized Cost</a:t>
            </a:r>
            <a:endParaRPr lang="zh-CN" altLang="en-US"/>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341438"/>
            <a:ext cx="69850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781300"/>
            <a:ext cx="6624638"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221163"/>
            <a:ext cx="74168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TextBox 2"/>
          <p:cNvSpPr txBox="1">
            <a:spLocks noChangeArrowheads="1"/>
          </p:cNvSpPr>
          <p:nvPr/>
        </p:nvSpPr>
        <p:spPr bwMode="auto">
          <a:xfrm>
            <a:off x="5076825" y="3716338"/>
            <a:ext cx="2663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C00000"/>
                </a:solidFill>
                <a:latin typeface="微软雅黑" panose="020B0503020204020204" pitchFamily="34" charset="-122"/>
                <a:ea typeface="微软雅黑" panose="020B0503020204020204" pitchFamily="34" charset="-122"/>
              </a:rPr>
              <a:t>增势，最多为</a:t>
            </a:r>
            <a:r>
              <a:rPr lang="en-US" altLang="zh-CN" sz="2400">
                <a:solidFill>
                  <a:srgbClr val="C00000"/>
                </a:solidFill>
                <a:latin typeface="微软雅黑" panose="020B0503020204020204" pitchFamily="34" charset="-122"/>
                <a:ea typeface="微软雅黑" panose="020B0503020204020204" pitchFamily="34" charset="-122"/>
              </a:rPr>
              <a:t>1</a:t>
            </a:r>
            <a:r>
              <a:rPr lang="zh-CN" altLang="en-US" sz="2400">
                <a:solidFill>
                  <a:srgbClr val="C00000"/>
                </a:solidFill>
                <a:latin typeface="微软雅黑" panose="020B0503020204020204" pitchFamily="34" charset="-122"/>
                <a:ea typeface="微软雅黑" panose="020B0503020204020204" pitchFamily="34" charset="-122"/>
              </a:rPr>
              <a:t>。</a:t>
            </a:r>
          </a:p>
        </p:txBody>
      </p:sp>
      <p:sp>
        <p:nvSpPr>
          <p:cNvPr id="30727" name="TextBox 3"/>
          <p:cNvSpPr txBox="1">
            <a:spLocks noChangeArrowheads="1"/>
          </p:cNvSpPr>
          <p:nvPr/>
        </p:nvSpPr>
        <p:spPr bwMode="auto">
          <a:xfrm>
            <a:off x="5076825" y="5300663"/>
            <a:ext cx="3455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C00000"/>
                </a:solidFill>
                <a:latin typeface="微软雅黑" panose="020B0503020204020204" pitchFamily="34" charset="-122"/>
                <a:ea typeface="微软雅黑" panose="020B0503020204020204" pitchFamily="34" charset="-122"/>
              </a:rPr>
              <a:t>减势。与通路长度相关。</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 topics </a:t>
            </a:r>
            <a:endParaRPr lang="zh-CN" altLang="en-US" dirty="0"/>
          </a:p>
        </p:txBody>
      </p:sp>
      <p:sp>
        <p:nvSpPr>
          <p:cNvPr id="3" name="内容占位符 2"/>
          <p:cNvSpPr>
            <a:spLocks noGrp="1"/>
          </p:cNvSpPr>
          <p:nvPr>
            <p:ph idx="1"/>
          </p:nvPr>
        </p:nvSpPr>
        <p:spPr>
          <a:xfrm>
            <a:off x="457200" y="1417639"/>
            <a:ext cx="8435280" cy="4171602"/>
          </a:xfrm>
        </p:spPr>
        <p:txBody>
          <a:bodyPr/>
          <a:lstStyle/>
          <a:p>
            <a:r>
              <a:rPr lang="en-US" altLang="zh-CN" sz="2400" dirty="0"/>
              <a:t>A: LCA</a:t>
            </a:r>
          </a:p>
          <a:p>
            <a:pPr lvl="1"/>
            <a:r>
              <a:rPr lang="en-US" altLang="zh-CN" sz="1800" dirty="0"/>
              <a:t>TC Problem 21-3:</a:t>
            </a:r>
            <a:r>
              <a:rPr lang="zh-CN" altLang="en-US" sz="1800" dirty="0"/>
              <a:t> </a:t>
            </a:r>
            <a:r>
              <a:rPr lang="en-US" altLang="zh-CN" sz="1800" dirty="0" err="1"/>
              <a:t>Tarjan’s</a:t>
            </a:r>
            <a:r>
              <a:rPr lang="en-US" altLang="zh-CN" sz="1800" dirty="0"/>
              <a:t> off-line least-common-ancestors algorithm</a:t>
            </a:r>
          </a:p>
          <a:p>
            <a:pPr lvl="1"/>
            <a:endParaRPr lang="en-US" altLang="zh-CN" sz="1800" dirty="0"/>
          </a:p>
          <a:p>
            <a:r>
              <a:rPr lang="en-US" altLang="zh-CN" sz="2400" dirty="0"/>
              <a:t>B</a:t>
            </a:r>
            <a:r>
              <a:rPr lang="zh-CN" altLang="en-US" sz="2400" dirty="0"/>
              <a:t>：</a:t>
            </a:r>
            <a:r>
              <a:rPr lang="en-US" altLang="zh-CN" dirty="0"/>
              <a:t>Partition refinement</a:t>
            </a:r>
          </a:p>
          <a:p>
            <a:pPr lvl="1"/>
            <a:r>
              <a:rPr lang="zh-CN" altLang="en-US" sz="2000" dirty="0"/>
              <a:t>一个相反的问题</a:t>
            </a:r>
            <a:endParaRPr lang="en-US" altLang="zh-CN" sz="2000" dirty="0"/>
          </a:p>
          <a:p>
            <a:pPr lvl="1"/>
            <a:r>
              <a:rPr lang="en-US" altLang="zh-CN" sz="2000" dirty="0">
                <a:hlinkClick r:id="rId2"/>
              </a:rPr>
              <a:t>https://en.wikipedia.org/wiki/Partition_refinement</a:t>
            </a:r>
            <a:r>
              <a:rPr lang="en-US" altLang="zh-CN" sz="2000" dirty="0"/>
              <a:t> </a:t>
            </a:r>
          </a:p>
          <a:p>
            <a:pPr lvl="1"/>
            <a:r>
              <a:rPr lang="zh-CN" altLang="en-US" sz="2000" dirty="0"/>
              <a:t>尝试介绍</a:t>
            </a:r>
            <a:r>
              <a:rPr lang="en-US" altLang="zh-CN" sz="2000" dirty="0"/>
              <a:t>1-2</a:t>
            </a:r>
            <a:r>
              <a:rPr lang="zh-CN" altLang="en-US" sz="2000" dirty="0"/>
              <a:t>个实现</a:t>
            </a:r>
            <a:endParaRPr lang="en-US" altLang="zh-CN" sz="2000" dirty="0"/>
          </a:p>
          <a:p>
            <a:pPr marL="344487" lvl="1" indent="0">
              <a:buNone/>
            </a:pPr>
            <a:endParaRPr lang="zh-CN" altLang="en-US" sz="2000" dirty="0"/>
          </a:p>
        </p:txBody>
      </p:sp>
    </p:spTree>
    <p:extLst>
      <p:ext uri="{BB962C8B-B14F-4D97-AF65-F5344CB8AC3E}">
        <p14:creationId xmlns:p14="http://schemas.microsoft.com/office/powerpoint/2010/main" val="71489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2" y="1556792"/>
            <a:ext cx="7344814" cy="4185761"/>
          </a:xfrm>
          <a:prstGeom prst="rect">
            <a:avLst/>
          </a:prstGeom>
          <a:noFill/>
        </p:spPr>
        <p:txBody>
          <a:bodyPr wrap="square">
            <a:spAutoFit/>
          </a:bodyPr>
          <a:lstStyle/>
          <a:p>
            <a:pP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问题</a:t>
            </a:r>
            <a:r>
              <a:rPr lang="en-US" altLang="zh-C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3:</a:t>
            </a:r>
          </a:p>
          <a:p>
            <a:pPr>
              <a:spcBef>
                <a:spcPts val="1200"/>
              </a:spcBef>
              <a:defRPr/>
            </a:pPr>
            <a:r>
              <a:rPr lang="zh-CN"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我们用什么数据结构实现动态等价关系</a:t>
            </a:r>
            <a:r>
              <a:rPr lang="en-US" altLang="zh-CN"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a:t>
            </a:r>
          </a:p>
          <a:p>
            <a:pPr>
              <a:spcBef>
                <a:spcPts val="1200"/>
              </a:spcBef>
              <a:defRPr/>
            </a:pPr>
            <a:r>
              <a:rPr lang="zh-CN"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 这个数据结构的</a:t>
            </a:r>
            <a:r>
              <a:rPr lang="zh-CN" altLang="en-US" sz="4800" b="1" dirty="0">
                <a:ln w="17780" cmpd="sng">
                  <a:solidFill>
                    <a:srgbClr val="FFFFFF"/>
                  </a:solidFill>
                  <a:prstDash val="solid"/>
                  <a:miter lim="800000"/>
                </a:ln>
                <a:solidFill>
                  <a:srgbClr val="C00000"/>
                </a:solidFill>
                <a:effectLst>
                  <a:outerShdw blurRad="50800" algn="tl" rotWithShape="0">
                    <a:srgbClr val="000000"/>
                  </a:outerShdw>
                </a:effectLst>
                <a:latin typeface="Arial" charset="0"/>
                <a:ea typeface="宋体" charset="-122"/>
              </a:rPr>
              <a:t>基本操作</a:t>
            </a:r>
            <a:r>
              <a:rPr lang="zh-CN"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是什么</a:t>
            </a:r>
            <a:r>
              <a:rPr lang="en-US" altLang="zh-CN"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765175"/>
            <a:ext cx="7993063"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4630" y="1628800"/>
            <a:ext cx="7344816" cy="3447098"/>
          </a:xfrm>
          <a:prstGeom prst="rect">
            <a:avLst/>
          </a:prstGeom>
          <a:noFill/>
        </p:spPr>
        <p:txBody>
          <a:bodyPr>
            <a:spAutoFit/>
          </a:bodyPr>
          <a:lstStyle/>
          <a:p>
            <a:pPr>
              <a:defRPr/>
            </a:pP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宋体" charset="-122"/>
              </a:rPr>
              <a:t>问题</a:t>
            </a:r>
            <a:r>
              <a:rPr lang="en-US" altLang="zh-CN"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宋体" charset="-122"/>
              </a:rPr>
              <a:t>4:</a:t>
            </a:r>
          </a:p>
          <a:p>
            <a:pPr>
              <a:spcBef>
                <a:spcPts val="1200"/>
              </a:spcBef>
              <a:defRPr/>
            </a:pPr>
            <a:r>
              <a:rPr lang="zh-CN" alt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宋体" charset="-122"/>
              </a:rPr>
              <a:t>什么是</a:t>
            </a:r>
            <a:r>
              <a:rPr lang="en-US" altLang="zh-CN"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宋体" charset="-122"/>
              </a:rPr>
              <a:t>representative?</a:t>
            </a:r>
          </a:p>
          <a:p>
            <a:pPr>
              <a:spcBef>
                <a:spcPts val="1200"/>
              </a:spcBef>
              <a:defRPr/>
            </a:pPr>
            <a:r>
              <a:rPr lang="zh-CN" alt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宋体" charset="-122"/>
              </a:rPr>
              <a:t>讨论数学与讨论数据结构时它有什么差别</a:t>
            </a:r>
            <a:r>
              <a:rPr lang="en-US" altLang="zh-CN"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宋体" charset="-12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277247"/>
            <a:ext cx="7272808" cy="4031873"/>
          </a:xfrm>
          <a:prstGeom prst="rect">
            <a:avLst/>
          </a:prstGeom>
          <a:noFill/>
        </p:spPr>
        <p:txBody>
          <a:bodyPr>
            <a:spAutoFit/>
          </a:bodyPr>
          <a:lstStyle/>
          <a:p>
            <a:pPr>
              <a:defRPr/>
            </a:pPr>
            <a:r>
              <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问题</a:t>
            </a: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5:</a:t>
            </a:r>
          </a:p>
          <a:p>
            <a:pPr>
              <a:spcBef>
                <a:spcPts val="1200"/>
              </a:spcBef>
              <a:defRPr/>
            </a:pP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我们讨论的不是一个算法</a:t>
            </a:r>
            <a:r>
              <a:rPr lang="en-US" altLang="zh-C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a:t>
            </a: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 而是一个数据结构</a:t>
            </a:r>
            <a:r>
              <a:rPr lang="en-US" altLang="zh-C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a:t>
            </a: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 那所谓“时间复杂性分析”究竟是什么意思呢？</a:t>
            </a:r>
            <a:endParaRPr lang="en-US" altLang="zh-C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908050"/>
            <a:ext cx="45720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58775"/>
            <a:ext cx="380206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500438"/>
            <a:ext cx="6392862"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143" y="1700808"/>
            <a:ext cx="7766073" cy="3016210"/>
          </a:xfrm>
          <a:prstGeom prst="rect">
            <a:avLst/>
          </a:prstGeom>
          <a:noFill/>
        </p:spPr>
        <p:txBody>
          <a:bodyPr>
            <a:spAutoFit/>
          </a:bodyPr>
          <a:lstStyle/>
          <a:p>
            <a:pPr>
              <a:defRPr/>
            </a:pPr>
            <a:r>
              <a:rPr lang="zh-CN" altLang="en-US"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问题</a:t>
            </a:r>
            <a:r>
              <a:rPr lang="en-US" altLang="zh-CN"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6</a:t>
            </a:r>
            <a:r>
              <a:rPr lang="zh-CN" altLang="en-US"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a:t>
            </a:r>
            <a:endParaRPr lang="en-US" altLang="zh-CN"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a:p>
            <a:pPr>
              <a:spcBef>
                <a:spcPts val="1200"/>
              </a:spcBef>
              <a:defRPr/>
            </a:pPr>
            <a:r>
              <a:rPr lang="zh-CN" altLang="en-US"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假如我们想知道原来未直接相连的两个顶点一旦连起来就会形成回路，应该如何解决？</a:t>
            </a:r>
            <a:endParaRPr lang="en-US" altLang="zh-CN"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p:txBody>
      </p:sp>
    </p:spTree>
  </p:cSld>
  <p:clrMapOvr>
    <a:masterClrMapping/>
  </p:clrMapOvr>
</p:sld>
</file>

<file path=ppt/theme/theme1.xml><?xml version="1.0" encoding="utf-8"?>
<a:theme xmlns:a="http://schemas.openxmlformats.org/drawingml/2006/main" name="default">
  <a:themeElements>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4098</TotalTime>
  <Pages>0</Pages>
  <Words>1016</Words>
  <Characters>0</Characters>
  <Application>Microsoft Office PowerPoint</Application>
  <DocSecurity>0</DocSecurity>
  <PresentationFormat>全屏显示(4:3)</PresentationFormat>
  <Lines>0</Lines>
  <Paragraphs>122</Paragraphs>
  <Slides>35</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等线</vt:lpstr>
      <vt:lpstr>等线 Light</vt:lpstr>
      <vt:lpstr>华文行楷</vt:lpstr>
      <vt:lpstr>楷体</vt:lpstr>
      <vt:lpstr>宋体</vt:lpstr>
      <vt:lpstr>微软雅黑</vt:lpstr>
      <vt:lpstr>Arial</vt:lpstr>
      <vt:lpstr>Cambria Math</vt:lpstr>
      <vt:lpstr>Garamond</vt:lpstr>
      <vt:lpstr>Symbol</vt:lpstr>
      <vt:lpstr>Times New Roman</vt:lpstr>
      <vt:lpstr>Wingdings</vt:lpstr>
      <vt:lpstr>default</vt:lpstr>
      <vt:lpstr>计算机问题求解 – 论题3-5   -用于动态等价关系的数据结构</vt:lpstr>
      <vt:lpstr>PowerPoint 演示文稿</vt:lpstr>
      <vt:lpstr>创建“迷宫”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Disjoint-set Forest</vt:lpstr>
      <vt:lpstr>PowerPoint 演示文稿</vt:lpstr>
      <vt:lpstr>顺手牵“羊”</vt:lpstr>
      <vt:lpstr>PowerPoint 演示文稿</vt:lpstr>
      <vt:lpstr>效果显著</vt:lpstr>
      <vt:lpstr>证明的基本思路</vt:lpstr>
      <vt:lpstr>PowerPoint 演示文稿</vt:lpstr>
      <vt:lpstr>PowerPoint 演示文稿</vt:lpstr>
      <vt:lpstr>PowerPoint 演示文稿</vt:lpstr>
      <vt:lpstr>一个增长极快的函数与其“逆”</vt:lpstr>
      <vt:lpstr>势函数</vt:lpstr>
      <vt:lpstr>非根结点的势不会增加</vt:lpstr>
      <vt:lpstr>各操作的Amortized Cost</vt:lpstr>
      <vt:lpstr>PowerPoint 演示文稿</vt:lpstr>
      <vt:lpstr>只有新的根势会增加</vt:lpstr>
      <vt:lpstr>PowerPoint 演示文稿</vt:lpstr>
      <vt:lpstr>PowerPoint 演示文稿</vt:lpstr>
      <vt:lpstr>PowerPoint 演示文稿</vt:lpstr>
      <vt:lpstr>各操作的Amortized Cost</vt:lpstr>
      <vt:lpstr>Open topics </vt:lpstr>
    </vt:vector>
  </TitlesOfParts>
  <Company>Nanjing 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计算机问题求解     -  算法在计算机科学中的地位</dc:title>
  <dc:creator>Chen Daoxu</dc:creator>
  <cp:lastModifiedBy>majun@nju.edu.cn</cp:lastModifiedBy>
  <cp:revision>147</cp:revision>
  <cp:lastPrinted>1601-01-01T00:00:00Z</cp:lastPrinted>
  <dcterms:created xsi:type="dcterms:W3CDTF">2010-10-07T02:50:25Z</dcterms:created>
  <dcterms:modified xsi:type="dcterms:W3CDTF">2018-10-09T02:11:20Z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3</vt:r8>
  </property>
  <property fmtid="{D5CDD505-2E9C-101B-9397-08002B2CF9AE}" pid="3" name="KSOProductBuildVer">
    <vt:lpwstr>2052-6.6.0.2461</vt:lpwstr>
  </property>
</Properties>
</file>