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0" r:id="rId10"/>
    <p:sldId id="263" r:id="rId11"/>
    <p:sldId id="271" r:id="rId12"/>
    <p:sldId id="272" r:id="rId13"/>
    <p:sldId id="273" r:id="rId14"/>
    <p:sldId id="264" r:id="rId15"/>
    <p:sldId id="274" r:id="rId16"/>
    <p:sldId id="275" r:id="rId17"/>
    <p:sldId id="277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sz="4900" dirty="0"/>
              <a:t>Title</a:t>
            </a:r>
            <a:r>
              <a:rPr lang="zh-CN" altLang="en-US" sz="4900" dirty="0"/>
              <a:t>：</a:t>
            </a:r>
            <a:br>
              <a:rPr lang="en-US" altLang="zh-CN" sz="4900" dirty="0"/>
            </a:br>
            <a:r>
              <a:rPr lang="en-US" altLang="zh-CN" sz="4900" dirty="0"/>
              <a:t>	</a:t>
            </a:r>
            <a:r>
              <a:rPr lang="en-US" altLang="zh-CN" sz="4000" dirty="0"/>
              <a:t>A hierarchical approach </a:t>
            </a:r>
            <a:br>
              <a:rPr lang="en-US" altLang="zh-CN" sz="4000" dirty="0"/>
            </a:br>
            <a:r>
              <a:rPr lang="en-US" altLang="zh-CN" sz="4000" dirty="0"/>
              <a:t>			to</a:t>
            </a:r>
            <a:br>
              <a:rPr lang="en-US" altLang="zh-CN" sz="4000" dirty="0"/>
            </a:br>
            <a:r>
              <a:rPr lang="en-US" altLang="zh-CN" sz="4000" dirty="0"/>
              <a:t> 			real-time activity recognition </a:t>
            </a:r>
            <a:br>
              <a:rPr lang="en-US" altLang="zh-CN" sz="4000" dirty="0"/>
            </a:br>
            <a:r>
              <a:rPr lang="en-US" altLang="zh-CN" sz="4000" dirty="0"/>
              <a:t>					in </a:t>
            </a:r>
            <a:br>
              <a:rPr lang="en-US" altLang="zh-CN" sz="4000" dirty="0"/>
            </a:br>
            <a:r>
              <a:rPr lang="en-US" altLang="zh-CN" sz="4000" dirty="0"/>
              <a:t>					body sensor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AUthor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Liang </a:t>
            </a:r>
            <a:r>
              <a:rPr lang="en-US" altLang="zh-CN" dirty="0" err="1">
                <a:solidFill>
                  <a:schemeClr val="tx1"/>
                </a:solidFill>
              </a:rPr>
              <a:t>WanG</a:t>
            </a:r>
            <a:r>
              <a:rPr lang="en-US" altLang="zh-CN" dirty="0">
                <a:solidFill>
                  <a:schemeClr val="tx1"/>
                </a:solidFill>
              </a:rPr>
              <a:t>, Tao Gu, </a:t>
            </a:r>
            <a:r>
              <a:rPr lang="en-US" altLang="zh-CN" dirty="0" err="1">
                <a:solidFill>
                  <a:schemeClr val="tx1"/>
                </a:solidFill>
              </a:rPr>
              <a:t>Xianping</a:t>
            </a:r>
            <a:r>
              <a:rPr lang="en-US" altLang="zh-CN" dirty="0">
                <a:solidFill>
                  <a:schemeClr val="tx1"/>
                </a:solidFill>
              </a:rPr>
              <a:t> Tao, Jian Lu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reporter</a:t>
            </a:r>
            <a:r>
              <a:rPr lang="zh-CN" altLang="en-US" dirty="0">
                <a:solidFill>
                  <a:schemeClr val="tx1"/>
                </a:solidFill>
              </a:rPr>
              <a:t>：何知涵</a:t>
            </a:r>
          </a:p>
        </p:txBody>
      </p:sp>
    </p:spTree>
    <p:extLst>
      <p:ext uri="{BB962C8B-B14F-4D97-AF65-F5344CB8AC3E}">
        <p14:creationId xmlns:p14="http://schemas.microsoft.com/office/powerpoint/2010/main" val="14011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Gesture recognition</a:t>
            </a:r>
            <a:r>
              <a:rPr lang="zh-CN" altLang="en-US" sz="2800" dirty="0"/>
              <a:t>（</a:t>
            </a:r>
            <a:r>
              <a:rPr lang="en-US" altLang="zh-CN" sz="2800" dirty="0"/>
              <a:t> sensor node level </a:t>
            </a:r>
            <a:r>
              <a:rPr lang="zh-CN" altLang="en-US" sz="2800" dirty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Sensor data collection </a:t>
                </a:r>
                <a:r>
                  <a:rPr lang="en-US" altLang="zh-CN" dirty="0"/>
                  <a:t>(by IMOTE2 mote with 3-axis </a:t>
                </a:r>
                <a:r>
                  <a:rPr lang="en-US" altLang="zh-CN" dirty="0" err="1"/>
                  <a:t>accelerater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data format is shown as follows:</a:t>
                </a:r>
              </a:p>
              <a:p>
                <a:r>
                  <a:rPr lang="en-US" altLang="zh-CN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𝑠𝑡𝑎𝑚𝑝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𝑠𝑒𝑛𝑠𝑜𝑟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94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Gesture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Gesture templates</a:t>
            </a:r>
          </a:p>
          <a:p>
            <a:r>
              <a:rPr lang="en-US" altLang="zh-CN" dirty="0"/>
              <a:t>define a set of </a:t>
            </a:r>
            <a:r>
              <a:rPr lang="en-US" altLang="zh-CN" sz="2800" dirty="0"/>
              <a:t>gesture templates</a:t>
            </a:r>
            <a:r>
              <a:rPr lang="en-US" altLang="zh-CN" dirty="0"/>
              <a:t> for left hand, right hand and body</a:t>
            </a:r>
          </a:p>
          <a:p>
            <a:r>
              <a:rPr lang="en-US" altLang="zh-CN" sz="2800" dirty="0"/>
              <a:t>supervised learning?</a:t>
            </a:r>
          </a:p>
          <a:p>
            <a:r>
              <a:rPr lang="en-US" altLang="zh-CN" dirty="0"/>
              <a:t>1. labeling such training data is very </a:t>
            </a:r>
            <a:r>
              <a:rPr lang="en-US" altLang="zh-CN" sz="2800" dirty="0"/>
              <a:t>time</a:t>
            </a:r>
            <a:r>
              <a:rPr lang="en-US" altLang="zh-CN" dirty="0"/>
              <a:t> </a:t>
            </a:r>
            <a:r>
              <a:rPr lang="en-US" altLang="zh-CN" sz="2800" dirty="0"/>
              <a:t>consuming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2. there is </a:t>
            </a:r>
            <a:r>
              <a:rPr lang="en-US" altLang="zh-CN" sz="2800" dirty="0"/>
              <a:t>no common vocabulary</a:t>
            </a:r>
            <a:r>
              <a:rPr lang="en-US" altLang="zh-CN" dirty="0"/>
              <a:t> for all the gestures performed in real life</a:t>
            </a:r>
          </a:p>
        </p:txBody>
      </p:sp>
    </p:spTree>
    <p:extLst>
      <p:ext uri="{BB962C8B-B14F-4D97-AF65-F5344CB8AC3E}">
        <p14:creationId xmlns:p14="http://schemas.microsoft.com/office/powerpoint/2010/main" val="208877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Gesture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unsupervised learning</a:t>
            </a:r>
          </a:p>
          <a:p>
            <a:r>
              <a:rPr lang="en-US" altLang="zh-CN" sz="2800" dirty="0"/>
              <a:t>K-Medoids clustering </a:t>
            </a:r>
            <a:r>
              <a:rPr lang="en-US" altLang="zh-CN" dirty="0"/>
              <a:t>method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400" dirty="0"/>
              <a:t>ten</a:t>
            </a:r>
            <a:r>
              <a:rPr lang="en-US" altLang="zh-CN" dirty="0"/>
              <a:t> patterns for </a:t>
            </a:r>
            <a:r>
              <a:rPr lang="en-US" altLang="zh-CN" sz="2400" dirty="0"/>
              <a:t>hand movements </a:t>
            </a:r>
            <a:endParaRPr lang="en-US" altLang="zh-CN" dirty="0"/>
          </a:p>
          <a:p>
            <a:r>
              <a:rPr lang="en-US" altLang="zh-CN" dirty="0"/>
              <a:t>moving forward, backward, left, right, left and up, left and down, right and up, right and down</a:t>
            </a:r>
          </a:p>
          <a:p>
            <a:r>
              <a:rPr lang="en-US" altLang="zh-CN" sz="2400" dirty="0"/>
              <a:t>five</a:t>
            </a:r>
            <a:r>
              <a:rPr lang="en-US" altLang="zh-CN" dirty="0"/>
              <a:t> patterns for </a:t>
            </a:r>
            <a:r>
              <a:rPr lang="en-US" altLang="zh-CN" sz="2400" dirty="0"/>
              <a:t>body gestures</a:t>
            </a:r>
            <a:endParaRPr lang="en-US" altLang="zh-CN" dirty="0"/>
          </a:p>
          <a:p>
            <a:r>
              <a:rPr lang="en-US" altLang="zh-CN" dirty="0"/>
              <a:t>moving up, sitting down (contain both a moving down and moving backwards), moving left, right and forward</a:t>
            </a:r>
          </a:p>
        </p:txBody>
      </p:sp>
    </p:spTree>
    <p:extLst>
      <p:ext uri="{BB962C8B-B14F-4D97-AF65-F5344CB8AC3E}">
        <p14:creationId xmlns:p14="http://schemas.microsoft.com/office/powerpoint/2010/main" val="298117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Gesture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53332"/>
          </a:xfrm>
        </p:spPr>
        <p:txBody>
          <a:bodyPr/>
          <a:lstStyle/>
          <a:p>
            <a:r>
              <a:rPr lang="en-US" altLang="zh-CN" sz="2800" dirty="0"/>
              <a:t>Identifying gestures</a:t>
            </a:r>
          </a:p>
          <a:p>
            <a:r>
              <a:rPr lang="en-US" altLang="zh-CN" dirty="0"/>
              <a:t>a sliding window with a fixed length of 1s to segment the data stream</a:t>
            </a:r>
          </a:p>
          <a:p>
            <a:pPr marL="0" indent="0">
              <a:buNone/>
            </a:pPr>
            <a:r>
              <a:rPr lang="en-US" altLang="zh-CN" dirty="0"/>
              <a:t> match the instance with the pre-defined templates using </a:t>
            </a:r>
            <a:r>
              <a:rPr lang="en-US" altLang="zh-CN" sz="2400" dirty="0"/>
              <a:t>DTW</a:t>
            </a:r>
            <a:r>
              <a:rPr lang="zh-CN" altLang="en-US" dirty="0"/>
              <a:t>（</a:t>
            </a:r>
            <a:r>
              <a:rPr lang="en-US" altLang="zh-CN" dirty="0"/>
              <a:t>Dynamic Time Warping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—— a classic dynamic programming based algorithm to match two time series with temporal dynamics.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39" y="4099066"/>
            <a:ext cx="6155232" cy="22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3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Real-time activity recognition</a:t>
            </a:r>
            <a:r>
              <a:rPr lang="zh-CN" altLang="en-US" sz="2400" dirty="0"/>
              <a:t>（</a:t>
            </a:r>
            <a:r>
              <a:rPr lang="en-US" altLang="zh-CN" sz="2400" dirty="0"/>
              <a:t> mobile device level 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recognized gestures, tagged objects and user locations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dirty="0"/>
                  <a:t> complex, high-level activities</a:t>
                </a:r>
              </a:p>
              <a:p>
                <a:r>
                  <a:rPr lang="en-US" altLang="zh-CN" sz="2800" dirty="0"/>
                  <a:t>an offline, Emerging Pattern based algorithm to real-time requirements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87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Real-time activity recognition</a:t>
            </a:r>
            <a:r>
              <a:rPr lang="zh-CN" altLang="en-US" sz="2400" dirty="0"/>
              <a:t>（</a:t>
            </a:r>
            <a:r>
              <a:rPr lang="en-US" altLang="zh-CN" sz="2400" dirty="0"/>
              <a:t> mobile device level 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Emerging Pattern (EP) </a:t>
            </a:r>
            <a:r>
              <a:rPr lang="en-US" altLang="zh-CN" sz="2400" dirty="0"/>
              <a:t>describes significant differences between different classes of data. </a:t>
            </a:r>
            <a:endParaRPr lang="en-US" altLang="zh-CN" dirty="0"/>
          </a:p>
          <a:p>
            <a:r>
              <a:rPr lang="en-US" altLang="zh-CN" sz="2800" dirty="0"/>
              <a:t>An EP </a:t>
            </a:r>
            <a:r>
              <a:rPr lang="en-US" altLang="zh-CN" sz="2400" dirty="0"/>
              <a:t>—— a representative pattern of its class.</a:t>
            </a:r>
          </a:p>
          <a:p>
            <a:r>
              <a:rPr lang="en-US" altLang="zh-CN" sz="2400" dirty="0"/>
              <a:t>An EP is a set of items, and it occurs frequently in one class and rarely in all the other classes. </a:t>
            </a:r>
          </a:p>
          <a:p>
            <a:r>
              <a:rPr lang="en-US" altLang="zh-CN" sz="2400" dirty="0"/>
              <a:t>The class in which an EP occurs the most frequently is called the class of the EP.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06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Real-time activity recognition</a:t>
            </a:r>
            <a:r>
              <a:rPr lang="zh-CN" altLang="en-US" sz="2400" dirty="0"/>
              <a:t>（</a:t>
            </a:r>
            <a:r>
              <a:rPr lang="en-US" altLang="zh-CN" sz="2400" dirty="0"/>
              <a:t> mobile device level 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pattern X is an </a:t>
                </a:r>
                <a:r>
                  <a:rPr lang="en-US" altLang="zh-CN" dirty="0" err="1"/>
                  <a:t>itemset</a:t>
                </a:r>
                <a:r>
                  <a:rPr lang="en-US" altLang="zh-CN" dirty="0"/>
                  <a:t>, and its support in D is defined as the proportion of instances in D that contain it, denoted as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𝑠𝑢𝑝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The discriminative power of an EP X is measured by the ratio of the support of the EP in</a:t>
                </a:r>
              </a:p>
              <a:p>
                <a:r>
                  <a:rPr lang="en-US" altLang="zh-CN" dirty="0"/>
                  <a:t>its class to the support of the EP in all the other classes, denoted as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𝐺𝑟𝑜𝑤𝑡h𝑅𝑎𝑡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24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 reduce the computation cost, we only select the EPs with the growth rate of +∞ 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55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Real-time activity recognition</a:t>
            </a:r>
            <a:r>
              <a:rPr lang="zh-CN" altLang="en-US" sz="2400" dirty="0"/>
              <a:t>（</a:t>
            </a:r>
            <a:r>
              <a:rPr lang="en-US" altLang="zh-CN" sz="2400" dirty="0"/>
              <a:t> mobile device level 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Although it is effective, it works off-line and there are at least two scans over the data stream.</a:t>
                </a:r>
              </a:p>
              <a:p>
                <a:r>
                  <a:rPr lang="en-US" altLang="zh-CN" dirty="0"/>
                  <a:t>Thus, we design a fast, EP-based algorithm for real-time activity recognition.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 discrete vector stream:</a:t>
                </a:r>
              </a:p>
              <a:p>
                <a:r>
                  <a:rPr lang="en-US" altLang="zh-CN" dirty="0"/>
                  <a:t>⟨ </a:t>
                </a:r>
                <a:r>
                  <a:rPr lang="en-US" altLang="zh-CN" dirty="0" err="1"/>
                  <a:t>body_gesture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left_gesture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right_gesture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left_object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right_object</a:t>
                </a:r>
                <a:r>
                  <a:rPr lang="en-US" altLang="zh-CN" dirty="0"/>
                  <a:t>, location ⟩</a:t>
                </a:r>
              </a:p>
              <a:p>
                <a:r>
                  <a:rPr lang="en-US" altLang="zh-CN" dirty="0"/>
                  <a:t>Then we map each item in a vector to an integer. A bitmap is used to hold the items that have appeared so far. Then we use a score function to measure the contribution of X, denoted as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23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studies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90" y="2642580"/>
            <a:ext cx="8836912" cy="261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Sensor-based real-time activity recognition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Pervasive computing</a:t>
            </a:r>
          </a:p>
          <a:p>
            <a:pPr marL="0" indent="0">
              <a:buNone/>
            </a:pPr>
            <a:r>
              <a:rPr lang="en-US" altLang="zh-CN" sz="2800" dirty="0"/>
              <a:t> Application: health care, assisted living, sports coaching</a:t>
            </a:r>
          </a:p>
          <a:p>
            <a:endParaRPr lang="en-US" altLang="zh-CN" sz="2800" dirty="0"/>
          </a:p>
          <a:p>
            <a:r>
              <a:rPr lang="en-US" altLang="zh-CN" sz="2800" dirty="0"/>
              <a:t>So, How about in Real</a:t>
            </a:r>
            <a:r>
              <a:rPr lang="zh-CN" altLang="en-US" sz="2800" dirty="0"/>
              <a:t> </a:t>
            </a:r>
            <a:r>
              <a:rPr lang="en-US" altLang="zh-CN" sz="2800" dirty="0"/>
              <a:t>life?</a:t>
            </a:r>
          </a:p>
        </p:txBody>
      </p:sp>
    </p:spTree>
    <p:extLst>
      <p:ext uri="{BB962C8B-B14F-4D97-AF65-F5344CB8AC3E}">
        <p14:creationId xmlns:p14="http://schemas.microsoft.com/office/powerpoint/2010/main" val="13666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Challenging issues in real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r>
              <a:rPr lang="en-US" altLang="zh-CN" sz="3600" dirty="0"/>
              <a:t>Demanding for</a:t>
            </a:r>
          </a:p>
          <a:p>
            <a:r>
              <a:rPr lang="en-US" altLang="zh-CN" sz="2400" dirty="0"/>
              <a:t>1. a </a:t>
            </a:r>
            <a:r>
              <a:rPr lang="en-US" altLang="zh-CN" sz="3200" dirty="0"/>
              <a:t>one-pass</a:t>
            </a:r>
            <a:r>
              <a:rPr lang="en-US" altLang="zh-CN" sz="2400" dirty="0"/>
              <a:t> algorithm with </a:t>
            </a:r>
            <a:r>
              <a:rPr lang="en-US" altLang="zh-CN" sz="3200" dirty="0"/>
              <a:t>short real-time delay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en-US" altLang="zh-CN" sz="3200" dirty="0"/>
              <a:t>. less network communication </a:t>
            </a:r>
            <a:r>
              <a:rPr lang="en-US" altLang="zh-CN" sz="2400" dirty="0"/>
              <a:t>from sensor node to server </a:t>
            </a:r>
          </a:p>
          <a:p>
            <a:r>
              <a:rPr lang="en-US" altLang="zh-CN" sz="2400" dirty="0"/>
              <a:t>3. </a:t>
            </a:r>
            <a:r>
              <a:rPr lang="en-US" altLang="zh-CN" sz="3200" dirty="0"/>
              <a:t>mobile and portable </a:t>
            </a:r>
            <a:r>
              <a:rPr lang="en-US" altLang="zh-CN" sz="2400" dirty="0"/>
              <a:t>device as server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90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 a </a:t>
            </a:r>
            <a:r>
              <a:rPr lang="en-US" altLang="zh-CN" sz="3600" dirty="0"/>
              <a:t>high-level</a:t>
            </a:r>
            <a:r>
              <a:rPr lang="en-US" altLang="zh-CN" sz="2800" dirty="0"/>
              <a:t> activity </a:t>
            </a:r>
            <a:r>
              <a:rPr lang="en-US" altLang="zh-CN" sz="3600" dirty="0"/>
              <a:t>typically</a:t>
            </a:r>
            <a:r>
              <a:rPr lang="en-US" altLang="zh-CN" sz="2800" dirty="0"/>
              <a:t> includes :</a:t>
            </a:r>
          </a:p>
          <a:p>
            <a:endParaRPr lang="en-US" altLang="zh-CN" sz="2800" dirty="0"/>
          </a:p>
          <a:p>
            <a:r>
              <a:rPr lang="en-US" altLang="zh-CN" sz="2800" dirty="0"/>
              <a:t>(1). a sequence of </a:t>
            </a:r>
            <a:r>
              <a:rPr lang="en-US" altLang="zh-CN" sz="3600" dirty="0"/>
              <a:t>physical gestures</a:t>
            </a:r>
            <a:r>
              <a:rPr lang="en-US" altLang="zh-CN" sz="2800" dirty="0"/>
              <a:t> and</a:t>
            </a:r>
          </a:p>
          <a:p>
            <a:r>
              <a:rPr lang="en-US" altLang="zh-CN" sz="2800" dirty="0"/>
              <a:t>(2). </a:t>
            </a:r>
            <a:r>
              <a:rPr lang="en-US" altLang="zh-CN" sz="3600" dirty="0"/>
              <a:t>ambulation</a:t>
            </a:r>
            <a:r>
              <a:rPr lang="en-US" altLang="zh-CN" sz="2800" dirty="0"/>
              <a:t> in the execution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045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2411" y="1867989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/>
                  <a:t>sensor node level</a:t>
                </a:r>
                <a:r>
                  <a:rPr lang="zh-CN" altLang="en-US" sz="3200" dirty="0"/>
                  <a:t>：</a:t>
                </a:r>
                <a:endParaRPr lang="en-US" altLang="zh-CN" sz="3200" dirty="0"/>
              </a:p>
              <a:p>
                <a:r>
                  <a:rPr lang="en-US" altLang="zh-CN" sz="2800" dirty="0"/>
                  <a:t>1. data from acceleration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dirty="0"/>
                  <a:t> gesture</a:t>
                </a:r>
              </a:p>
              <a:p>
                <a:r>
                  <a:rPr lang="en-US" altLang="zh-CN" sz="2800" dirty="0"/>
                  <a:t>2.other sensor reading</a:t>
                </a:r>
              </a:p>
              <a:p>
                <a:pPr marL="0" indent="0">
                  <a:buNone/>
                </a:pPr>
                <a:r>
                  <a:rPr lang="en-US" altLang="zh-CN" sz="3200" dirty="0"/>
                  <a:t>portable device level</a:t>
                </a:r>
                <a:r>
                  <a:rPr lang="zh-CN" altLang="en-US" sz="3200" dirty="0"/>
                  <a:t>：</a:t>
                </a:r>
                <a:endParaRPr lang="en-US" altLang="zh-CN" sz="3200" dirty="0"/>
              </a:p>
              <a:p>
                <a:r>
                  <a:rPr lang="en-US" altLang="zh-CN" sz="2800" dirty="0"/>
                  <a:t>data from sensor node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800" dirty="0"/>
                  <a:t> complex, high-level activity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2411" y="1867989"/>
                <a:ext cx="10058400" cy="4023360"/>
              </a:xfrm>
              <a:blipFill>
                <a:blip r:embed="rId2"/>
                <a:stretch>
                  <a:fillRect l="-2485" t="-3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8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 sensor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 sensor nodes—3 </a:t>
            </a:r>
            <a:r>
              <a:rPr lang="en-US" altLang="zh-CN" sz="2800" dirty="0"/>
              <a:t>IMOTE2</a:t>
            </a:r>
            <a:r>
              <a:rPr lang="en-US" altLang="zh-CN" dirty="0"/>
              <a:t> motes and 2 </a:t>
            </a:r>
            <a:r>
              <a:rPr lang="en-US" altLang="zh-CN" sz="2800" dirty="0"/>
              <a:t>RFID reader </a:t>
            </a:r>
            <a:r>
              <a:rPr lang="en-US" altLang="zh-CN" dirty="0"/>
              <a:t>motes.</a:t>
            </a:r>
          </a:p>
          <a:p>
            <a:r>
              <a:rPr lang="en-US" altLang="zh-CN" sz="2800" dirty="0"/>
              <a:t>IMOTE2 </a:t>
            </a:r>
            <a:r>
              <a:rPr lang="en-US" altLang="zh-CN" dirty="0"/>
              <a:t>mote : </a:t>
            </a:r>
          </a:p>
          <a:p>
            <a:r>
              <a:rPr lang="en-US" altLang="zh-CN" dirty="0"/>
              <a:t>an IPR2400 processor/radio board </a:t>
            </a:r>
          </a:p>
          <a:p>
            <a:r>
              <a:rPr lang="en-US" altLang="zh-CN" dirty="0"/>
              <a:t>an ITS400 sensor board with a 3-axis accelerometer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dirty="0"/>
              <a:t>to capture </a:t>
            </a:r>
            <a:r>
              <a:rPr lang="en-US" altLang="zh-CN" sz="2800" dirty="0"/>
              <a:t>hand and body movement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92" y="2216811"/>
            <a:ext cx="4663440" cy="410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 sensor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RFID reader </a:t>
            </a:r>
            <a:r>
              <a:rPr lang="en-US" altLang="zh-CN" dirty="0"/>
              <a:t>mote :</a:t>
            </a:r>
          </a:p>
          <a:p>
            <a:pPr marL="0" indent="0">
              <a:buNone/>
            </a:pPr>
            <a:r>
              <a:rPr lang="en-US" altLang="zh-CN" dirty="0"/>
              <a:t>   a MICA2Dot mote </a:t>
            </a:r>
          </a:p>
          <a:p>
            <a:pPr marL="0" indent="0">
              <a:buNone/>
            </a:pPr>
            <a:r>
              <a:rPr lang="en-US" altLang="zh-CN" dirty="0"/>
              <a:t>   a coin-size, short-range RFID reader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detect the presence of a tagged object within </a:t>
            </a:r>
          </a:p>
          <a:p>
            <a:pPr marL="0" indent="0">
              <a:buNone/>
            </a:pPr>
            <a:r>
              <a:rPr lang="en-US" altLang="zh-CN" dirty="0"/>
              <a:t> a few centimeters</a:t>
            </a:r>
          </a:p>
          <a:p>
            <a:pPr marL="0" indent="0">
              <a:buNone/>
            </a:pPr>
            <a:r>
              <a:rPr lang="en-US" altLang="zh-CN" dirty="0"/>
              <a:t> to capture </a:t>
            </a:r>
            <a:r>
              <a:rPr lang="en-US" altLang="zh-CN" sz="2800" dirty="0"/>
              <a:t>object use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65" y="1845734"/>
            <a:ext cx="5038476" cy="44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9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 sensor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 addition,  an </a:t>
            </a:r>
            <a:r>
              <a:rPr lang="en-US" altLang="zh-CN" sz="2800" dirty="0"/>
              <a:t>UHF RFID reader </a:t>
            </a:r>
            <a:r>
              <a:rPr lang="en-US" altLang="zh-CN" dirty="0"/>
              <a:t>is located in each room to sense the proximity of a subject wearing a </a:t>
            </a:r>
            <a:r>
              <a:rPr lang="en-US" altLang="zh-CN" sz="2800" dirty="0"/>
              <a:t>UHF tag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To detecting the </a:t>
            </a:r>
            <a:r>
              <a:rPr lang="en-US" altLang="zh-CN" sz="2800" dirty="0"/>
              <a:t>user’s location</a:t>
            </a:r>
            <a:r>
              <a:rPr lang="en-US" altLang="zh-CN" dirty="0"/>
              <a:t> at </a:t>
            </a:r>
            <a:r>
              <a:rPr lang="en-US" altLang="zh-CN" sz="2800" dirty="0"/>
              <a:t>room-level</a:t>
            </a:r>
            <a:r>
              <a:rPr lang="en-US" altLang="zh-CN" dirty="0"/>
              <a:t>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3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body sensor network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17" y="1875135"/>
            <a:ext cx="9627326" cy="43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622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1209</TotalTime>
  <Words>753</Words>
  <Application>Microsoft Office PowerPoint</Application>
  <PresentationFormat>宽屏</PresentationFormat>
  <Paragraphs>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Calibri</vt:lpstr>
      <vt:lpstr>Calibri Light</vt:lpstr>
      <vt:lpstr>Cambria Math</vt:lpstr>
      <vt:lpstr>回顾</vt:lpstr>
      <vt:lpstr> Title：  A hierarchical approach     to     real-time activity recognition       in       body sensor networks</vt:lpstr>
      <vt:lpstr>Topic</vt:lpstr>
      <vt:lpstr>Challenging issues in real time</vt:lpstr>
      <vt:lpstr>Motivation</vt:lpstr>
      <vt:lpstr>Hierarchical Approach</vt:lpstr>
      <vt:lpstr>body sensor network</vt:lpstr>
      <vt:lpstr>body sensor network</vt:lpstr>
      <vt:lpstr>body sensor network</vt:lpstr>
      <vt:lpstr>body sensor network</vt:lpstr>
      <vt:lpstr>Gesture recognition（ sensor node level ）</vt:lpstr>
      <vt:lpstr>Gesture recognition</vt:lpstr>
      <vt:lpstr>Gesture recognition</vt:lpstr>
      <vt:lpstr>Gesture recognition</vt:lpstr>
      <vt:lpstr>Real-time activity recognition（ mobile device level ）</vt:lpstr>
      <vt:lpstr>Real-time activity recognition（ mobile device level ）</vt:lpstr>
      <vt:lpstr>Real-time activity recognition（ mobile device level ）</vt:lpstr>
      <vt:lpstr>Real-time activity recognition（ mobile device level ）</vt:lpstr>
      <vt:lpstr>Empirical studies</vt:lpstr>
      <vt:lpstr>Thank you~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Title：  A hierarchical approach     to     real-time activity recognition       in       body sensor networks</dc:title>
  <dc:creator>alan he</dc:creator>
  <cp:lastModifiedBy>alan he</cp:lastModifiedBy>
  <cp:revision>31</cp:revision>
  <dcterms:created xsi:type="dcterms:W3CDTF">2017-05-21T10:31:31Z</dcterms:created>
  <dcterms:modified xsi:type="dcterms:W3CDTF">2017-05-22T06:45:15Z</dcterms:modified>
</cp:coreProperties>
</file>