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6"/>
  </p:notesMasterIdLst>
  <p:sldIdLst>
    <p:sldId id="256" r:id="rId2"/>
    <p:sldId id="274" r:id="rId3"/>
    <p:sldId id="275" r:id="rId4"/>
    <p:sldId id="276" r:id="rId5"/>
    <p:sldId id="278" r:id="rId6"/>
    <p:sldId id="279" r:id="rId7"/>
    <p:sldId id="280" r:id="rId8"/>
    <p:sldId id="281" r:id="rId9"/>
    <p:sldId id="277" r:id="rId10"/>
    <p:sldId id="283" r:id="rId11"/>
    <p:sldId id="282" r:id="rId12"/>
    <p:sldId id="284" r:id="rId13"/>
    <p:sldId id="295" r:id="rId14"/>
    <p:sldId id="297" r:id="rId15"/>
    <p:sldId id="298" r:id="rId16"/>
    <p:sldId id="285" r:id="rId17"/>
    <p:sldId id="293" r:id="rId18"/>
    <p:sldId id="287" r:id="rId19"/>
    <p:sldId id="286" r:id="rId20"/>
    <p:sldId id="288" r:id="rId21"/>
    <p:sldId id="289" r:id="rId22"/>
    <p:sldId id="290" r:id="rId23"/>
    <p:sldId id="294" r:id="rId24"/>
    <p:sldId id="273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24" autoAdjust="0"/>
  </p:normalViewPr>
  <p:slideViewPr>
    <p:cSldViewPr>
      <p:cViewPr varScale="1">
        <p:scale>
          <a:sx n="69" d="100"/>
          <a:sy n="69" d="100"/>
        </p:scale>
        <p:origin x="78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458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26B196-2CFA-40EF-AD10-EADBE419E12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7133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B196-2CFA-40EF-AD10-EADBE419E126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3097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是一种</a:t>
            </a:r>
            <a:r>
              <a:rPr lang="en-US" altLang="zh-CN" dirty="0" smtClean="0"/>
              <a:t>PKC</a:t>
            </a:r>
            <a:r>
              <a:rPr lang="zh-CN" altLang="en-US" dirty="0" smtClean="0"/>
              <a:t>的实现方式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B196-2CFA-40EF-AD10-EADBE419E126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5729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不存在于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*</a:t>
            </a:r>
            <a:r>
              <a:rPr lang="zh-CN" altLang="en-US" dirty="0" smtClean="0"/>
              <a:t>群中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B196-2CFA-40EF-AD10-EADBE419E126}" type="slidenum">
              <a:rPr lang="zh-CN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600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B196-2CFA-40EF-AD10-EADBE419E126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269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任何用于对明文进行加密转换的数据，均是加密秘钥</a:t>
            </a:r>
            <a:endParaRPr lang="en-US" altLang="zh-CN" dirty="0" smtClean="0"/>
          </a:p>
          <a:p>
            <a:r>
              <a:rPr lang="zh-CN" altLang="en-US" dirty="0" smtClean="0"/>
              <a:t>加密和解密的秘钥是否相同，决定了加密方法的性质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B196-2CFA-40EF-AD10-EADBE419E126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87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左上：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个字母和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个数字的</a:t>
            </a:r>
            <a:r>
              <a:rPr lang="en-US" altLang="zh-CN" dirty="0" err="1" smtClean="0"/>
              <a:t>polybius</a:t>
            </a:r>
            <a:r>
              <a:rPr lang="zh-CN" altLang="en-US" dirty="0" smtClean="0"/>
              <a:t>方格，构成由</a:t>
            </a:r>
            <a:r>
              <a:rPr lang="en-US" altLang="zh-CN" dirty="0" err="1" smtClean="0"/>
              <a:t>adfgvx</a:t>
            </a:r>
            <a:r>
              <a:rPr lang="zh-CN" altLang="en-US" dirty="0" smtClean="0"/>
              <a:t>的第一次加密函数。</a:t>
            </a:r>
            <a:endParaRPr lang="en-US" altLang="zh-CN" dirty="0" smtClean="0"/>
          </a:p>
          <a:p>
            <a:r>
              <a:rPr lang="en-US" altLang="zh-CN" dirty="0" smtClean="0"/>
              <a:t>Rifle</a:t>
            </a:r>
            <a:r>
              <a:rPr lang="zh-CN" altLang="en-US" dirty="0" smtClean="0"/>
              <a:t>称为移位秘钥。在密文方格上面写上，按照字母次序按列遍历，形成最终密文。</a:t>
            </a:r>
            <a:endParaRPr lang="en-US" altLang="zh-CN" dirty="0" smtClean="0"/>
          </a:p>
          <a:p>
            <a:r>
              <a:rPr lang="zh-CN" altLang="en-US" dirty="0" smtClean="0"/>
              <a:t>解码结果：</a:t>
            </a:r>
            <a:r>
              <a:rPr lang="en-US" altLang="zh-CN" dirty="0" err="1" smtClean="0"/>
              <a:t>findthewapons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B196-2CFA-40EF-AD10-EADBE419E126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0110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秘钥管理是加密系统的核心要素；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加密算法真的就不重要了吗？回头想想</a:t>
            </a:r>
            <a:r>
              <a:rPr lang="en-US" altLang="zh-CN" dirty="0" err="1" smtClean="0"/>
              <a:t>adfgvx</a:t>
            </a:r>
            <a:r>
              <a:rPr lang="zh-CN" altLang="en-US" dirty="0" smtClean="0"/>
              <a:t>加密方法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B196-2CFA-40EF-AD10-EADBE419E126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768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B196-2CFA-40EF-AD10-EADBE419E126}" type="slidenum">
              <a:rPr lang="zh-CN" altLang="zh-CN" smtClean="0"/>
              <a:pPr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026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B196-2CFA-40EF-AD10-EADBE419E126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9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In 1976,W. Die and M. Hellman proposed public key cryptography, which is based on the observation that the encryption and decryption procedures need not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have the same key. This removes the requirement that the encoding key be kept secret. The encoding function f must be relatively easy to compute, but f-1 must be extremely difficult to compute without some additional information, so that someone who knows only the encrypting key cannot find the decrypting key without prohibitive computation.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关键在于：保密性：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This removes the requirement that the encoding key be kept secret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B196-2CFA-40EF-AD10-EADBE419E126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4609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B196-2CFA-40EF-AD10-EADBE419E126}" type="slidenum">
              <a:rPr lang="zh-CN" altLang="zh-CN" smtClean="0"/>
              <a:pPr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245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7F751-3503-4455-8423-62836572F2E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61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9FC47-26C2-4429-BA32-7305BFBF36B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982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823BFE-D464-47F1-A9B7-6A5A1638DC9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95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AA32D-0A80-4755-AC76-DA0DDAC147B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844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B169C9-B714-42EF-8CE2-849F2DDD404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870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B34BFE-0AAF-4F87-955F-68AF40F654D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90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B6DDE-750B-49D0-BC7D-2D4BDD436CB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60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2EE94-2053-429D-9E6D-26C699674ED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190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8701B-B3B9-456E-88B4-92593AD10BE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370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18078-6656-42C9-ADE8-3D5AD3965C4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933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1D64F-AC98-4BEE-BFDF-BF5B154E69C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353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BC2A7A3E-E73F-437C-8B79-3FEC0E924C40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4-4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密码算法</a:t>
            </a:r>
            <a:endParaRPr lang="zh-CN" altLang="zh-CN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7</a:t>
            </a:r>
            <a:r>
              <a:rPr lang="zh-CN" altLang="zh-CN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05</a:t>
            </a:r>
            <a:r>
              <a:rPr lang="zh-CN" altLang="zh-CN" dirty="0" smtClean="0"/>
              <a:t>日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063751" y="404813"/>
            <a:ext cx="7993063" cy="919162"/>
          </a:xfrm>
        </p:spPr>
        <p:txBody>
          <a:bodyPr/>
          <a:lstStyle/>
          <a:p>
            <a:r>
              <a:rPr lang="zh-CN" altLang="en-US" smtClean="0"/>
              <a:t>古典密码：德国陆军强于恺撒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196975"/>
            <a:ext cx="45354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916113"/>
            <a:ext cx="3167062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6743700" y="1824038"/>
            <a:ext cx="277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Plaintext: </a:t>
            </a:r>
            <a:r>
              <a:rPr lang="en-US" altLang="zh-CN" sz="2000" dirty="0">
                <a:solidFill>
                  <a:srgbClr val="C00000"/>
                </a:solidFill>
                <a:latin typeface="Eras Demi ITC" panose="020B0805030504020804" pitchFamily="34" charset="0"/>
              </a:rPr>
              <a:t>field cipher</a:t>
            </a:r>
            <a:endParaRPr lang="zh-CN" altLang="en-US" sz="2000" dirty="0">
              <a:solidFill>
                <a:srgbClr val="C00000"/>
              </a:solidFill>
              <a:latin typeface="Eras Demi ITC" panose="020B0805030504020804" pitchFamily="34" charset="0"/>
            </a:endParaRPr>
          </a:p>
        </p:txBody>
      </p:sp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38" y="2676525"/>
            <a:ext cx="45640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triped Right Arrow 3"/>
          <p:cNvSpPr/>
          <p:nvPr/>
        </p:nvSpPr>
        <p:spPr>
          <a:xfrm rot="5400000">
            <a:off x="7801769" y="2248694"/>
            <a:ext cx="431800" cy="319088"/>
          </a:xfrm>
          <a:prstGeom prst="stripedRigh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332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14" y="3422650"/>
            <a:ext cx="22891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triped Right Arrow 9"/>
          <p:cNvSpPr/>
          <p:nvPr/>
        </p:nvSpPr>
        <p:spPr>
          <a:xfrm rot="5400000">
            <a:off x="7785894" y="3018631"/>
            <a:ext cx="431800" cy="319088"/>
          </a:xfrm>
          <a:prstGeom prst="stripedRigh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7097714" y="3422650"/>
            <a:ext cx="2219325" cy="30003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23" name="TextBox 5"/>
          <p:cNvSpPr txBox="1">
            <a:spLocks noChangeArrowheads="1"/>
          </p:cNvSpPr>
          <p:nvPr/>
        </p:nvSpPr>
        <p:spPr bwMode="auto">
          <a:xfrm>
            <a:off x="9798050" y="3063875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key</a:t>
            </a:r>
            <a:endParaRPr lang="zh-CN" alt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317038" y="3278188"/>
            <a:ext cx="468312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9" y="5745164"/>
            <a:ext cx="3711575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838543" y="4360070"/>
            <a:ext cx="6394450" cy="1408113"/>
            <a:chOff x="323528" y="4337201"/>
            <a:chExt cx="6394653" cy="1407897"/>
          </a:xfrm>
        </p:grpSpPr>
        <p:sp>
          <p:nvSpPr>
            <p:cNvPr id="13" name="Rounded Rectangle 12"/>
            <p:cNvSpPr/>
            <p:nvPr/>
          </p:nvSpPr>
          <p:spPr>
            <a:xfrm>
              <a:off x="323528" y="4337201"/>
              <a:ext cx="5040473" cy="944418"/>
            </a:xfrm>
            <a:prstGeom prst="roundRect">
              <a:avLst/>
            </a:prstGeom>
            <a:blipFill>
              <a:blip r:embed="rId8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328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4006" y="5281548"/>
              <a:ext cx="384175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9" name="TextBox 10"/>
            <p:cNvSpPr txBox="1">
              <a:spLocks noChangeArrowheads="1"/>
            </p:cNvSpPr>
            <p:nvPr/>
          </p:nvSpPr>
          <p:spPr bwMode="auto">
            <a:xfrm>
              <a:off x="834020" y="4393486"/>
              <a:ext cx="2160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C00000"/>
                  </a:solidFill>
                </a:rPr>
                <a:t>你试试：</a:t>
              </a:r>
            </a:p>
          </p:txBody>
        </p:sp>
        <p:pic>
          <p:nvPicPr>
            <p:cNvPr id="13330" name="Picture 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32" y="4828169"/>
              <a:ext cx="4716463" cy="313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98223"/>
              </p:ext>
            </p:extLst>
          </p:nvPr>
        </p:nvGraphicFramePr>
        <p:xfrm>
          <a:off x="6458084" y="3052763"/>
          <a:ext cx="548937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875"/>
                <a:gridCol w="1097875"/>
                <a:gridCol w="1097875"/>
                <a:gridCol w="1097875"/>
                <a:gridCol w="1097875"/>
              </a:tblGrid>
              <a:tr h="447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E</a:t>
                      </a:r>
                      <a:endParaRPr lang="zh-CN" altLang="en-US" sz="2400" dirty="0"/>
                    </a:p>
                  </a:txBody>
                  <a:tcPr/>
                </a:tc>
              </a:tr>
              <a:tr h="447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/>
                </a:tc>
              </a:tr>
              <a:tr h="447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</a:t>
                      </a:r>
                      <a:endParaRPr lang="zh-CN" altLang="en-US" sz="2400" dirty="0"/>
                    </a:p>
                  </a:txBody>
                  <a:tcPr/>
                </a:tc>
              </a:tr>
              <a:tr h="447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V</a:t>
                      </a:r>
                      <a:endParaRPr lang="zh-CN" altLang="en-US" sz="2400" dirty="0"/>
                    </a:p>
                  </a:txBody>
                  <a:tcPr/>
                </a:tc>
              </a:tr>
              <a:tr h="447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</a:tr>
              <a:tr h="447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V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/>
                </a:tc>
              </a:tr>
              <a:tr h="447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5941" y="1772817"/>
            <a:ext cx="7372836" cy="255454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charset="0"/>
                <a:ea typeface="宋体" charset="-122"/>
              </a:rPr>
              <a:t>6</a:t>
            </a:r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charset="0"/>
                <a:ea typeface="宋体" charset="-122"/>
              </a:rPr>
              <a:t>现在你能说清楚“钥”和“函数”之间的关系了吗？</a:t>
            </a:r>
            <a:endParaRPr lang="en-US" altLang="zh-CN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620713"/>
            <a:ext cx="3527425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814639" y="4697413"/>
            <a:ext cx="1990725" cy="127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240017" y="1510043"/>
            <a:ext cx="36004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  <a:p>
            <a:pPr>
              <a:defRPr/>
            </a:pPr>
            <a:r>
              <a:rPr lang="zh-CN" alt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你学习了书上的内容，现在对这段话有什么体会吗？</a:t>
            </a:r>
            <a:endParaRPr lang="en-US" altLang="zh-CN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4250" y="1269185"/>
            <a:ext cx="9073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问题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：</a:t>
            </a:r>
            <a:r>
              <a:rPr lang="en-US" altLang="zh-CN" sz="3200" dirty="0" err="1" smtClean="0"/>
              <a:t>monoalphabetic</a:t>
            </a:r>
            <a:r>
              <a:rPr lang="en-US" altLang="zh-CN" sz="3200" dirty="0" smtClean="0"/>
              <a:t> cryptosystems </a:t>
            </a:r>
            <a:r>
              <a:rPr lang="zh-CN" altLang="en-US" sz="3200" dirty="0" smtClean="0"/>
              <a:t>和</a:t>
            </a:r>
            <a:r>
              <a:rPr lang="en-US" altLang="zh-CN" sz="3200" dirty="0"/>
              <a:t>affine </a:t>
            </a:r>
            <a:r>
              <a:rPr lang="en-US" altLang="zh-CN" sz="3200" dirty="0" smtClean="0"/>
              <a:t>cryptosystem </a:t>
            </a:r>
            <a:r>
              <a:rPr lang="zh-CN" altLang="en-US" sz="3200" dirty="0" smtClean="0"/>
              <a:t>的区别是什么？</a:t>
            </a:r>
            <a:r>
              <a:rPr lang="en-US" altLang="zh-CN" sz="3200" dirty="0" smtClean="0"/>
              <a:t>             </a:t>
            </a:r>
            <a:endParaRPr lang="zh-CN" altLang="en-US" sz="32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5277262"/>
            <a:ext cx="4861699" cy="6990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4250" y="2924944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monoalphabetic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cryptosystems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4325545" y="3535405"/>
            <a:ext cx="3688329" cy="675097"/>
            <a:chOff x="4325545" y="3535405"/>
            <a:chExt cx="3688329" cy="6750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545" y="3535405"/>
              <a:ext cx="3688329" cy="67509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591944" y="3717032"/>
              <a:ext cx="21602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534661" y="4113946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 smtClean="0"/>
              <a:t>f</a:t>
            </a:r>
            <a:r>
              <a:rPr lang="en-US" altLang="zh-CN" sz="3200" i="1" baseline="30000" dirty="0" smtClean="0"/>
              <a:t>-1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p</a:t>
            </a:r>
            <a:r>
              <a:rPr lang="en-US" altLang="zh-CN" sz="3200" dirty="0" smtClean="0"/>
              <a:t>)=?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1485829" y="4707507"/>
            <a:ext cx="3707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affine </a:t>
            </a:r>
            <a:r>
              <a:rPr lang="en-US" altLang="zh-CN" sz="3200" dirty="0"/>
              <a:t>cryptosystem</a:t>
            </a:r>
            <a:endParaRPr lang="zh-CN" altLang="en-US" sz="3200" dirty="0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18" y="5301232"/>
            <a:ext cx="3688329" cy="67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0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8335" y="636636"/>
            <a:ext cx="9073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问题</a:t>
            </a:r>
            <a:r>
              <a:rPr lang="en-US" altLang="zh-CN" sz="3200" dirty="0" smtClean="0"/>
              <a:t>9</a:t>
            </a:r>
            <a:r>
              <a:rPr lang="zh-CN" altLang="en-US" sz="3200" dirty="0" smtClean="0"/>
              <a:t>：</a:t>
            </a:r>
            <a:r>
              <a:rPr lang="en-US" altLang="zh-CN" sz="3200" dirty="0" err="1" smtClean="0"/>
              <a:t>monoalphabetic</a:t>
            </a:r>
            <a:r>
              <a:rPr lang="en-US" altLang="zh-CN" sz="3200" dirty="0" smtClean="0"/>
              <a:t> cryptosystems </a:t>
            </a:r>
            <a:r>
              <a:rPr lang="zh-CN" altLang="en-US" sz="3200" dirty="0" smtClean="0"/>
              <a:t>和</a:t>
            </a:r>
            <a:r>
              <a:rPr lang="en-US" altLang="zh-CN" sz="3200" dirty="0"/>
              <a:t>polyalphabetic </a:t>
            </a:r>
            <a:r>
              <a:rPr lang="en-US" altLang="zh-CN" sz="3200" dirty="0" smtClean="0"/>
              <a:t>cryptosystem</a:t>
            </a:r>
            <a:r>
              <a:rPr lang="zh-CN" altLang="en-US" sz="3200" dirty="0" smtClean="0"/>
              <a:t>的区别是什么？</a:t>
            </a:r>
            <a:r>
              <a:rPr lang="en-US" altLang="zh-CN" sz="3200" dirty="0" smtClean="0"/>
              <a:t>             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574820" y="3386839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48335" y="1965571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polyalphabetic cryptosystem</a:t>
            </a:r>
            <a:endParaRPr lang="zh-CN" altLang="en-US" sz="3200" dirty="0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2708920"/>
            <a:ext cx="9001000" cy="404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556792"/>
            <a:ext cx="10109727" cy="266429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9416" y="404664"/>
            <a:ext cx="3911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PKC</a:t>
            </a:r>
            <a:r>
              <a:rPr lang="zh-CN" altLang="en-US" sz="4800" dirty="0" smtClean="0"/>
              <a:t>是什么？</a:t>
            </a:r>
            <a:endParaRPr lang="zh-CN" altLang="en-US" sz="4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67408" y="4542219"/>
            <a:ext cx="10975715" cy="1970549"/>
            <a:chOff x="767408" y="4542219"/>
            <a:chExt cx="10975715" cy="1970549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4542219"/>
              <a:ext cx="10903707" cy="197054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67408" y="4542219"/>
              <a:ext cx="9793088" cy="470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915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Public Key Cryptosystem (PKC)</a:t>
            </a:r>
            <a:endParaRPr lang="zh-CN" altLang="en-US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069975"/>
            <a:ext cx="80645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11624" y="3573016"/>
            <a:ext cx="7284892" cy="175432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10</a:t>
            </a:r>
            <a:r>
              <a:rPr lang="zh-CN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defRPr/>
            </a:pPr>
            <a:r>
              <a:rPr lang="zh-CN" alt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你能否解释一下这个系统的工作原理？它最明显的好处是什么</a:t>
            </a:r>
            <a:r>
              <a:rPr lang="zh-CN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？</a:t>
            </a:r>
            <a:endParaRPr lang="en-US" altLang="zh-CN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5885714"/>
            <a:ext cx="123193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This removes the requirement that the encoding key be kept </a:t>
            </a:r>
            <a:r>
              <a:rPr lang="en-US" altLang="zh-CN" sz="3200" dirty="0" smtClean="0"/>
              <a:t>secret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27044"/>
            <a:ext cx="9144000" cy="440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5560" y="1700808"/>
            <a:ext cx="7632848" cy="30162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11</a:t>
            </a:r>
            <a:r>
              <a:rPr lang="zh-CN" alt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用公钥系统实现“数字签名”，与加密解密有什么相同的地方？有什么不同的地方？</a:t>
            </a:r>
            <a:endParaRPr lang="en-US" altLang="zh-CN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2646" y="1037054"/>
            <a:ext cx="7612982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12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PKC</a:t>
            </a:r>
            <a:r>
              <a:rPr lang="zh-CN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和</a:t>
            </a:r>
            <a:r>
              <a:rPr lang="en-US" altLang="zh-CN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RSA</a:t>
            </a:r>
            <a:r>
              <a:rPr lang="zh-CN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是什么关系？</a:t>
            </a:r>
            <a:endParaRPr lang="en-US" altLang="zh-CN" sz="4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3501008"/>
            <a:ext cx="11737305" cy="13337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07768" y="4365104"/>
            <a:ext cx="792088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1624" y="1484785"/>
            <a:ext cx="7272808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1: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Cryptosystem</a:t>
            </a: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是什么意思</a:t>
            </a: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 它要解决的基本问题是什么</a:t>
            </a: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56679"/>
            <a:ext cx="8021169" cy="6744641"/>
          </a:xfrm>
          <a:prstGeom prst="rect">
            <a:avLst/>
          </a:prstGeom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47653" y="5589240"/>
            <a:ext cx="2402531" cy="1212080"/>
            <a:chOff x="714212" y="4816392"/>
            <a:chExt cx="2402397" cy="1213369"/>
          </a:xfrm>
        </p:grpSpPr>
        <p:sp>
          <p:nvSpPr>
            <p:cNvPr id="2" name="Rounded Rectangle 1"/>
            <p:cNvSpPr/>
            <p:nvPr/>
          </p:nvSpPr>
          <p:spPr>
            <a:xfrm>
              <a:off x="740254" y="4816392"/>
              <a:ext cx="2376355" cy="36074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4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212" y="5645586"/>
              <a:ext cx="2401887" cy="384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2550184" y="1808467"/>
            <a:ext cx="6305352" cy="461665"/>
            <a:chOff x="4487436" y="1916832"/>
            <a:chExt cx="6305352" cy="461665"/>
          </a:xfrm>
        </p:grpSpPr>
        <p:sp>
          <p:nvSpPr>
            <p:cNvPr id="6" name="文本框 5"/>
            <p:cNvSpPr txBox="1"/>
            <p:nvPr/>
          </p:nvSpPr>
          <p:spPr>
            <a:xfrm>
              <a:off x="5375920" y="1916832"/>
              <a:ext cx="5416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看到这一步，你有没有感到一丝兴奋？</a:t>
              </a:r>
              <a:endParaRPr lang="zh-CN" altLang="en-US" sz="2400" dirty="0"/>
            </a:p>
          </p:txBody>
        </p:sp>
        <p:sp>
          <p:nvSpPr>
            <p:cNvPr id="7" name="左箭头 6"/>
            <p:cNvSpPr/>
            <p:nvPr/>
          </p:nvSpPr>
          <p:spPr>
            <a:xfrm>
              <a:off x="4487436" y="2060848"/>
              <a:ext cx="744468" cy="2672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矩形 20"/>
          <p:cNvSpPr/>
          <p:nvPr/>
        </p:nvSpPr>
        <p:spPr>
          <a:xfrm>
            <a:off x="175970" y="3053301"/>
            <a:ext cx="8224286" cy="883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47653" y="3890783"/>
            <a:ext cx="8252603" cy="883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47653" y="4725143"/>
            <a:ext cx="8252603" cy="2115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3696" y="2309781"/>
            <a:ext cx="8226560" cy="7695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968208" y="4317047"/>
            <a:ext cx="4104455" cy="11281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知道了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e,n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，你能轻易算出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d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吗？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140504" y="5612668"/>
            <a:ext cx="3932159" cy="830997"/>
            <a:chOff x="4487436" y="1916832"/>
            <a:chExt cx="5328592" cy="830997"/>
          </a:xfrm>
        </p:grpSpPr>
        <p:sp>
          <p:nvSpPr>
            <p:cNvPr id="18" name="文本框 17"/>
            <p:cNvSpPr txBox="1"/>
            <p:nvPr/>
          </p:nvSpPr>
          <p:spPr>
            <a:xfrm>
              <a:off x="5375920" y="1916832"/>
              <a:ext cx="4440108" cy="8309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</a:rPr>
                <a:t>请注意：加解密均在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Zn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加群中进行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左箭头 18"/>
            <p:cNvSpPr/>
            <p:nvPr/>
          </p:nvSpPr>
          <p:spPr>
            <a:xfrm>
              <a:off x="4487436" y="2060848"/>
              <a:ext cx="744468" cy="2672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37047" y="3486050"/>
            <a:ext cx="5328592" cy="830997"/>
            <a:chOff x="4487436" y="1916832"/>
            <a:chExt cx="5328592" cy="830997"/>
          </a:xfrm>
        </p:grpSpPr>
        <p:sp>
          <p:nvSpPr>
            <p:cNvPr id="16" name="左箭头 15"/>
            <p:cNvSpPr/>
            <p:nvPr/>
          </p:nvSpPr>
          <p:spPr>
            <a:xfrm>
              <a:off x="4487436" y="2060848"/>
              <a:ext cx="744468" cy="2672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375920" y="1916832"/>
              <a:ext cx="44401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在</a:t>
              </a:r>
              <a:r>
                <a:rPr lang="en-US" altLang="zh-CN" sz="2400" dirty="0" smtClean="0"/>
                <a:t>Z</a:t>
              </a:r>
              <a:r>
                <a:rPr lang="el-GR" altLang="zh-CN" sz="2400" baseline="-25000" dirty="0" smtClean="0"/>
                <a:t>Φ</a:t>
              </a:r>
              <a:r>
                <a:rPr lang="en-US" altLang="zh-CN" sz="2400" baseline="-25000" dirty="0" smtClean="0"/>
                <a:t>(n)</a:t>
              </a:r>
              <a:r>
                <a:rPr lang="en-US" altLang="zh-CN" sz="2400" dirty="0" smtClean="0"/>
                <a:t>*</a:t>
              </a:r>
              <a:r>
                <a:rPr lang="zh-CN" altLang="en-US" sz="2400" dirty="0" smtClean="0"/>
                <a:t>群中找到一个较小的数</a:t>
              </a:r>
              <a:r>
                <a:rPr lang="en-US" altLang="zh-CN" sz="2400" dirty="0" smtClean="0"/>
                <a:t>e</a:t>
              </a:r>
              <a:r>
                <a:rPr lang="zh-CN" altLang="en-US" sz="2400" dirty="0" smtClean="0"/>
                <a:t>以及它的乘法逆</a:t>
              </a:r>
              <a:r>
                <a:rPr lang="en-US" altLang="zh-CN" sz="2400" dirty="0" smtClean="0"/>
                <a:t>d</a:t>
              </a:r>
              <a:endParaRPr lang="zh-CN" altLang="en-US" sz="2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87829" y="2564904"/>
            <a:ext cx="4873870" cy="461665"/>
            <a:chOff x="4487436" y="1916832"/>
            <a:chExt cx="4873870" cy="461665"/>
          </a:xfrm>
        </p:grpSpPr>
        <p:sp>
          <p:nvSpPr>
            <p:cNvPr id="13" name="左箭头 12"/>
            <p:cNvSpPr/>
            <p:nvPr/>
          </p:nvSpPr>
          <p:spPr>
            <a:xfrm>
              <a:off x="4487436" y="2060848"/>
              <a:ext cx="744468" cy="2672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375920" y="1916832"/>
              <a:ext cx="39853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以下，我们转移到</a:t>
              </a:r>
              <a:r>
                <a:rPr lang="en-US" altLang="zh-CN" sz="2400" dirty="0" smtClean="0"/>
                <a:t>Z</a:t>
              </a:r>
              <a:r>
                <a:rPr lang="el-GR" altLang="zh-CN" sz="2400" baseline="-25000" dirty="0" smtClean="0"/>
                <a:t>Φ</a:t>
              </a:r>
              <a:r>
                <a:rPr lang="en-US" altLang="zh-CN" sz="2400" baseline="-25000" dirty="0" smtClean="0"/>
                <a:t>(n)</a:t>
              </a:r>
              <a:r>
                <a:rPr lang="en-US" altLang="zh-CN" sz="2400" dirty="0" smtClean="0"/>
                <a:t>*</a:t>
              </a:r>
              <a:r>
                <a:rPr lang="zh-CN" altLang="en-US" sz="2400" dirty="0" smtClean="0"/>
                <a:t>群中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0" y="1170940"/>
            <a:ext cx="6316093" cy="5629351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1" y="91440"/>
            <a:ext cx="79216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415480" y="3645024"/>
            <a:ext cx="1584325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999805" y="3645024"/>
            <a:ext cx="3544467" cy="723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6559615" y="3936117"/>
            <a:ext cx="42690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费马小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定理：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是素数，在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Zp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群中，任意数的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p-1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次幂均为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28242" y="5317380"/>
            <a:ext cx="3829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顺便问一句，为什么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要单独列？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778471" y="2211242"/>
            <a:ext cx="5328592" cy="830997"/>
            <a:chOff x="4487436" y="1916832"/>
            <a:chExt cx="5328592" cy="830997"/>
          </a:xfrm>
        </p:grpSpPr>
        <p:sp>
          <p:nvSpPr>
            <p:cNvPr id="10" name="左箭头 9"/>
            <p:cNvSpPr/>
            <p:nvPr/>
          </p:nvSpPr>
          <p:spPr>
            <a:xfrm>
              <a:off x="4487436" y="2060848"/>
              <a:ext cx="744468" cy="2672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375920" y="1916832"/>
              <a:ext cx="44401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在</a:t>
              </a:r>
              <a:r>
                <a:rPr lang="en-US" altLang="zh-CN" sz="2400" dirty="0" smtClean="0"/>
                <a:t>Z</a:t>
              </a:r>
              <a:r>
                <a:rPr lang="el-GR" altLang="zh-CN" sz="2400" baseline="-25000" dirty="0" smtClean="0"/>
                <a:t>Φ</a:t>
              </a:r>
              <a:r>
                <a:rPr lang="en-US" altLang="zh-CN" sz="2400" baseline="-25000" dirty="0" smtClean="0"/>
                <a:t>(n)</a:t>
              </a:r>
              <a:r>
                <a:rPr lang="en-US" altLang="zh-CN" sz="2400" dirty="0" smtClean="0"/>
                <a:t>*</a:t>
              </a:r>
              <a:r>
                <a:rPr lang="zh-CN" altLang="en-US" sz="2400" dirty="0" smtClean="0"/>
                <a:t>群中找到一个较小的数</a:t>
              </a:r>
              <a:r>
                <a:rPr lang="en-US" altLang="zh-CN" sz="2400" dirty="0" smtClean="0"/>
                <a:t>e</a:t>
              </a:r>
              <a:r>
                <a:rPr lang="zh-CN" altLang="en-US" sz="2400" dirty="0" smtClean="0"/>
                <a:t>以及它的乘法逆</a:t>
              </a:r>
              <a:r>
                <a:rPr lang="en-US" altLang="zh-CN" sz="2400" dirty="0" smtClean="0"/>
                <a:t>d</a:t>
              </a:r>
              <a:endParaRPr lang="zh-CN" altLang="en-US" sz="24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63752" y="753035"/>
            <a:ext cx="8071457" cy="1200329"/>
            <a:chOff x="3863752" y="753035"/>
            <a:chExt cx="8071457" cy="1200329"/>
          </a:xfrm>
        </p:grpSpPr>
        <p:sp>
          <p:nvSpPr>
            <p:cNvPr id="17" name="文本框 16"/>
            <p:cNvSpPr txBox="1"/>
            <p:nvPr/>
          </p:nvSpPr>
          <p:spPr>
            <a:xfrm>
              <a:off x="6666955" y="753035"/>
              <a:ext cx="52682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因为</a:t>
              </a:r>
              <a:r>
                <a:rPr lang="en-US" altLang="zh-CN" sz="2400" dirty="0" smtClean="0"/>
                <a:t>n</a:t>
              </a:r>
              <a:r>
                <a:rPr lang="zh-CN" altLang="en-US" sz="2400" dirty="0" smtClean="0"/>
                <a:t>是两个素数</a:t>
              </a:r>
              <a:r>
                <a:rPr lang="en-US" altLang="zh-CN" sz="2400" dirty="0" err="1" smtClean="0"/>
                <a:t>pq</a:t>
              </a:r>
              <a:r>
                <a:rPr lang="zh-CN" altLang="en-US" sz="2400" dirty="0" smtClean="0"/>
                <a:t>的乘积，如果</a:t>
              </a:r>
              <a:r>
                <a:rPr lang="en-US" altLang="zh-CN" sz="2400" dirty="0" err="1" smtClean="0"/>
                <a:t>M</a:t>
              </a:r>
              <a:r>
                <a:rPr lang="en-US" altLang="zh-CN" sz="2400" baseline="30000" dirty="0" err="1" smtClean="0"/>
                <a:t>ed</a:t>
              </a:r>
              <a:r>
                <a:rPr lang="en-US" altLang="zh-CN" sz="2400" dirty="0" err="1" smtClean="0"/>
                <a:t>modp</a:t>
              </a:r>
              <a:r>
                <a:rPr lang="zh-CN" altLang="en-US" sz="2400" dirty="0" smtClean="0"/>
                <a:t>和</a:t>
              </a:r>
              <a:r>
                <a:rPr lang="en-US" altLang="zh-CN" sz="2400" dirty="0" err="1" smtClean="0"/>
                <a:t>M</a:t>
              </a:r>
              <a:r>
                <a:rPr lang="en-US" altLang="zh-CN" sz="2400" baseline="30000" dirty="0" err="1"/>
                <a:t>ed</a:t>
              </a:r>
              <a:r>
                <a:rPr lang="en-US" altLang="zh-CN" sz="2400" dirty="0" err="1" smtClean="0"/>
                <a:t>modq</a:t>
              </a:r>
              <a:r>
                <a:rPr lang="zh-CN" altLang="en-US" sz="2400" dirty="0" smtClean="0"/>
                <a:t>相等，这个余数也就是</a:t>
              </a:r>
              <a:r>
                <a:rPr lang="en-US" altLang="zh-CN" sz="2400" dirty="0" err="1" smtClean="0"/>
                <a:t>M</a:t>
              </a:r>
              <a:r>
                <a:rPr lang="en-US" altLang="zh-CN" sz="2400" baseline="30000" dirty="0" err="1"/>
                <a:t>ed</a:t>
              </a:r>
              <a:r>
                <a:rPr lang="en-US" altLang="zh-CN" sz="2400" dirty="0" err="1" smtClean="0"/>
                <a:t>modn</a:t>
              </a:r>
              <a:endParaRPr lang="zh-CN" altLang="en-US" sz="2400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3863752" y="1556792"/>
              <a:ext cx="2803203" cy="14401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7600" y="692696"/>
            <a:ext cx="1046896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13</a:t>
            </a:r>
            <a:r>
              <a:rPr lang="zh-CN" altLang="en-US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为什么说</a:t>
            </a:r>
            <a:r>
              <a:rPr lang="en-US" altLang="zh-CN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RSA</a:t>
            </a:r>
            <a:r>
              <a:rPr lang="zh-CN" altLang="en-US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的安全性基于大数很难分解成两个质因子的乘积？</a:t>
            </a:r>
            <a:endParaRPr lang="en-US" altLang="zh-CN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63352" y="3429000"/>
            <a:ext cx="11665296" cy="3024336"/>
            <a:chOff x="1391189" y="3933056"/>
            <a:chExt cx="7310386" cy="1853969"/>
          </a:xfrm>
        </p:grpSpPr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1189" y="3933056"/>
              <a:ext cx="7272808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ounded Rectangle 2"/>
            <p:cNvSpPr/>
            <p:nvPr/>
          </p:nvSpPr>
          <p:spPr>
            <a:xfrm>
              <a:off x="2808817" y="5423221"/>
              <a:ext cx="5892758" cy="3638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写出</a:t>
            </a:r>
            <a:r>
              <a:rPr lang="en-US" altLang="zh-CN" dirty="0" smtClean="0"/>
              <a:t>ADFGVX</a:t>
            </a:r>
            <a:r>
              <a:rPr lang="zh-CN" altLang="en-US" dirty="0" smtClean="0"/>
              <a:t>加密法的加密算法和解密算法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数据结构自行定义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分解密码采用讲义中的密码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移位密码作为参数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向同学介绍中国余数定理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2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课外作业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981200" y="1341439"/>
            <a:ext cx="8229600" cy="4789487"/>
          </a:xfrm>
        </p:spPr>
        <p:txBody>
          <a:bodyPr/>
          <a:lstStyle/>
          <a:p>
            <a:r>
              <a:rPr lang="en-US" altLang="zh-CN" smtClean="0"/>
              <a:t>TJ Ex.7: 3, 7, 9, 12</a:t>
            </a:r>
          </a:p>
          <a:p>
            <a:r>
              <a:rPr lang="en-US" altLang="zh-CN" smtClean="0"/>
              <a:t>TC Ex.31.7-: 1,2</a:t>
            </a:r>
          </a:p>
          <a:p>
            <a:r>
              <a:rPr lang="en-US" altLang="zh-CN" smtClean="0"/>
              <a:t>TC Prob.31: 2,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017713" y="227014"/>
            <a:ext cx="8229600" cy="898525"/>
          </a:xfrm>
        </p:spPr>
        <p:txBody>
          <a:bodyPr/>
          <a:lstStyle/>
          <a:p>
            <a:r>
              <a:rPr lang="zh-CN" altLang="en-US" smtClean="0"/>
              <a:t>最古典</a:t>
            </a:r>
            <a:r>
              <a:rPr lang="en-US" altLang="zh-CN" smtClean="0"/>
              <a:t>:</a:t>
            </a:r>
            <a:r>
              <a:rPr lang="zh-CN" altLang="en-US" smtClean="0"/>
              <a:t> </a:t>
            </a:r>
            <a:r>
              <a:rPr lang="en-US" altLang="zh-CN" smtClean="0"/>
              <a:t>Caesar’s Cipher</a:t>
            </a:r>
            <a:endParaRPr lang="zh-CN" altLang="en-US" smtClean="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125538"/>
            <a:ext cx="662463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143250" y="2692401"/>
            <a:ext cx="6624638" cy="2327275"/>
            <a:chOff x="611560" y="2932113"/>
            <a:chExt cx="6624736" cy="2326704"/>
          </a:xfrm>
        </p:grpSpPr>
        <p:pic>
          <p:nvPicPr>
            <p:cNvPr id="51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932113"/>
              <a:ext cx="6624736" cy="1432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8" name="TextBox 2"/>
            <p:cNvSpPr txBox="1">
              <a:spLocks noChangeArrowheads="1"/>
            </p:cNvSpPr>
            <p:nvPr/>
          </p:nvSpPr>
          <p:spPr bwMode="auto">
            <a:xfrm>
              <a:off x="2483768" y="4797152"/>
              <a:ext cx="42484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Cipher = Plain + 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3mod 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79650" y="5229225"/>
            <a:ext cx="360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你试试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WKH GLH LV FDVW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56364" y="5367339"/>
            <a:ext cx="2879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Eras Demi ITC" panose="020B0805030504020804" pitchFamily="34" charset="0"/>
              </a:rPr>
              <a:t>The die is cast!</a:t>
            </a:r>
            <a:endParaRPr lang="zh-CN" altLang="en-US" sz="28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1585" y="1988841"/>
            <a:ext cx="7560840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2: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你能不能用数学概念来描述加密和解密</a:t>
            </a:r>
            <a:r>
              <a:rPr lang="en-US" altLang="zh-CN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19162"/>
          </a:xfrm>
        </p:spPr>
        <p:txBody>
          <a:bodyPr/>
          <a:lstStyle/>
          <a:p>
            <a:r>
              <a:rPr lang="en-US" altLang="zh-CN" smtClean="0"/>
              <a:t>Transformations</a:t>
            </a:r>
            <a:endParaRPr lang="zh-CN" altLang="en-US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052514"/>
            <a:ext cx="80645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855914" y="1331913"/>
            <a:ext cx="13684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79664" y="3414713"/>
            <a:ext cx="13684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158876"/>
            <a:ext cx="820737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1981200" y="312739"/>
            <a:ext cx="8229600" cy="846137"/>
          </a:xfrm>
        </p:spPr>
        <p:txBody>
          <a:bodyPr/>
          <a:lstStyle/>
          <a:p>
            <a:r>
              <a:rPr lang="en-US" altLang="zh-CN" smtClean="0"/>
              <a:t>Cryptosystem</a:t>
            </a:r>
            <a:endParaRPr lang="zh-CN" altLang="en-US" smtClean="0"/>
          </a:p>
        </p:txBody>
      </p:sp>
      <p:sp>
        <p:nvSpPr>
          <p:cNvPr id="3" name="Rounded Rectangle 2"/>
          <p:cNvSpPr/>
          <p:nvPr/>
        </p:nvSpPr>
        <p:spPr>
          <a:xfrm>
            <a:off x="4151314" y="5516564"/>
            <a:ext cx="6048375" cy="3952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5600" y="1556793"/>
            <a:ext cx="7632848" cy="329320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3</a:t>
            </a: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:</a:t>
            </a:r>
            <a:endParaRPr lang="en-US" altLang="zh-C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你能否说说一个“好”的</a:t>
            </a:r>
            <a:r>
              <a:rPr lang="en-US" altLang="zh-CN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cryptosystem</a:t>
            </a: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应该是什么样的？</a:t>
            </a:r>
            <a:endParaRPr lang="en-US" altLang="zh-CN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44488"/>
            <a:ext cx="7993062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225800"/>
            <a:ext cx="7993062" cy="236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0449" y="1340768"/>
            <a:ext cx="7401385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4</a:t>
            </a:r>
            <a:r>
              <a:rPr lang="en-US" altLang="zh-CN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:</a:t>
            </a:r>
            <a:endParaRPr lang="en-US" altLang="zh-CN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所谓“</a:t>
            </a:r>
            <a:r>
              <a:rPr lang="en-US" altLang="zh-CN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key</a:t>
            </a:r>
            <a:r>
              <a:rPr lang="zh-CN" alt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”究竟是什么？</a:t>
            </a:r>
            <a:endParaRPr lang="en-US" altLang="zh-CN" sz="4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3" name="Rectangle 1"/>
          <p:cNvSpPr/>
          <p:nvPr/>
        </p:nvSpPr>
        <p:spPr>
          <a:xfrm>
            <a:off x="2470449" y="3789040"/>
            <a:ext cx="80900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5</a:t>
            </a:r>
            <a:r>
              <a:rPr lang="en-US" altLang="zh-CN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:</a:t>
            </a:r>
            <a:endParaRPr lang="en-US" altLang="zh-CN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所谓公开秘钥加密和私有秘钥加密有什么区别？</a:t>
            </a:r>
            <a:endParaRPr lang="en-US" altLang="zh-CN" sz="4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3829</TotalTime>
  <Pages>0</Pages>
  <Words>753</Words>
  <Characters>0</Characters>
  <Application>Microsoft Office PowerPoint</Application>
  <DocSecurity>0</DocSecurity>
  <PresentationFormat>宽屏</PresentationFormat>
  <Lines>0</Lines>
  <Paragraphs>122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华文行楷</vt:lpstr>
      <vt:lpstr>楷体</vt:lpstr>
      <vt:lpstr>宋体</vt:lpstr>
      <vt:lpstr>微软雅黑</vt:lpstr>
      <vt:lpstr>Arial</vt:lpstr>
      <vt:lpstr>Eras Demi ITC</vt:lpstr>
      <vt:lpstr>Garamond</vt:lpstr>
      <vt:lpstr>Times New Roman</vt:lpstr>
      <vt:lpstr>Wingdings</vt:lpstr>
      <vt:lpstr>default</vt:lpstr>
      <vt:lpstr>计算机问题求解 – 论题4-4     -  密码算法</vt:lpstr>
      <vt:lpstr>PowerPoint 演示文稿</vt:lpstr>
      <vt:lpstr>最古典: Caesar’s Cipher</vt:lpstr>
      <vt:lpstr>PowerPoint 演示文稿</vt:lpstr>
      <vt:lpstr>Transformations</vt:lpstr>
      <vt:lpstr>Cryptosystem</vt:lpstr>
      <vt:lpstr>PowerPoint 演示文稿</vt:lpstr>
      <vt:lpstr>PowerPoint 演示文稿</vt:lpstr>
      <vt:lpstr>PowerPoint 演示文稿</vt:lpstr>
      <vt:lpstr>古典密码：德国陆军强于恺撒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Public Key Cryptosystem (PKC)</vt:lpstr>
      <vt:lpstr>数字签名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 TOPICS</vt:lpstr>
      <vt:lpstr>课外作业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85</cp:revision>
  <cp:lastPrinted>1601-01-01T00:00:00Z</cp:lastPrinted>
  <dcterms:created xsi:type="dcterms:W3CDTF">2010-10-07T02:50:25Z</dcterms:created>
  <dcterms:modified xsi:type="dcterms:W3CDTF">2017-04-05T02:09:35Z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