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59FC-BE71-4519-B933-7BE48F486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7E80BF-2755-448A-86AF-058AA4584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6F0E6-7A4F-458D-9E03-6743BD68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809-333B-4DD6-9099-1C7CCBD90F57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81708-B414-4909-919F-3C5DAF46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063EF-BABA-4A05-A737-A51A00AE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2F13-3121-47F1-BE1F-7B03964D7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4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498B-5A3F-4C4A-9D08-D00B14AA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A0B246-676B-42AA-8FF9-EB009960D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00761-12CC-4517-A1C2-738AA494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809-333B-4DD6-9099-1C7CCBD90F57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8B994-527F-4C21-97CC-7A9C6F6F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6245E-3B10-4004-BDF7-0D33439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2F13-3121-47F1-BE1F-7B03964D7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B3FB02-2274-4CEB-B67A-1EBBE5B2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ECA618-C6BC-45AC-989B-49507D4C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C59D1-F191-4340-A6F9-457A128A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809-333B-4DD6-9099-1C7CCBD90F57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4CA94-5E53-46FA-810D-F7F97066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A5FC2-07FC-489E-8C2A-0C95079B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2F13-3121-47F1-BE1F-7B03964D7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5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CA16C-2D43-4259-91AC-4ECB80FA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52E5D-20E2-4A46-AB0C-092C9EC0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2EDAE-B124-4768-95BF-4C762C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809-333B-4DD6-9099-1C7CCBD90F57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34353-3F98-4273-BDEE-630DB0F8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901F1-EE31-4C37-A3A3-8BAE7634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2F13-3121-47F1-BE1F-7B03964D7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64EE-1F5E-4334-980A-B853AFAF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387BB-D585-479C-AC52-B413037B2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B35F2-E616-4916-BAC3-414FCB2F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809-333B-4DD6-9099-1C7CCBD90F57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5591B-119F-4005-B131-55D25956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FD6B7-A8CE-4142-B310-D896AE31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2F13-3121-47F1-BE1F-7B03964D7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7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39AE9-ECF1-4812-BBBC-E165B16C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5EDDF-693A-4458-A140-147BA2968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9C2FC-A1B4-4014-915A-5A67D4A03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E758D-7442-4662-AA85-3253E4A8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809-333B-4DD6-9099-1C7CCBD90F57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428BEB-E876-46D1-8423-4DDC95D3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8024B-014B-40C1-9FC8-22D35745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2F13-3121-47F1-BE1F-7B03964D7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2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04F4D-C21C-4BCD-B90E-4AB124FA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F133F-1ECA-4435-92DE-64E9F697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37000-51B5-4226-B4D2-EEF64CC0E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90D77B-9ABB-4403-8C45-F3DF423C5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425667-593D-4614-B610-06E4A7CFB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4BB1B7-4108-4DD4-9015-EE139668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809-333B-4DD6-9099-1C7CCBD90F57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024562-D7F9-431C-862D-C270E822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EF20D6-650C-4B0A-97CE-D28342A7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2F13-3121-47F1-BE1F-7B03964D7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6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FBBF6-B8D6-40F4-B8C0-3B2C48FF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F44BCF-9A2E-4641-B33F-D4802A4D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809-333B-4DD6-9099-1C7CCBD90F57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623BD5-C577-4E4B-AE3B-C657B58A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ACA6A2-32A9-4548-AC13-A83D2D32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2F13-3121-47F1-BE1F-7B03964D7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42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E75D7E-700D-409C-B3C5-DDFE0BBC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809-333B-4DD6-9099-1C7CCBD90F57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77EA50-3A5D-4AEF-9502-37453F39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9CD96-5D6A-492D-92A6-F2B2E079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2F13-3121-47F1-BE1F-7B03964D7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01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2A421-7DB3-420B-86D0-BAA91534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27467-F522-487D-979A-25BB4366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1FA69-8872-448E-A163-D5D4E1ABA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97999-A37E-417D-BB0E-1DC36893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809-333B-4DD6-9099-1C7CCBD90F57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9EDA2-101A-4415-B641-9742251C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42ED7-E882-409D-8BAF-1FDADDAD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2F13-3121-47F1-BE1F-7B03964D7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8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A6371-FB1B-41C7-9D18-01F1A0BC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306E6A-C66C-46D6-B8F2-81D037E3F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A996-9664-43E9-8A71-41559E7F7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E2ACE-4847-4DFD-A715-9DE82666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809-333B-4DD6-9099-1C7CCBD90F57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6932B-2CA7-4A64-9D2E-D075023A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65017-8550-48F8-98E0-F18ECAAE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2F13-3121-47F1-BE1F-7B03964D7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5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B7C652-8785-4E6E-90FC-650131BD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65661-73FD-4C76-88B7-8861FEEA6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FE503-9BBF-4EC1-AE0C-1BF1D0E06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6809-333B-4DD6-9099-1C7CCBD90F57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A5471-F336-4490-B692-045CBAC40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6C38D-15D9-43A4-A771-A2F5B935E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2F13-3121-47F1-BE1F-7B03964D7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2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62FAF-B59D-4C3B-B215-A550E9B6F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65" y="550543"/>
            <a:ext cx="4572000" cy="1083942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Open topic: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0273C5-ADF3-4882-A0C5-25F70D2B7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7575"/>
            <a:ext cx="9144000" cy="902850"/>
          </a:xfrm>
        </p:spPr>
        <p:txBody>
          <a:bodyPr>
            <a:noAutofit/>
          </a:bodyPr>
          <a:lstStyle/>
          <a:p>
            <a:r>
              <a:rPr lang="zh-CN" altLang="en-US" sz="5400" dirty="0"/>
              <a:t>如何利用集合来刻画自然数</a:t>
            </a:r>
          </a:p>
        </p:txBody>
      </p:sp>
    </p:spTree>
    <p:extLst>
      <p:ext uri="{BB962C8B-B14F-4D97-AF65-F5344CB8AC3E}">
        <p14:creationId xmlns:p14="http://schemas.microsoft.com/office/powerpoint/2010/main" val="91174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F4683-B296-4410-A6F6-02CB8AAF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再回头看看皮亚诺公理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ED8269-8217-40ED-A7C7-A3491478F8CC}"/>
              </a:ext>
            </a:extLst>
          </p:cNvPr>
          <p:cNvSpPr/>
          <p:nvPr/>
        </p:nvSpPr>
        <p:spPr>
          <a:xfrm>
            <a:off x="838200" y="1347788"/>
            <a:ext cx="78486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设</a:t>
            </a:r>
            <a:r>
              <a:rPr lang="en-US" altLang="zh-CN" dirty="0"/>
              <a:t>N</a:t>
            </a:r>
            <a:r>
              <a:rPr lang="zh-CN" altLang="en-US" dirty="0"/>
              <a:t>表示自然数集。则：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0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．如果</a:t>
            </a:r>
            <a:r>
              <a:rPr lang="en-US" altLang="zh-CN" dirty="0" err="1"/>
              <a:t>n</a:t>
            </a:r>
            <a:r>
              <a:rPr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zh-CN" altLang="en-US" dirty="0"/>
              <a:t>，那么</a:t>
            </a:r>
            <a:r>
              <a:rPr lang="en-US" altLang="zh-CN" dirty="0"/>
              <a:t>n</a:t>
            </a:r>
            <a:r>
              <a:rPr lang="en-US" altLang="zh-CN" baseline="30000" dirty="0"/>
              <a:t>+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/>
              <a:t>0</a:t>
            </a:r>
            <a:r>
              <a:rPr lang="zh-CN" altLang="en-US" dirty="0"/>
              <a:t>不是任何自然数集的后继，即不存在自然数</a:t>
            </a:r>
            <a:r>
              <a:rPr lang="en-US" altLang="zh-CN" dirty="0" err="1"/>
              <a:t>m</a:t>
            </a:r>
            <a:r>
              <a:rPr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zh-CN" altLang="en-US" dirty="0"/>
              <a:t>，使得</a:t>
            </a:r>
            <a:r>
              <a:rPr lang="en-US" altLang="zh-CN" dirty="0"/>
              <a:t>0=m</a:t>
            </a:r>
            <a:r>
              <a:rPr lang="en-US" altLang="zh-CN" baseline="30000" dirty="0"/>
              <a:t>+</a:t>
            </a:r>
            <a:r>
              <a:rPr lang="zh-CN" altLang="en-US" dirty="0"/>
              <a:t>。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均是自然数，如果</a:t>
            </a:r>
            <a:r>
              <a:rPr lang="en-US" altLang="zh-CN" dirty="0"/>
              <a:t>n</a:t>
            </a:r>
            <a:r>
              <a:rPr lang="en-US" altLang="zh-CN" baseline="30000" dirty="0"/>
              <a:t>+</a:t>
            </a:r>
            <a:r>
              <a:rPr lang="en-US" altLang="zh-CN" dirty="0"/>
              <a:t>=m</a:t>
            </a:r>
            <a:r>
              <a:rPr lang="en-US" altLang="zh-CN" baseline="30000" dirty="0"/>
              <a:t>+</a:t>
            </a:r>
            <a:r>
              <a:rPr lang="zh-CN" altLang="en-US" dirty="0"/>
              <a:t>，那么</a:t>
            </a:r>
            <a:r>
              <a:rPr lang="en-US" altLang="zh-CN" dirty="0"/>
              <a:t>n=m</a:t>
            </a:r>
            <a:r>
              <a:rPr lang="zh-CN" altLang="en-US" dirty="0"/>
              <a:t>。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5</a:t>
            </a:r>
            <a:r>
              <a:rPr lang="zh-CN" altLang="en-US" dirty="0"/>
              <a:t>．如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的子集，有性质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(1) 0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,</a:t>
            </a:r>
            <a:r>
              <a:rPr lang="en-US" altLang="zh-CN" dirty="0"/>
              <a:t> 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       (2) </a:t>
            </a:r>
            <a:r>
              <a:rPr lang="zh-CN" altLang="en-US" dirty="0"/>
              <a:t>如果</a:t>
            </a:r>
            <a:r>
              <a:rPr lang="en-US" altLang="zh-CN" dirty="0" err="1"/>
              <a:t>n</a:t>
            </a:r>
            <a:r>
              <a:rPr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zh-CN" altLang="en-US" dirty="0"/>
              <a:t>，那么</a:t>
            </a:r>
            <a:r>
              <a:rPr lang="en-US" altLang="zh-CN" dirty="0"/>
              <a:t>n</a:t>
            </a:r>
            <a:r>
              <a:rPr lang="en-US" altLang="zh-CN" baseline="30000" dirty="0"/>
              <a:t>+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     则有 </a:t>
            </a:r>
            <a:r>
              <a:rPr lang="en-US" altLang="zh-CN" dirty="0"/>
              <a:t>S=N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CD60E1-03C5-4C0C-B60F-31D0272FED48}"/>
              </a:ext>
            </a:extLst>
          </p:cNvPr>
          <p:cNvSpPr txBox="1"/>
          <p:nvPr/>
        </p:nvSpPr>
        <p:spPr>
          <a:xfrm>
            <a:off x="838200" y="4764108"/>
            <a:ext cx="908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后继？？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D453A9-0F52-416A-9F7D-5723927B2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58956"/>
            <a:ext cx="18859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1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2911EE-ED85-40A7-A097-F61FE00A79A4}"/>
              </a:ext>
            </a:extLst>
          </p:cNvPr>
          <p:cNvSpPr txBox="1"/>
          <p:nvPr/>
        </p:nvSpPr>
        <p:spPr>
          <a:xfrm>
            <a:off x="977900" y="825500"/>
            <a:ext cx="755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定义（后继集合）</a:t>
            </a:r>
            <a:endParaRPr lang="en-US" altLang="zh-CN" sz="2400" dirty="0"/>
          </a:p>
          <a:p>
            <a:r>
              <a:rPr lang="zh-CN" altLang="en-US" sz="2400" dirty="0"/>
              <a:t>对于任意集合</a:t>
            </a:r>
            <a:r>
              <a:rPr lang="en-US" altLang="zh-CN" sz="2400" dirty="0"/>
              <a:t>A</a:t>
            </a:r>
            <a:r>
              <a:rPr lang="zh-CN" altLang="en-US" sz="2400" dirty="0"/>
              <a:t>，其后继集合定义为：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 + </a:t>
            </a:r>
            <a:r>
              <a:rPr lang="en-US" altLang="zh-CN" sz="2400" dirty="0"/>
              <a:t>=A</a:t>
            </a:r>
            <a:r>
              <a:rPr lang="zh-CN" altLang="en-US" sz="2400" dirty="0"/>
              <a:t>∪</a:t>
            </a:r>
            <a:r>
              <a:rPr lang="en-US" altLang="zh-CN" sz="2400" dirty="0"/>
              <a:t>{A}</a:t>
            </a:r>
          </a:p>
          <a:p>
            <a:r>
              <a:rPr lang="zh-CN" altLang="en-US" sz="2400" dirty="0"/>
              <a:t>每一个集合都有它唯一的一个后继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302446-A1D0-424E-BDEC-064366681C7A}"/>
                  </a:ext>
                </a:extLst>
              </p:cNvPr>
              <p:cNvSpPr txBox="1"/>
              <p:nvPr/>
            </p:nvSpPr>
            <p:spPr>
              <a:xfrm>
                <a:off x="977900" y="2752448"/>
                <a:ext cx="8788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于是我们有：</a:t>
                </a:r>
                <a:endParaRPr lang="en-US" altLang="zh-CN" sz="2400" dirty="0"/>
              </a:p>
              <a:p>
                <a:pPr marL="400050" indent="-400050">
                  <a:buAutoNum type="romanLcPeriod"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zh-CN" sz="2400" baseline="30000" dirty="0" smtClean="0"/>
                      <m:t>+</m:t>
                    </m:r>
                  </m:oMath>
                </a14:m>
                <a:r>
                  <a:rPr lang="en-US" altLang="zh-CN" sz="2400" dirty="0"/>
                  <a:t>={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};</a:t>
                </a:r>
              </a:p>
              <a:p>
                <a:pPr marL="400050" indent="-400050">
                  <a:buAutoNum type="romanLcPeriod"/>
                </a:pPr>
                <a:r>
                  <a:rPr lang="en-US" altLang="zh-CN" sz="2400" dirty="0"/>
                  <a:t>{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}</a:t>
                </a:r>
                <a:r>
                  <a:rPr lang="en-US" altLang="zh-CN" sz="2400" baseline="30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aseline="30000" dirty="0" smtClean="0"/>
                      <m:t>+</m:t>
                    </m:r>
                  </m:oMath>
                </a14:m>
                <a:r>
                  <a:rPr lang="en-US" altLang="zh-CN" sz="2400" dirty="0"/>
                  <a:t>={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,{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}};</a:t>
                </a:r>
              </a:p>
              <a:p>
                <a:pPr marL="400050" indent="-400050">
                  <a:buAutoNum type="romanLcPeriod"/>
                </a:pPr>
                <a:r>
                  <a:rPr lang="en-US" altLang="zh-CN" sz="2400" dirty="0"/>
                  <a:t>A</a:t>
                </a:r>
                <a:r>
                  <a:rPr lang="zh-CN" altLang="en-US" sz="2400" dirty="0"/>
                  <a:t>∈</a:t>
                </a:r>
                <a:r>
                  <a:rPr lang="en-US" altLang="zh-CN" sz="2400" dirty="0"/>
                  <a:t>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aseline="30000" dirty="0" smtClean="0"/>
                      <m:t>+</m:t>
                    </m:r>
                  </m:oMath>
                </a14:m>
                <a:r>
                  <a:rPr lang="en-US" altLang="zh-CN" sz="2400" dirty="0"/>
                  <a:t>;</a:t>
                </a:r>
              </a:p>
              <a:p>
                <a:pPr marL="400050" indent="-400050">
                  <a:buAutoNum type="romanLcPeriod"/>
                </a:pPr>
                <a:r>
                  <a:rPr lang="en-US" altLang="zh-CN" sz="2400" dirty="0"/>
                  <a:t>A </a:t>
                </a:r>
                <a:r>
                  <a:rPr lang="zh-CN" altLang="en-US" sz="2400" dirty="0"/>
                  <a:t>⊆ </a:t>
                </a:r>
                <a:r>
                  <a:rPr lang="en-US" altLang="zh-CN" sz="2400" dirty="0"/>
                  <a:t>A</a:t>
                </a:r>
                <a:r>
                  <a:rPr lang="en-US" altLang="zh-CN" sz="2400" baseline="30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aseline="30000" dirty="0" smtClean="0"/>
                      <m:t>+</m:t>
                    </m:r>
                  </m:oMath>
                </a14:m>
                <a:r>
                  <a:rPr lang="en-US" altLang="zh-CN" sz="2400" dirty="0"/>
                  <a:t>;</a:t>
                </a:r>
              </a:p>
              <a:p>
                <a:pPr marL="400050" indent="-400050">
                  <a:buAutoNum type="romanLcPeriod"/>
                </a:pPr>
                <a:r>
                  <a:rPr lang="en-US" altLang="zh-CN" sz="2400" dirty="0"/>
                  <a:t>A</a:t>
                </a:r>
                <a:r>
                  <a:rPr lang="en-US" altLang="zh-CN" sz="2400" baseline="30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aseline="30000" dirty="0" smtClean="0"/>
                      <m:t>+</m:t>
                    </m:r>
                  </m:oMath>
                </a14:m>
                <a:r>
                  <a:rPr lang="zh-CN" altLang="en-US" sz="2400" dirty="0"/>
                  <a:t>≠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302446-A1D0-424E-BDEC-064366681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2752448"/>
                <a:ext cx="8788400" cy="2308324"/>
              </a:xfrm>
              <a:prstGeom prst="rect">
                <a:avLst/>
              </a:prstGeom>
              <a:blipFill>
                <a:blip r:embed="rId2"/>
                <a:stretch>
                  <a:fillRect l="-1040" t="-1852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04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F2F0CFC-6548-4169-A111-9C628B66B931}"/>
                  </a:ext>
                </a:extLst>
              </p:cNvPr>
              <p:cNvSpPr txBox="1"/>
              <p:nvPr/>
            </p:nvSpPr>
            <p:spPr>
              <a:xfrm>
                <a:off x="1054100" y="774700"/>
                <a:ext cx="95123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引入后继的定义，我们来定义自然数：</a:t>
                </a:r>
                <a:endParaRPr lang="en-US" altLang="zh-CN" sz="2400" dirty="0"/>
              </a:p>
              <a:p>
                <a:r>
                  <a:rPr lang="en-US" altLang="zh-CN" sz="2400" dirty="0"/>
                  <a:t>0=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1=0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aseline="30000" dirty="0"/>
                      <m:t>+</m:t>
                    </m:r>
                  </m:oMath>
                </a14:m>
                <a:r>
                  <a:rPr lang="en-US" altLang="zh-CN" sz="2400" dirty="0"/>
                  <a:t>={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}={0}</a:t>
                </a:r>
              </a:p>
              <a:p>
                <a:r>
                  <a:rPr lang="en-US" altLang="zh-CN" sz="2400" dirty="0"/>
                  <a:t>2=1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aseline="30000" dirty="0" smtClean="0"/>
                      <m:t>+</m:t>
                    </m:r>
                  </m:oMath>
                </a14:m>
                <a:r>
                  <a:rPr lang="en-US" altLang="zh-CN" sz="2400" dirty="0"/>
                  <a:t>={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,{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}}={0,1}</a:t>
                </a:r>
              </a:p>
              <a:p>
                <a:r>
                  <a:rPr lang="en-US" altLang="zh-CN" sz="2400" dirty="0"/>
                  <a:t>3=2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aseline="30000" dirty="0" smtClean="0"/>
                      <m:t>+</m:t>
                    </m:r>
                  </m:oMath>
                </a14:m>
                <a:r>
                  <a:rPr lang="en-US" altLang="zh-CN" sz="2400" dirty="0"/>
                  <a:t>={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,{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},{{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}}}={0,1,2}</a:t>
                </a:r>
              </a:p>
              <a:p>
                <a:r>
                  <a:rPr lang="en-US" altLang="zh-CN" sz="2400" dirty="0"/>
                  <a:t>……</a:t>
                </a:r>
              </a:p>
              <a:p>
                <a:r>
                  <a:rPr lang="en-US" altLang="zh-CN" sz="2400" dirty="0"/>
                  <a:t>n+1=n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aseline="30000" dirty="0" smtClean="0"/>
                      <m:t>+</m:t>
                    </m:r>
                  </m:oMath>
                </a14:m>
                <a:r>
                  <a:rPr lang="en-US" altLang="zh-CN" sz="2400" dirty="0"/>
                  <a:t>=…={0,1,2,…,n}</a:t>
                </a:r>
              </a:p>
              <a:p>
                <a:r>
                  <a:rPr lang="en-US" altLang="zh-CN" sz="2400" dirty="0"/>
                  <a:t>……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F2F0CFC-6548-4169-A111-9C628B66B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774700"/>
                <a:ext cx="9512300" cy="3046988"/>
              </a:xfrm>
              <a:prstGeom prst="rect">
                <a:avLst/>
              </a:prstGeom>
              <a:blipFill>
                <a:blip r:embed="rId2"/>
                <a:stretch>
                  <a:fillRect l="-1026" t="-1400" b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5BF25F-A2A7-44E6-BB60-73C41759EE48}"/>
                  </a:ext>
                </a:extLst>
              </p:cNvPr>
              <p:cNvSpPr txBox="1"/>
              <p:nvPr/>
            </p:nvSpPr>
            <p:spPr>
              <a:xfrm>
                <a:off x="1054100" y="3774976"/>
                <a:ext cx="10185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定义：</a:t>
                </a:r>
                <a:endParaRPr lang="en-US" altLang="zh-CN" sz="2400" dirty="0"/>
              </a:p>
              <a:p>
                <a:r>
                  <a:rPr lang="zh-CN" altLang="en-US" sz="2400" dirty="0"/>
                  <a:t>对于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，如果它是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400" dirty="0"/>
                  <a:t>，或者有一个自然数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，使得</a:t>
                </a:r>
                <a:r>
                  <a:rPr lang="en-US" altLang="zh-CN" sz="2400" dirty="0"/>
                  <a:t>S=n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aseline="30000" dirty="0" smtClean="0"/>
                      <m:t>+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则称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为一个自然数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于是</a:t>
                </a:r>
                <a:endParaRPr lang="en-US" altLang="zh-CN" sz="2400" dirty="0"/>
              </a:p>
              <a:p>
                <a:r>
                  <a:rPr lang="zh-CN" altLang="en-US" sz="2400" dirty="0"/>
                  <a:t>对于任意自然数，我们都可以根据定义不断递归判断它是一个自然数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5BF25F-A2A7-44E6-BB60-73C41759E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3774976"/>
                <a:ext cx="10185400" cy="2308324"/>
              </a:xfrm>
              <a:prstGeom prst="rect">
                <a:avLst/>
              </a:prstGeom>
              <a:blipFill>
                <a:blip r:embed="rId3"/>
                <a:stretch>
                  <a:fillRect l="-958" t="-1847" b="-5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7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90ED6-9DFA-4A5D-9175-9CB893B7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最后再再再看皮亚诺公理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D71C94-5CB1-4464-BE57-D5B7E454CBD9}"/>
              </a:ext>
            </a:extLst>
          </p:cNvPr>
          <p:cNvSpPr/>
          <p:nvPr/>
        </p:nvSpPr>
        <p:spPr>
          <a:xfrm>
            <a:off x="838200" y="1893888"/>
            <a:ext cx="77597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设</a:t>
            </a:r>
            <a:r>
              <a:rPr lang="en-US" altLang="zh-CN" dirty="0"/>
              <a:t>N</a:t>
            </a:r>
            <a:r>
              <a:rPr lang="zh-CN" altLang="en-US" dirty="0"/>
              <a:t>表示自然数集。则：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0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．如果</a:t>
            </a:r>
            <a:r>
              <a:rPr lang="en-US" altLang="zh-CN" dirty="0" err="1"/>
              <a:t>n</a:t>
            </a:r>
            <a:r>
              <a:rPr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zh-CN" altLang="en-US" dirty="0"/>
              <a:t>，那么</a:t>
            </a:r>
            <a:r>
              <a:rPr lang="en-US" altLang="zh-CN" dirty="0"/>
              <a:t>n</a:t>
            </a:r>
            <a:r>
              <a:rPr lang="en-US" altLang="zh-CN" baseline="30000" dirty="0"/>
              <a:t>+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/>
              <a:t>0</a:t>
            </a:r>
            <a:r>
              <a:rPr lang="zh-CN" altLang="en-US" dirty="0"/>
              <a:t>不是任何自然数集的后继，即不存在自然数</a:t>
            </a:r>
            <a:r>
              <a:rPr lang="en-US" altLang="zh-CN" dirty="0" err="1"/>
              <a:t>m</a:t>
            </a:r>
            <a:r>
              <a:rPr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zh-CN" altLang="en-US" dirty="0"/>
              <a:t>，使得</a:t>
            </a:r>
            <a:r>
              <a:rPr lang="en-US" altLang="zh-CN" dirty="0"/>
              <a:t>0=m</a:t>
            </a:r>
            <a:r>
              <a:rPr lang="en-US" altLang="zh-CN" baseline="30000" dirty="0"/>
              <a:t>+</a:t>
            </a:r>
            <a:r>
              <a:rPr lang="zh-CN" altLang="en-US" dirty="0"/>
              <a:t>。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均是自然数，如果</a:t>
            </a:r>
            <a:r>
              <a:rPr lang="en-US" altLang="zh-CN" dirty="0"/>
              <a:t>n</a:t>
            </a:r>
            <a:r>
              <a:rPr lang="en-US" altLang="zh-CN" baseline="30000" dirty="0"/>
              <a:t>+</a:t>
            </a:r>
            <a:r>
              <a:rPr lang="en-US" altLang="zh-CN" dirty="0"/>
              <a:t>=m</a:t>
            </a:r>
            <a:r>
              <a:rPr lang="en-US" altLang="zh-CN" baseline="30000" dirty="0"/>
              <a:t>+</a:t>
            </a:r>
            <a:r>
              <a:rPr lang="zh-CN" altLang="en-US" dirty="0"/>
              <a:t>，那么</a:t>
            </a:r>
            <a:r>
              <a:rPr lang="en-US" altLang="zh-CN" dirty="0"/>
              <a:t>n=m</a:t>
            </a:r>
            <a:r>
              <a:rPr lang="zh-CN" altLang="en-US" dirty="0"/>
              <a:t>。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5</a:t>
            </a:r>
            <a:r>
              <a:rPr lang="zh-CN" altLang="en-US" dirty="0"/>
              <a:t>．如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的子集，有性质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(1) 0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,</a:t>
            </a:r>
            <a:r>
              <a:rPr lang="en-US" altLang="zh-CN" dirty="0"/>
              <a:t> 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       (2) </a:t>
            </a:r>
            <a:r>
              <a:rPr lang="zh-CN" altLang="en-US" dirty="0"/>
              <a:t>如果</a:t>
            </a:r>
            <a:r>
              <a:rPr lang="en-US" altLang="zh-CN" dirty="0" err="1"/>
              <a:t>n</a:t>
            </a:r>
            <a:r>
              <a:rPr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zh-CN" altLang="en-US" dirty="0"/>
              <a:t>，那么</a:t>
            </a:r>
            <a:r>
              <a:rPr lang="en-US" altLang="zh-CN" dirty="0"/>
              <a:t>n</a:t>
            </a:r>
            <a:r>
              <a:rPr lang="en-US" altLang="zh-CN" baseline="30000" dirty="0"/>
              <a:t>+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     则有 </a:t>
            </a:r>
            <a:r>
              <a:rPr lang="en-US" altLang="zh-CN" dirty="0"/>
              <a:t>S=N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140BB36-E988-44AB-B756-241668358F1C}"/>
                  </a:ext>
                </a:extLst>
              </p:cNvPr>
              <p:cNvSpPr/>
              <p:nvPr/>
            </p:nvSpPr>
            <p:spPr>
              <a:xfrm>
                <a:off x="7848600" y="2185988"/>
                <a:ext cx="292100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0=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1=0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aseline="30000" dirty="0"/>
                      <m:t>+</m:t>
                    </m:r>
                  </m:oMath>
                </a14:m>
                <a:r>
                  <a:rPr lang="en-US" altLang="zh-CN" dirty="0"/>
                  <a:t>={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}={0}</a:t>
                </a:r>
              </a:p>
              <a:p>
                <a:r>
                  <a:rPr lang="en-US" altLang="zh-CN" dirty="0"/>
                  <a:t>2=1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aseline="30000" dirty="0"/>
                      <m:t>+</m:t>
                    </m:r>
                  </m:oMath>
                </a14:m>
                <a:r>
                  <a:rPr lang="en-US" altLang="zh-CN" dirty="0"/>
                  <a:t>={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,{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}}={0,1}</a:t>
                </a:r>
              </a:p>
              <a:p>
                <a:r>
                  <a:rPr lang="en-US" altLang="zh-CN" dirty="0"/>
                  <a:t>3=2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aseline="30000" dirty="0"/>
                      <m:t>+</m:t>
                    </m:r>
                  </m:oMath>
                </a14:m>
                <a:r>
                  <a:rPr lang="en-US" altLang="zh-CN" dirty="0"/>
                  <a:t>={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,{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},{{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}}}={0,1,2}</a:t>
                </a:r>
              </a:p>
              <a:p>
                <a:r>
                  <a:rPr lang="en-US" altLang="zh-CN" dirty="0"/>
                  <a:t>……</a:t>
                </a:r>
              </a:p>
              <a:p>
                <a:r>
                  <a:rPr lang="en-US" altLang="zh-CN" dirty="0"/>
                  <a:t>n+1=n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aseline="30000" dirty="0"/>
                      <m:t>+</m:t>
                    </m:r>
                  </m:oMath>
                </a14:m>
                <a:r>
                  <a:rPr lang="en-US" altLang="zh-CN" dirty="0"/>
                  <a:t>=…={0,1,2,…,n}</a:t>
                </a:r>
              </a:p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140BB36-E988-44AB-B756-241668358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185988"/>
                <a:ext cx="2921000" cy="2031325"/>
              </a:xfrm>
              <a:prstGeom prst="rect">
                <a:avLst/>
              </a:prstGeom>
              <a:blipFill>
                <a:blip r:embed="rId2"/>
                <a:stretch>
                  <a:fillRect l="-1879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4F397-FA0F-4CDC-8B60-BDC6946E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/>
              <a:t>Thanks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42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2AFE2-6BCA-480D-BA76-7A4D9B52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如何利用集合来刻画自然数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3B24F-1A11-4DA0-9B1A-23C5BB8C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07" y="2389544"/>
            <a:ext cx="10515600" cy="2078912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/>
              <a:t>集合</a:t>
            </a:r>
            <a:r>
              <a:rPr lang="en-US" altLang="zh-CN" sz="3600" dirty="0"/>
              <a:t>..get</a:t>
            </a:r>
            <a:r>
              <a:rPr lang="zh-CN" altLang="en-US" sz="3600" dirty="0"/>
              <a:t>！</a:t>
            </a:r>
            <a:endParaRPr lang="en-US" altLang="zh-CN" sz="3600" dirty="0"/>
          </a:p>
          <a:p>
            <a:pPr algn="ctr"/>
            <a:r>
              <a:rPr lang="zh-CN" altLang="en-US" sz="3600" dirty="0"/>
              <a:t>自然数</a:t>
            </a:r>
            <a:r>
              <a:rPr lang="en-US" altLang="zh-CN" sz="3600" dirty="0"/>
              <a:t>..get</a:t>
            </a:r>
            <a:r>
              <a:rPr lang="zh-CN" altLang="en-US" sz="3600" dirty="0"/>
              <a:t>！</a:t>
            </a:r>
            <a:endParaRPr lang="en-US" altLang="zh-CN" sz="3600" dirty="0"/>
          </a:p>
          <a:p>
            <a:pPr algn="ctr"/>
            <a:r>
              <a:rPr lang="zh-CN" altLang="en-US" sz="3600" dirty="0"/>
              <a:t>刻画？？？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DC924F8-F54A-46A1-BC90-34B00E152E40}"/>
              </a:ext>
            </a:extLst>
          </p:cNvPr>
          <p:cNvSpPr/>
          <p:nvPr/>
        </p:nvSpPr>
        <p:spPr>
          <a:xfrm>
            <a:off x="6630100" y="574900"/>
            <a:ext cx="1138106" cy="906011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62C2B5-F304-4147-A85A-DF2E59935A9B}"/>
              </a:ext>
            </a:extLst>
          </p:cNvPr>
          <p:cNvSpPr/>
          <p:nvPr/>
        </p:nvSpPr>
        <p:spPr>
          <a:xfrm>
            <a:off x="7843706" y="574900"/>
            <a:ext cx="1619075" cy="906011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6E1281-42A5-480E-9C68-46FE9983273E}"/>
              </a:ext>
            </a:extLst>
          </p:cNvPr>
          <p:cNvSpPr/>
          <p:nvPr/>
        </p:nvSpPr>
        <p:spPr>
          <a:xfrm>
            <a:off x="4957894" y="574900"/>
            <a:ext cx="1138105" cy="906011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B3CF45-CE56-44DC-BEC4-2EFBD93A2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71" y="4468456"/>
            <a:ext cx="18859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4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topic-1: </a:t>
            </a:r>
            <a:r>
              <a:rPr lang="zh-CN" altLang="en-US" dirty="0"/>
              <a:t>自然数与集合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69587" y="2294875"/>
            <a:ext cx="755238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2400" dirty="0"/>
              <a:t>如何利用集合来刻画自然数</a:t>
            </a:r>
            <a:endParaRPr lang="en-US" altLang="zh-CN" sz="2400" dirty="0"/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zh-CN" altLang="en-US" sz="2000" dirty="0"/>
              <a:t>列出你能找到的各种方式</a:t>
            </a:r>
            <a:endParaRPr lang="en-US" altLang="zh-CN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2400" dirty="0"/>
              <a:t>如何利用上述</a:t>
            </a:r>
            <a:r>
              <a:rPr lang="en-US" altLang="zh-CN" sz="2400" dirty="0"/>
              <a:t>(</a:t>
            </a:r>
            <a:r>
              <a:rPr lang="zh-CN" altLang="en-US" sz="2400" dirty="0"/>
              <a:t>各种</a:t>
            </a:r>
            <a:r>
              <a:rPr lang="en-US" altLang="zh-CN" sz="2400" dirty="0"/>
              <a:t>)</a:t>
            </a:r>
            <a:r>
              <a:rPr lang="zh-CN" altLang="en-US" sz="2400" dirty="0"/>
              <a:t>定义进一步刻画自然数的“</a:t>
            </a:r>
            <a:r>
              <a:rPr lang="en-US" altLang="zh-CN" sz="2400" dirty="0"/>
              <a:t>+</a:t>
            </a:r>
            <a:r>
              <a:rPr lang="zh-CN" altLang="en-US" sz="2400" dirty="0"/>
              <a:t>”</a:t>
            </a:r>
            <a:r>
              <a:rPr lang="en-US" altLang="zh-CN" sz="2400" dirty="0"/>
              <a:t> </a:t>
            </a:r>
            <a:r>
              <a:rPr lang="zh-CN" altLang="en-US" sz="2400" dirty="0"/>
              <a:t>运算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4ADBF53-44D0-40A4-9F03-1878AA079E2A}"/>
              </a:ext>
            </a:extLst>
          </p:cNvPr>
          <p:cNvSpPr/>
          <p:nvPr/>
        </p:nvSpPr>
        <p:spPr>
          <a:xfrm>
            <a:off x="4454554" y="3229761"/>
            <a:ext cx="1510018" cy="67950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F4DB5D-44C9-466F-BC2D-B28C1855BB05}"/>
              </a:ext>
            </a:extLst>
          </p:cNvPr>
          <p:cNvSpPr txBox="1"/>
          <p:nvPr/>
        </p:nvSpPr>
        <p:spPr>
          <a:xfrm>
            <a:off x="6546909" y="4890782"/>
            <a:ext cx="4815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get</a:t>
            </a:r>
            <a:r>
              <a:rPr lang="zh-CN" altLang="en-US" sz="4400" dirty="0"/>
              <a:t>！刻画</a:t>
            </a:r>
            <a:r>
              <a:rPr lang="en-US" altLang="zh-CN" sz="4400" dirty="0"/>
              <a:t>=</a:t>
            </a:r>
            <a:r>
              <a:rPr lang="zh-CN" altLang="en-US" sz="4400" dirty="0"/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54963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FC1D40-8E98-4B92-907B-82331E4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19" y="929506"/>
            <a:ext cx="9283362" cy="17857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F5EAE41-8AA8-4EEE-BBC2-07618EA8F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19" y="2715208"/>
            <a:ext cx="9283362" cy="30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F9B1F-122C-4D0D-ADC5-484BEC6A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那么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77246F-40B8-4986-8436-09175BDE8482}"/>
              </a:ext>
            </a:extLst>
          </p:cNvPr>
          <p:cNvSpPr txBox="1"/>
          <p:nvPr/>
        </p:nvSpPr>
        <p:spPr>
          <a:xfrm>
            <a:off x="1597403" y="2474752"/>
            <a:ext cx="7466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列举法：</a:t>
            </a:r>
            <a:r>
              <a:rPr lang="en-US" altLang="zh-CN" sz="2400" dirty="0"/>
              <a:t>{0,1,2,…,n,…}</a:t>
            </a:r>
          </a:p>
          <a:p>
            <a:r>
              <a:rPr lang="zh-CN" altLang="en-US" sz="2400" dirty="0"/>
              <a:t>描述法：</a:t>
            </a:r>
            <a:r>
              <a:rPr lang="en-US" altLang="zh-CN" sz="2400" dirty="0"/>
              <a:t>{ x | x</a:t>
            </a:r>
            <a:r>
              <a:rPr lang="zh-CN" altLang="en-US" sz="2400" dirty="0"/>
              <a:t>∈</a:t>
            </a:r>
            <a:r>
              <a:rPr lang="en-US" altLang="zh-CN" sz="2400" dirty="0"/>
              <a:t>Z , x&gt;0}</a:t>
            </a:r>
          </a:p>
          <a:p>
            <a:r>
              <a:rPr lang="zh-CN" altLang="en-US" sz="2400" dirty="0"/>
              <a:t>符号法：</a:t>
            </a:r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10664D-11FE-474C-8957-AFF28A9961D2}"/>
              </a:ext>
            </a:extLst>
          </p:cNvPr>
          <p:cNvSpPr txBox="1"/>
          <p:nvPr/>
        </p:nvSpPr>
        <p:spPr>
          <a:xfrm>
            <a:off x="838200" y="4723705"/>
            <a:ext cx="898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但这些都不是自然数的准确“刻画”</a:t>
            </a:r>
            <a:r>
              <a:rPr lang="en-US" altLang="zh-CN" sz="3600" dirty="0" err="1"/>
              <a:t>orz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936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60BC2-D1EA-4478-A30D-4193428D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352"/>
            <a:ext cx="10515600" cy="1325563"/>
          </a:xfrm>
        </p:spPr>
        <p:txBody>
          <a:bodyPr/>
          <a:lstStyle/>
          <a:p>
            <a:r>
              <a:rPr lang="zh-CN" altLang="en-US" dirty="0"/>
              <a:t>皮亚诺公理：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274E92-8014-4EA3-9CDA-C77F032D500C}"/>
              </a:ext>
            </a:extLst>
          </p:cNvPr>
          <p:cNvSpPr txBox="1"/>
          <p:nvPr/>
        </p:nvSpPr>
        <p:spPr>
          <a:xfrm>
            <a:off x="838200" y="2285265"/>
            <a:ext cx="8330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Ⅰ 0</a:t>
            </a:r>
            <a:r>
              <a:rPr lang="zh-CN" altLang="en-US" sz="2000" dirty="0"/>
              <a:t>是自然数；</a:t>
            </a:r>
          </a:p>
          <a:p>
            <a:r>
              <a:rPr lang="en-US" altLang="zh-CN" sz="2000" dirty="0"/>
              <a:t>Ⅱ </a:t>
            </a:r>
            <a:r>
              <a:rPr lang="zh-CN" altLang="en-US" sz="2000" dirty="0"/>
              <a:t>每一个确定的自然数</a:t>
            </a:r>
            <a:r>
              <a:rPr lang="en-US" altLang="zh-CN" sz="2000" i="1" dirty="0"/>
              <a:t>a</a:t>
            </a:r>
            <a:r>
              <a:rPr lang="zh-CN" altLang="en-US" sz="2000" dirty="0"/>
              <a:t>，都具有确定的后继数</a:t>
            </a:r>
            <a:r>
              <a:rPr lang="en-US" altLang="zh-CN" sz="2000" i="1" dirty="0"/>
              <a:t>a</a:t>
            </a:r>
            <a:r>
              <a:rPr lang="en-US" altLang="zh-CN" sz="2000" dirty="0"/>
              <a:t>‘ </a:t>
            </a:r>
            <a:r>
              <a:rPr lang="zh-CN" altLang="en-US" sz="2000" dirty="0"/>
              <a:t>，</a:t>
            </a:r>
            <a:r>
              <a:rPr lang="en-US" altLang="zh-CN" sz="2000" i="1" dirty="0"/>
              <a:t>a</a:t>
            </a:r>
            <a:r>
              <a:rPr lang="en-US" altLang="zh-CN" sz="2000" dirty="0"/>
              <a:t>’</a:t>
            </a:r>
            <a:r>
              <a:rPr lang="zh-CN" altLang="en-US" sz="2000" dirty="0"/>
              <a:t>也是自然数；</a:t>
            </a:r>
            <a:endParaRPr lang="en-US" altLang="zh-CN" sz="2000" dirty="0"/>
          </a:p>
          <a:p>
            <a:r>
              <a:rPr lang="en-US" altLang="zh-CN" sz="2000" dirty="0"/>
              <a:t>Ⅲ 0</a:t>
            </a:r>
            <a:r>
              <a:rPr lang="zh-CN" altLang="en-US" sz="2000" dirty="0"/>
              <a:t>不是任何自然数的后继数；</a:t>
            </a:r>
          </a:p>
          <a:p>
            <a:r>
              <a:rPr lang="en-US" altLang="zh-CN" sz="2000" dirty="0"/>
              <a:t>Ⅳ</a:t>
            </a:r>
            <a:r>
              <a:rPr lang="zh-CN" altLang="en-US" sz="2000" dirty="0"/>
              <a:t>如果自然数</a:t>
            </a:r>
            <a:r>
              <a:rPr lang="en-US" altLang="zh-CN" sz="2000" dirty="0"/>
              <a:t>b</a:t>
            </a:r>
            <a:r>
              <a:rPr lang="zh-CN" altLang="en-US" sz="2000" dirty="0"/>
              <a:t>是自然数</a:t>
            </a:r>
            <a:r>
              <a:rPr lang="en-US" altLang="zh-CN" sz="2000" dirty="0"/>
              <a:t>a</a:t>
            </a:r>
            <a:r>
              <a:rPr lang="zh-CN" altLang="en-US" sz="2000" dirty="0"/>
              <a:t>的后继数，</a:t>
            </a:r>
            <a:r>
              <a:rPr lang="en-US" altLang="zh-CN" sz="2000" dirty="0"/>
              <a:t>c=b</a:t>
            </a:r>
            <a:r>
              <a:rPr lang="zh-CN" altLang="en-US" sz="2000" dirty="0"/>
              <a:t>，那么自然数</a:t>
            </a:r>
            <a:r>
              <a:rPr lang="en-US" altLang="zh-CN" sz="2000" dirty="0"/>
              <a:t>c</a:t>
            </a:r>
            <a:r>
              <a:rPr lang="zh-CN" altLang="en-US" sz="2000" dirty="0"/>
              <a:t>是自然数</a:t>
            </a:r>
            <a:r>
              <a:rPr lang="en-US" altLang="zh-CN" sz="2000" dirty="0"/>
              <a:t>a</a:t>
            </a:r>
            <a:r>
              <a:rPr lang="zh-CN" altLang="en-US" sz="2000" dirty="0"/>
              <a:t>的后继数，同一个自然数的后继数都相等；</a:t>
            </a:r>
          </a:p>
          <a:p>
            <a:r>
              <a:rPr lang="en-US" altLang="zh-CN" sz="2000" dirty="0"/>
              <a:t>Ⅴ</a:t>
            </a:r>
            <a:r>
              <a:rPr lang="zh-CN" altLang="en-US" sz="2000" dirty="0"/>
              <a:t>如果自然数</a:t>
            </a:r>
            <a:r>
              <a:rPr lang="en-US" altLang="zh-CN" sz="2000" i="1" dirty="0"/>
              <a:t>b</a:t>
            </a:r>
            <a:r>
              <a:rPr lang="zh-CN" altLang="en-US" sz="2000" dirty="0"/>
              <a:t>、</a:t>
            </a:r>
            <a:r>
              <a:rPr lang="en-US" altLang="zh-CN" sz="2000" i="1" dirty="0"/>
              <a:t>c</a:t>
            </a:r>
            <a:r>
              <a:rPr lang="zh-CN" altLang="en-US" sz="2000" dirty="0"/>
              <a:t>的后继数都是自然数</a:t>
            </a:r>
            <a:r>
              <a:rPr lang="en-US" altLang="zh-CN" sz="2000" i="1" dirty="0"/>
              <a:t>a</a:t>
            </a:r>
            <a:r>
              <a:rPr lang="zh-CN" altLang="en-US" sz="2000" dirty="0"/>
              <a:t>，那么</a:t>
            </a:r>
            <a:r>
              <a:rPr lang="en-US" altLang="zh-CN" sz="2000" i="1" dirty="0"/>
              <a:t>b</a:t>
            </a:r>
            <a:r>
              <a:rPr lang="zh-CN" altLang="en-US" sz="2000" dirty="0"/>
              <a:t> </a:t>
            </a:r>
            <a:r>
              <a:rPr lang="en-US" altLang="zh-CN" sz="2000" dirty="0"/>
              <a:t>= </a:t>
            </a:r>
            <a:r>
              <a:rPr lang="en-US" altLang="zh-CN" sz="2000" i="1" dirty="0"/>
              <a:t>c</a:t>
            </a:r>
            <a:r>
              <a:rPr lang="zh-CN" altLang="en-US" sz="2000" dirty="0"/>
              <a:t>；</a:t>
            </a:r>
          </a:p>
          <a:p>
            <a:r>
              <a:rPr lang="en-US" altLang="zh-CN" sz="2000" dirty="0"/>
              <a:t>Ⅵ</a:t>
            </a:r>
            <a:r>
              <a:rPr lang="zh-CN" altLang="en-US" sz="2000" dirty="0"/>
              <a:t>设</a:t>
            </a:r>
            <a:r>
              <a:rPr lang="en-US" altLang="zh-CN" sz="2000" i="1" dirty="0"/>
              <a:t>S</a:t>
            </a:r>
            <a:r>
              <a:rPr lang="zh-CN" altLang="en-US" sz="2000" dirty="0"/>
              <a:t>⊆</a:t>
            </a:r>
            <a:r>
              <a:rPr lang="en-US" altLang="zh-CN" sz="2000" b="1" dirty="0"/>
              <a:t>N</a:t>
            </a:r>
            <a:r>
              <a:rPr lang="zh-CN" altLang="en-US" sz="2000" dirty="0"/>
              <a:t>，且满足</a:t>
            </a:r>
            <a:r>
              <a:rPr lang="en-US" altLang="zh-CN" sz="2000" dirty="0"/>
              <a:t>2</a:t>
            </a:r>
            <a:r>
              <a:rPr lang="zh-CN" altLang="en-US" sz="2000" dirty="0"/>
              <a:t>个条件（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）</a:t>
            </a:r>
            <a:r>
              <a:rPr lang="en-US" altLang="zh-CN" sz="2000" dirty="0"/>
              <a:t>0∈</a:t>
            </a:r>
            <a:r>
              <a:rPr lang="en-US" altLang="zh-CN" sz="2000" i="1" dirty="0"/>
              <a:t>S</a:t>
            </a:r>
            <a:r>
              <a:rPr lang="zh-CN" altLang="en-US" sz="2000" dirty="0"/>
              <a:t>；（</a:t>
            </a:r>
            <a:r>
              <a:rPr lang="en-US" altLang="zh-CN" sz="2000" dirty="0"/>
              <a:t>ii</a:t>
            </a:r>
            <a:r>
              <a:rPr lang="zh-CN" altLang="en-US" sz="2000" dirty="0"/>
              <a:t>）如果</a:t>
            </a:r>
            <a:r>
              <a:rPr lang="en-US" altLang="zh-CN" sz="2000" i="1" dirty="0"/>
              <a:t>n</a:t>
            </a:r>
            <a:r>
              <a:rPr lang="zh-CN" altLang="en-US" sz="2000" dirty="0"/>
              <a:t>∈</a:t>
            </a:r>
            <a:r>
              <a:rPr lang="en-US" altLang="zh-CN" sz="2000" i="1" dirty="0"/>
              <a:t>S</a:t>
            </a:r>
            <a:r>
              <a:rPr lang="zh-CN" altLang="en-US" sz="2000" dirty="0"/>
              <a:t>，那么</a:t>
            </a:r>
            <a:r>
              <a:rPr lang="en-US" altLang="zh-CN" sz="2000" i="1" dirty="0" err="1"/>
              <a:t>n</a:t>
            </a:r>
            <a:r>
              <a:rPr lang="en-US" altLang="zh-CN" sz="2000" dirty="0" err="1"/>
              <a:t>'∈</a:t>
            </a:r>
            <a:r>
              <a:rPr lang="en-US" altLang="zh-CN" sz="2000" i="1" dirty="0" err="1"/>
              <a:t>S</a:t>
            </a:r>
            <a:r>
              <a:rPr lang="zh-CN" altLang="en-US" sz="2000" i="1" dirty="0"/>
              <a:t>。</a:t>
            </a:r>
            <a:r>
              <a:rPr lang="zh-CN" altLang="en-US" sz="2000" dirty="0"/>
              <a:t>则</a:t>
            </a:r>
            <a:r>
              <a:rPr lang="en-US" altLang="zh-CN" sz="2000" i="1" dirty="0"/>
              <a:t>S</a:t>
            </a:r>
            <a:r>
              <a:rPr lang="zh-CN" altLang="en-US" sz="2000" dirty="0"/>
              <a:t>是包含全体自然数的集合，即</a:t>
            </a:r>
            <a:r>
              <a:rPr lang="en-US" altLang="zh-CN" sz="2000" dirty="0"/>
              <a:t>S=N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287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62C91-D7B5-47E8-A2FD-EE77752FEA1F}"/>
              </a:ext>
            </a:extLst>
          </p:cNvPr>
          <p:cNvSpPr txBox="1"/>
          <p:nvPr/>
        </p:nvSpPr>
        <p:spPr>
          <a:xfrm>
            <a:off x="880845" y="1318907"/>
            <a:ext cx="7315200" cy="306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设</a:t>
            </a:r>
            <a:r>
              <a:rPr lang="en-US" altLang="zh-CN" dirty="0"/>
              <a:t>N</a:t>
            </a:r>
            <a:r>
              <a:rPr lang="zh-CN" altLang="en-US" dirty="0"/>
              <a:t>表示自然数集。则：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0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．如果</a:t>
            </a:r>
            <a:r>
              <a:rPr lang="en-US" altLang="zh-CN" dirty="0" err="1"/>
              <a:t>n</a:t>
            </a:r>
            <a:r>
              <a:rPr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zh-CN" altLang="en-US" dirty="0"/>
              <a:t>，那么</a:t>
            </a:r>
            <a:r>
              <a:rPr lang="en-US" altLang="zh-CN" dirty="0"/>
              <a:t>n</a:t>
            </a:r>
            <a:r>
              <a:rPr lang="en-US" altLang="zh-CN" baseline="30000" dirty="0"/>
              <a:t>+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/>
              <a:t>0</a:t>
            </a:r>
            <a:r>
              <a:rPr lang="zh-CN" altLang="en-US" dirty="0"/>
              <a:t>不是任何自然数集的后继，即不存在自然数</a:t>
            </a:r>
            <a:r>
              <a:rPr lang="en-US" altLang="zh-CN" dirty="0" err="1"/>
              <a:t>m</a:t>
            </a:r>
            <a:r>
              <a:rPr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zh-CN" altLang="en-US" dirty="0"/>
              <a:t>，使得</a:t>
            </a:r>
            <a:r>
              <a:rPr lang="en-US" altLang="zh-CN" dirty="0"/>
              <a:t>0=m</a:t>
            </a:r>
            <a:r>
              <a:rPr lang="en-US" altLang="zh-CN" baseline="30000" dirty="0"/>
              <a:t>+</a:t>
            </a:r>
            <a:r>
              <a:rPr lang="zh-CN" altLang="en-US" dirty="0"/>
              <a:t>。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均是自然数，如果</a:t>
            </a:r>
            <a:r>
              <a:rPr lang="en-US" altLang="zh-CN" dirty="0"/>
              <a:t>n</a:t>
            </a:r>
            <a:r>
              <a:rPr lang="en-US" altLang="zh-CN" baseline="30000" dirty="0"/>
              <a:t>+</a:t>
            </a:r>
            <a:r>
              <a:rPr lang="en-US" altLang="zh-CN" dirty="0"/>
              <a:t>=m</a:t>
            </a:r>
            <a:r>
              <a:rPr lang="en-US" altLang="zh-CN" baseline="30000" dirty="0"/>
              <a:t>+</a:t>
            </a:r>
            <a:r>
              <a:rPr lang="zh-CN" altLang="en-US" dirty="0"/>
              <a:t>，那么</a:t>
            </a:r>
            <a:r>
              <a:rPr lang="en-US" altLang="zh-CN" dirty="0"/>
              <a:t>n=m</a:t>
            </a:r>
            <a:r>
              <a:rPr lang="zh-CN" altLang="en-US" dirty="0"/>
              <a:t>。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5</a:t>
            </a:r>
            <a:r>
              <a:rPr lang="zh-CN" altLang="en-US" dirty="0"/>
              <a:t>．如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的子集，有性质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(1) 0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,</a:t>
            </a:r>
            <a:r>
              <a:rPr lang="en-US" altLang="zh-CN" dirty="0"/>
              <a:t> 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       (2) </a:t>
            </a:r>
            <a:r>
              <a:rPr lang="zh-CN" altLang="en-US" dirty="0"/>
              <a:t>如果</a:t>
            </a:r>
            <a:r>
              <a:rPr lang="en-US" altLang="zh-CN" dirty="0" err="1"/>
              <a:t>n</a:t>
            </a:r>
            <a:r>
              <a:rPr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zh-CN" altLang="en-US" dirty="0"/>
              <a:t>，那么</a:t>
            </a:r>
            <a:r>
              <a:rPr lang="en-US" altLang="zh-CN" dirty="0"/>
              <a:t>n</a:t>
            </a:r>
            <a:r>
              <a:rPr lang="en-US" altLang="zh-CN" baseline="30000" dirty="0"/>
              <a:t>+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</a:p>
          <a:p>
            <a:pPr marL="541338" indent="-54133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     则有 </a:t>
            </a:r>
            <a:r>
              <a:rPr lang="en-US" altLang="zh-CN" dirty="0"/>
              <a:t>S=N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E5E451-F0CB-42D3-BF41-A2185B0020FA}"/>
              </a:ext>
            </a:extLst>
          </p:cNvPr>
          <p:cNvSpPr txBox="1"/>
          <p:nvPr/>
        </p:nvSpPr>
        <p:spPr>
          <a:xfrm>
            <a:off x="880845" y="570451"/>
            <a:ext cx="287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翻译一下就是：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C695AAC-43FE-4196-911C-2ABFA6493330}"/>
              </a:ext>
            </a:extLst>
          </p:cNvPr>
          <p:cNvCxnSpPr>
            <a:cxnSpLocks/>
          </p:cNvCxnSpPr>
          <p:nvPr/>
        </p:nvCxnSpPr>
        <p:spPr>
          <a:xfrm flipH="1">
            <a:off x="755009" y="973123"/>
            <a:ext cx="10628853" cy="48907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E2E9883-B507-45AC-843A-085B08D6727A}"/>
              </a:ext>
            </a:extLst>
          </p:cNvPr>
          <p:cNvSpPr txBox="1"/>
          <p:nvPr/>
        </p:nvSpPr>
        <p:spPr>
          <a:xfrm>
            <a:off x="5956183" y="4031727"/>
            <a:ext cx="5746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于是我们就可以用集合比较精确地“刻画”自然数了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2FF9AF-464E-4EF4-A62B-957E16A3418C}"/>
              </a:ext>
            </a:extLst>
          </p:cNvPr>
          <p:cNvSpPr txBox="1"/>
          <p:nvPr/>
        </p:nvSpPr>
        <p:spPr>
          <a:xfrm>
            <a:off x="5956183" y="4779426"/>
            <a:ext cx="534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{ x | x</a:t>
            </a:r>
            <a:r>
              <a:rPr lang="zh-CN" altLang="en-US" sz="3200" dirty="0"/>
              <a:t>∈</a:t>
            </a:r>
            <a:r>
              <a:rPr lang="en-US" altLang="zh-CN" sz="3200" dirty="0"/>
              <a:t>N,N</a:t>
            </a:r>
            <a:r>
              <a:rPr lang="zh-CN" altLang="en-US" sz="3200" dirty="0"/>
              <a:t>满足上述</a:t>
            </a:r>
            <a:r>
              <a:rPr lang="en-US" altLang="zh-CN" sz="3200" dirty="0"/>
              <a:t>1,2,3,4,5}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5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9CEB9-598E-4250-9406-31C87CAC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尝试一下找寻由集合直接构造的方法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31EC12-DBA4-428D-95F7-EA71D27A7928}"/>
              </a:ext>
            </a:extLst>
          </p:cNvPr>
          <p:cNvSpPr txBox="1"/>
          <p:nvPr/>
        </p:nvSpPr>
        <p:spPr>
          <a:xfrm>
            <a:off x="922789" y="1690688"/>
            <a:ext cx="919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于是</a:t>
            </a:r>
            <a:endParaRPr lang="en-US" altLang="zh-CN" dirty="0"/>
          </a:p>
          <a:p>
            <a:r>
              <a:rPr lang="zh-CN" altLang="en-US" dirty="0"/>
              <a:t>我找到了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自然数的基数理论和序数理论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633C8E-9A9B-461C-AD97-D8C00FC3A472}"/>
              </a:ext>
            </a:extLst>
          </p:cNvPr>
          <p:cNvSpPr txBox="1"/>
          <p:nvPr/>
        </p:nvSpPr>
        <p:spPr>
          <a:xfrm>
            <a:off x="922789" y="2739252"/>
            <a:ext cx="9304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自然数的意义</a:t>
            </a:r>
            <a:endParaRPr lang="en-US" altLang="zh-CN" dirty="0"/>
          </a:p>
          <a:p>
            <a:r>
              <a:rPr lang="en-US" altLang="zh-CN" dirty="0"/>
              <a:t>……</a:t>
            </a:r>
            <a:r>
              <a:rPr lang="zh-CN" altLang="en-US" dirty="0"/>
              <a:t>每一个自然数都有两重意义，一重意义表示数量，即被数的物体有多少个。这种用来表示事物数量的自然数称之为基数。另一重意义为表示次序，即被数到的物体是第几个，用来表示事物次序的自然数，成为序数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A5534C-D59D-4C9A-93C8-2ACE7C2B3947}"/>
              </a:ext>
            </a:extLst>
          </p:cNvPr>
          <p:cNvSpPr txBox="1"/>
          <p:nvPr/>
        </p:nvSpPr>
        <p:spPr>
          <a:xfrm>
            <a:off x="922789" y="3977680"/>
            <a:ext cx="10142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基数：</a:t>
            </a:r>
            <a:endParaRPr lang="en-US" altLang="zh-CN" sz="2400" dirty="0"/>
          </a:p>
          <a:p>
            <a:r>
              <a:rPr lang="zh-CN" altLang="en-US" sz="2400" dirty="0"/>
              <a:t>基数是集合论中，用来刻画集合大小的一个概念。</a:t>
            </a:r>
            <a:endParaRPr lang="en-US" altLang="zh-CN" sz="2400" dirty="0"/>
          </a:p>
          <a:p>
            <a:r>
              <a:rPr lang="zh-CN" altLang="en-US" sz="2400" dirty="0"/>
              <a:t>如果两个集合（ </a:t>
            </a:r>
            <a:r>
              <a:rPr lang="en-US" altLang="zh-CN" sz="2400" dirty="0"/>
              <a:t>3</a:t>
            </a:r>
            <a:r>
              <a:rPr lang="zh-CN" altLang="en-US" sz="2400" dirty="0"/>
              <a:t>个人的集合和</a:t>
            </a:r>
            <a:r>
              <a:rPr lang="en-US" altLang="zh-CN" sz="2400" dirty="0"/>
              <a:t>3</a:t>
            </a:r>
            <a:r>
              <a:rPr lang="zh-CN" altLang="en-US" sz="2400" dirty="0"/>
              <a:t>匹马的集合）中的元素能够彼此一一对应，则称这两个集合对等，且拥有相同的基数</a:t>
            </a:r>
          </a:p>
        </p:txBody>
      </p:sp>
    </p:spTree>
    <p:extLst>
      <p:ext uri="{BB962C8B-B14F-4D97-AF65-F5344CB8AC3E}">
        <p14:creationId xmlns:p14="http://schemas.microsoft.com/office/powerpoint/2010/main" val="176557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8B9F3D2-DD58-46B2-A578-51060D6D399C}"/>
                  </a:ext>
                </a:extLst>
              </p:cNvPr>
              <p:cNvSpPr txBox="1"/>
              <p:nvPr/>
            </p:nvSpPr>
            <p:spPr>
              <a:xfrm>
                <a:off x="1058411" y="1013627"/>
                <a:ext cx="10075178" cy="4830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我们定义：</a:t>
                </a:r>
                <a:endParaRPr lang="en-US" altLang="zh-CN" sz="2000" dirty="0"/>
              </a:p>
              <a:p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. </a:t>
                </a:r>
                <a:r>
                  <a:rPr lang="zh-CN" altLang="en-US" sz="2000" dirty="0"/>
                  <a:t>有限集的基数叫做自然数，所有等价于</a:t>
                </a:r>
                <a:r>
                  <a:rPr lang="en-US" altLang="zh-CN" sz="2000" dirty="0"/>
                  <a:t>{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000" dirty="0"/>
                  <a:t>}</a:t>
                </a:r>
                <a:r>
                  <a:rPr lang="zh-CN" altLang="en-US" sz="2000" dirty="0"/>
                  <a:t>的集合的基数，用符号“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”表示</a:t>
                </a:r>
                <a:endParaRPr lang="en-US" altLang="zh-CN" sz="2000" dirty="0"/>
              </a:p>
              <a:p>
                <a:r>
                  <a:rPr lang="zh-CN" altLang="en-US" sz="2000" dirty="0"/>
                  <a:t>也就是</a:t>
                </a:r>
                <a:endParaRPr lang="en-US" altLang="zh-CN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acc>
                  </m:oMath>
                </a14:m>
                <a:r>
                  <a:rPr lang="en-US" altLang="zh-CN" sz="2000" dirty="0"/>
                  <a:t>=1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是自然数</a:t>
                </a:r>
                <a:endParaRPr lang="en-US" altLang="zh-CN" sz="2000" dirty="0"/>
              </a:p>
              <a:p>
                <a:pPr algn="ctr"/>
                <a:r>
                  <a:rPr lang="zh-CN" altLang="en-US" sz="2000" dirty="0"/>
                  <a:t>类似我们构造</a:t>
                </a:r>
                <a:endParaRPr lang="en-US" altLang="zh-CN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,{∅}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acc>
                  </m:oMath>
                </a14:m>
                <a:r>
                  <a:rPr lang="en-US" altLang="zh-CN" sz="2000" dirty="0"/>
                  <a:t>=2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是自然数</a:t>
                </a:r>
                <a:endParaRPr lang="en-US" altLang="zh-CN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,{{∅}}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acc>
                  </m:oMath>
                </a14:m>
                <a:r>
                  <a:rPr lang="en-US" altLang="zh-CN" sz="2000" dirty="0"/>
                  <a:t>=3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是自然数</a:t>
                </a:r>
                <a:endParaRPr lang="en-US" altLang="zh-CN" sz="2000" dirty="0"/>
              </a:p>
              <a:p>
                <a:pPr algn="ctr"/>
                <a:r>
                  <a:rPr lang="en-US" altLang="zh-CN" sz="2000" dirty="0"/>
                  <a:t>……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ii. </a:t>
                </a:r>
                <a:r>
                  <a:rPr lang="zh-CN" altLang="en-US" sz="2000" dirty="0"/>
                  <a:t>我们记两个有限集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的基数为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，那么</a:t>
                </a:r>
                <a:endParaRPr lang="en-US" altLang="zh-CN" sz="2000" dirty="0"/>
              </a:p>
              <a:p>
                <a:r>
                  <a:rPr lang="en-US" altLang="zh-CN" sz="2000" dirty="0"/>
                  <a:t>1.</a:t>
                </a:r>
                <a:r>
                  <a:rPr lang="zh-CN" altLang="en-US" sz="2000" dirty="0"/>
                  <a:t>当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对等于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时，就说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等于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，记做</a:t>
                </a:r>
                <a:r>
                  <a:rPr lang="en-US" altLang="zh-CN" sz="2000" dirty="0"/>
                  <a:t>a=b</a:t>
                </a:r>
              </a:p>
              <a:p>
                <a:r>
                  <a:rPr lang="en-US" altLang="zh-CN" sz="2000" dirty="0"/>
                  <a:t>2.</a:t>
                </a:r>
                <a:r>
                  <a:rPr lang="zh-CN" altLang="en-US" sz="2000" dirty="0"/>
                  <a:t>当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对等与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的真子集时，就说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小于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，记做</a:t>
                </a:r>
                <a:r>
                  <a:rPr lang="en-US" altLang="zh-CN" sz="2000" dirty="0"/>
                  <a:t>a&lt;b</a:t>
                </a:r>
              </a:p>
              <a:p>
                <a:r>
                  <a:rPr lang="en-US" altLang="zh-CN" sz="2000" dirty="0"/>
                  <a:t>3.</a:t>
                </a:r>
                <a:r>
                  <a:rPr lang="zh-CN" altLang="en-US" sz="2000" dirty="0"/>
                  <a:t>当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的真子集对等于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时，就说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大于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，记做</a:t>
                </a:r>
                <a:r>
                  <a:rPr lang="en-US" altLang="zh-CN" sz="2000" dirty="0"/>
                  <a:t>a&gt;b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iii. </a:t>
                </a:r>
                <a:r>
                  <a:rPr lang="zh-CN" altLang="en-US" sz="2000" dirty="0"/>
                  <a:t>规定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作为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000" dirty="0"/>
                  <a:t>的标记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8B9F3D2-DD58-46B2-A578-51060D6D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11" y="1013627"/>
                <a:ext cx="10075178" cy="4830746"/>
              </a:xfrm>
              <a:prstGeom prst="rect">
                <a:avLst/>
              </a:prstGeom>
              <a:blipFill>
                <a:blip r:embed="rId2"/>
                <a:stretch>
                  <a:fillRect l="-666" t="-631" b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78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1108</Words>
  <Application>Microsoft Office PowerPoint</Application>
  <PresentationFormat>宽屏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MS Mincho</vt:lpstr>
      <vt:lpstr>等线</vt:lpstr>
      <vt:lpstr>等线 Light</vt:lpstr>
      <vt:lpstr>Arial</vt:lpstr>
      <vt:lpstr>Cambria Math</vt:lpstr>
      <vt:lpstr>Times New Roman</vt:lpstr>
      <vt:lpstr>Office 主题​​</vt:lpstr>
      <vt:lpstr>Open topic:</vt:lpstr>
      <vt:lpstr>如何利用集合来刻画自然数</vt:lpstr>
      <vt:lpstr>Open topic-1: 自然数与集合</vt:lpstr>
      <vt:lpstr>PowerPoint 演示文稿</vt:lpstr>
      <vt:lpstr>那么…</vt:lpstr>
      <vt:lpstr>皮亚诺公理：</vt:lpstr>
      <vt:lpstr>PowerPoint 演示文稿</vt:lpstr>
      <vt:lpstr>尝试一下找寻由集合直接构造的方法</vt:lpstr>
      <vt:lpstr>PowerPoint 演示文稿</vt:lpstr>
      <vt:lpstr>再回头看看皮亚诺公理</vt:lpstr>
      <vt:lpstr>PowerPoint 演示文稿</vt:lpstr>
      <vt:lpstr>PowerPoint 演示文稿</vt:lpstr>
      <vt:lpstr>最后再再再看皮亚诺公理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topic:</dc:title>
  <dc:creator>Haishan LU (20029525)</dc:creator>
  <cp:lastModifiedBy>Haishan LU (20029525)</cp:lastModifiedBy>
  <cp:revision>15</cp:revision>
  <dcterms:created xsi:type="dcterms:W3CDTF">2017-11-26T15:03:30Z</dcterms:created>
  <dcterms:modified xsi:type="dcterms:W3CDTF">2017-11-27T01:23:20Z</dcterms:modified>
</cp:coreProperties>
</file>