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93" r:id="rId4"/>
    <p:sldId id="294" r:id="rId5"/>
    <p:sldId id="289" r:id="rId6"/>
    <p:sldId id="290" r:id="rId7"/>
    <p:sldId id="264" r:id="rId8"/>
    <p:sldId id="269" r:id="rId9"/>
    <p:sldId id="291" r:id="rId10"/>
    <p:sldId id="266" r:id="rId11"/>
    <p:sldId id="267" r:id="rId12"/>
    <p:sldId id="292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157E9F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50" autoAdjust="0"/>
  </p:normalViewPr>
  <p:slideViewPr>
    <p:cSldViewPr snapToGrid="0">
      <p:cViewPr varScale="1">
        <p:scale>
          <a:sx n="55" d="100"/>
          <a:sy n="55" d="100"/>
        </p:scale>
        <p:origin x="10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notesViewPr>
    <p:cSldViewPr snapToGrid="0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32554-1B9C-4777-9968-E297D0A885A3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2E4A-EEF8-472F-BB2E-CD7785939A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8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C373-2D47-436B-A7B0-129AEAD484A9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B09B7-5F82-4A15-98FC-FDA1E21CB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6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B09B7-5F82-4A15-98FC-FDA1E21CBD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5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27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302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16170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44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913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7526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586513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4354839" y="632759"/>
            <a:ext cx="3482321" cy="469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7508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35320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419600"/>
            <a:ext cx="12192000" cy="24384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8756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8175" y="365125"/>
            <a:ext cx="3305175" cy="58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rgbClr val="157E9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单击此处添加母版标题</a:t>
            </a:r>
          </a:p>
        </p:txBody>
      </p:sp>
    </p:spTree>
    <p:extLst>
      <p:ext uri="{BB962C8B-B14F-4D97-AF65-F5344CB8AC3E}">
        <p14:creationId xmlns:p14="http://schemas.microsoft.com/office/powerpoint/2010/main" val="33257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8857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1"/>
            <a:ext cx="12192000" cy="68885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962150"/>
            <a:ext cx="12192000" cy="3105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7003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8476343" y="0"/>
            <a:ext cx="3715657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9361714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-1" y="0"/>
            <a:ext cx="3222171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0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7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8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77" r:id="rId4"/>
    <p:sldLayoutId id="2147483682" r:id="rId5"/>
    <p:sldLayoutId id="2147483678" r:id="rId6"/>
    <p:sldLayoutId id="2147483683" r:id="rId7"/>
    <p:sldLayoutId id="2147483684" r:id="rId8"/>
    <p:sldLayoutId id="2147483679" r:id="rId9"/>
    <p:sldLayoutId id="2147483685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482624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62243" y="4056807"/>
            <a:ext cx="56675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</a:rPr>
              <a:t>Quicksort and heapsort</a:t>
            </a:r>
          </a:p>
        </p:txBody>
      </p:sp>
      <p:sp>
        <p:nvSpPr>
          <p:cNvPr id="18" name="流程图: 终止 17"/>
          <p:cNvSpPr/>
          <p:nvPr/>
        </p:nvSpPr>
        <p:spPr>
          <a:xfrm>
            <a:off x="4909756" y="5374159"/>
            <a:ext cx="2111232" cy="478972"/>
          </a:xfrm>
          <a:prstGeom prst="flowChartTerminator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010251" y="144625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C66C0D-D014-4FD7-A137-40D5EBF90220}"/>
              </a:ext>
            </a:extLst>
          </p:cNvPr>
          <p:cNvSpPr/>
          <p:nvPr/>
        </p:nvSpPr>
        <p:spPr>
          <a:xfrm>
            <a:off x="4690110" y="6088105"/>
            <a:ext cx="28117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kumimoji="1" lang="en-US" altLang="zh-CN" sz="2400" b="1" dirty="0">
                <a:solidFill>
                  <a:srgbClr val="157E9F"/>
                </a:solidFill>
              </a:rPr>
              <a:t>171240524 </a:t>
            </a:r>
            <a:r>
              <a:rPr kumimoji="1" lang="zh-CN" altLang="en-US" sz="2400" b="1" dirty="0">
                <a:solidFill>
                  <a:srgbClr val="157E9F"/>
                </a:solidFill>
              </a:rPr>
              <a:t>张灵毓</a:t>
            </a:r>
            <a:endParaRPr kumimoji="1" lang="en-US" altLang="zh-CN" sz="2400" b="1" dirty="0">
              <a:solidFill>
                <a:srgbClr val="157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E0CFFFFD-F902-4600-B854-FC5756DE3C16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D4312-6F1C-4004-B72F-77A6712C0B1E}"/>
              </a:ext>
            </a:extLst>
          </p:cNvPr>
          <p:cNvSpPr/>
          <p:nvPr/>
        </p:nvSpPr>
        <p:spPr>
          <a:xfrm>
            <a:off x="4436731" y="420111"/>
            <a:ext cx="3318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57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微软雅黑" panose="020B0503020204020204" pitchFamily="34" charset="-122"/>
              </a:rPr>
              <a:t>Theory—heapsort</a:t>
            </a:r>
            <a:endParaRPr lang="zh-CN" altLang="en-US" sz="3200" b="1" dirty="0">
              <a:solidFill>
                <a:srgbClr val="157E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D1C19E-A6AA-48E3-89C7-21AE1229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2" y="1004886"/>
            <a:ext cx="5119340" cy="332757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EA12351-976D-49B9-82A9-022B6FA1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2" y="4555990"/>
            <a:ext cx="5119340" cy="156580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5D2E41C-4D7F-4209-BBC2-5B5403339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03" y="1004886"/>
            <a:ext cx="5748914" cy="49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A403226-D6A0-4E90-B711-CC115F3F7E93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4782B6A-7BC2-4FD5-B1F3-8F3FC7312DC6}"/>
                  </a:ext>
                </a:extLst>
              </p:cNvPr>
              <p:cNvSpPr txBox="1"/>
              <p:nvPr/>
            </p:nvSpPr>
            <p:spPr>
              <a:xfrm>
                <a:off x="768269" y="449346"/>
                <a:ext cx="10400474" cy="567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A= </a:t>
                </a:r>
                <a:r>
                  <a:rPr lang="zh-CN" altLang="en-US" sz="2400" dirty="0"/>
                  <a:t>某一个元素最终固定在堆中一个位置所用的筛选扫描次数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建堆）</a:t>
                </a:r>
                <a:endParaRPr lang="en-US" altLang="zh-CN" sz="2400" dirty="0"/>
              </a:p>
              <a:p>
                <a:r>
                  <a:rPr lang="en-US" altLang="zh-CN" sz="2400" dirty="0"/>
                  <a:t>B= </a:t>
                </a:r>
                <a:r>
                  <a:rPr lang="zh-CN" altLang="en-US" sz="2400" dirty="0"/>
                  <a:t>在筛选扫描期间与父亲节点交换的节点总数</a:t>
                </a:r>
                <a:endParaRPr lang="en-US" altLang="zh-CN" sz="2400" dirty="0"/>
              </a:p>
              <a:p>
                <a:r>
                  <a:rPr lang="en-US" altLang="zh-CN" sz="2400" dirty="0"/>
                  <a:t>C= </a:t>
                </a:r>
                <a:r>
                  <a:rPr lang="zh-CN" altLang="en-US" sz="2400" dirty="0"/>
                  <a:t>比较两个子节点大小时右儿子大于左儿子次数（初始默认左儿子大）</a:t>
                </a:r>
                <a:endParaRPr lang="en-US" altLang="zh-CN" sz="2400" dirty="0"/>
              </a:p>
              <a:p>
                <a:r>
                  <a:rPr lang="en-US" altLang="zh-CN" sz="2400" dirty="0"/>
                  <a:t>D= </a:t>
                </a:r>
                <a:r>
                  <a:rPr lang="zh-CN" altLang="en-US" sz="2400" dirty="0"/>
                  <a:t>表示堆化次数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在书中给出了这些变量的平均值：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≈0.349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𝑁𝑙𝑔𝑁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−1.87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𝑁𝑙𝑔𝑁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和总的运行时间：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+15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−28≈16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𝑁𝑙𝑔𝑁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4782B6A-7BC2-4FD5-B1F3-8F3FC731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69" y="449346"/>
                <a:ext cx="10400474" cy="5676297"/>
              </a:xfrm>
              <a:prstGeom prst="rect">
                <a:avLst/>
              </a:prstGeom>
              <a:blipFill>
                <a:blip r:embed="rId2"/>
                <a:stretch>
                  <a:fillRect l="-879" t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97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E0CFFFFD-F902-4600-B854-FC5756DE3C16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D0E28D-0CCC-4E73-A752-5848FBE4EADE}"/>
                  </a:ext>
                </a:extLst>
              </p:cNvPr>
              <p:cNvSpPr txBox="1"/>
              <p:nvPr/>
            </p:nvSpPr>
            <p:spPr>
              <a:xfrm>
                <a:off x="1076446" y="1053296"/>
                <a:ext cx="1006997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当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较大时，堆排序优于</a:t>
                </a:r>
                <a:r>
                  <a:rPr lang="en-US" altLang="zh-CN" sz="2400" dirty="0"/>
                  <a:t>shell</a:t>
                </a:r>
                <a:r>
                  <a:rPr lang="zh-CN" altLang="en-US" sz="2400" dirty="0"/>
                  <a:t>排序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但渐进复杂度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𝑁𝑙𝑔𝑁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≈23.08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𝑁𝑙𝑔𝑁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而快排的渐进复杂度</a:t>
                </a:r>
                <a:endParaRPr lang="en-US" altLang="zh-CN" sz="2400" dirty="0"/>
              </a:p>
              <a:p>
                <a:pPr/>
                <a:br>
                  <a:rPr lang="en-US" altLang="zh-CN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11.67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𝑁𝑙𝑔𝑁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故显然快排更优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D0E28D-0CCC-4E73-A752-5848FBE4E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6" y="1053296"/>
                <a:ext cx="10069975" cy="4154984"/>
              </a:xfrm>
              <a:prstGeom prst="rect">
                <a:avLst/>
              </a:prstGeom>
              <a:blipFill>
                <a:blip r:embed="rId2"/>
                <a:stretch>
                  <a:fillRect l="-969" t="-1322" b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90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68980" y="2705724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THAN</a:t>
            </a:r>
            <a:r>
              <a:rPr lang="en-US" altLang="zh-CN" sz="8800" dirty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810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55183" y="286847"/>
            <a:ext cx="2081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57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微软雅黑" panose="020B0503020204020204" pitchFamily="34" charset="-122"/>
              </a:rPr>
              <a:t>practice</a:t>
            </a:r>
            <a:endParaRPr lang="zh-CN" altLang="en-US" sz="4400" b="1" dirty="0">
              <a:solidFill>
                <a:srgbClr val="157E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2F9291-ABDF-428D-A252-62A8274D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92" y="2234304"/>
            <a:ext cx="4578064" cy="30716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A3B64F-4EC5-492B-8A4D-2224EE06C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02"/>
          <a:stretch/>
        </p:blipFill>
        <p:spPr>
          <a:xfrm>
            <a:off x="8846821" y="2234304"/>
            <a:ext cx="2371627" cy="30716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4EBF25-424E-4516-B48F-338003F068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12"/>
          <a:stretch/>
        </p:blipFill>
        <p:spPr>
          <a:xfrm>
            <a:off x="6808156" y="2234304"/>
            <a:ext cx="2038665" cy="307165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43044BA3-FA72-466D-91FA-93924FE218B3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816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528BC0F-34C8-45EE-87DF-E1DE8DCCEB05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761E-54A6-46AE-85DA-9349DDBE55DA}"/>
              </a:ext>
            </a:extLst>
          </p:cNvPr>
          <p:cNvSpPr/>
          <p:nvPr/>
        </p:nvSpPr>
        <p:spPr>
          <a:xfrm>
            <a:off x="4138573" y="481941"/>
            <a:ext cx="39148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157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微软雅黑" panose="020B0503020204020204" pitchFamily="34" charset="-122"/>
              </a:rPr>
              <a:t>Theory from wiki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6C6AA2-D3A0-4CBF-BF76-008B1CF51EE1}"/>
                  </a:ext>
                </a:extLst>
              </p:cNvPr>
              <p:cNvSpPr txBox="1"/>
              <p:nvPr/>
            </p:nvSpPr>
            <p:spPr>
              <a:xfrm>
                <a:off x="1018572" y="1331089"/>
                <a:ext cx="10023676" cy="4670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假设随机序列输入，则其中每一个被选为</a:t>
                </a:r>
                <a:r>
                  <a:rPr lang="en-US" altLang="zh-CN" sz="2000" dirty="0"/>
                  <a:t>pivot</a:t>
                </a:r>
                <a:r>
                  <a:rPr lang="zh-CN" altLang="en-US" sz="2000" dirty="0"/>
                  <a:t>的概率都是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000" b="0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sz="2000" b="0" dirty="0"/>
                  <a:t>则在</a:t>
                </a:r>
                <a:r>
                  <a:rPr lang="en-US" altLang="zh-CN" sz="2000" b="0" dirty="0"/>
                  <a:t>partition</a:t>
                </a:r>
                <a:r>
                  <a:rPr lang="zh-CN" altLang="en-US" sz="2000" b="0" dirty="0"/>
                  <a:t>中比较数</a:t>
                </a:r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-1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sz="2000" dirty="0"/>
                  <a:t>则</a:t>
                </a:r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sz="2000" b="0" dirty="0"/>
                  <a:t>有</a:t>
                </a:r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=…=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𝑙𝑛𝑛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b="0" dirty="0"/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b="0" dirty="0"/>
                  <a:t>(n)=2lnn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≈1.39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𝑛𝑙𝑔𝑛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6C6AA2-D3A0-4CBF-BF76-008B1CF5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2" y="1331089"/>
                <a:ext cx="10023676" cy="4670509"/>
              </a:xfrm>
              <a:prstGeom prst="rect">
                <a:avLst/>
              </a:prstGeom>
              <a:blipFill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3B306F4-BBB2-49CA-9842-029AAB12A39A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431C95-BA1F-4F1A-A9FE-5DDD8837EAC0}"/>
              </a:ext>
            </a:extLst>
          </p:cNvPr>
          <p:cNvSpPr/>
          <p:nvPr/>
        </p:nvSpPr>
        <p:spPr>
          <a:xfrm>
            <a:off x="4322918" y="477984"/>
            <a:ext cx="3546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57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微软雅黑" panose="020B0503020204020204" pitchFamily="34" charset="-122"/>
              </a:rPr>
              <a:t>Theory from wiki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7C89D1-FC93-4A1A-B7E1-20EC952B17F3}"/>
                  </a:ext>
                </a:extLst>
              </p:cNvPr>
              <p:cNvSpPr txBox="1"/>
              <p:nvPr/>
            </p:nvSpPr>
            <p:spPr>
              <a:xfrm>
                <a:off x="1446835" y="1840375"/>
                <a:ext cx="8472669" cy="2967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Heapsort </a:t>
                </a:r>
                <a:r>
                  <a:rPr lang="zh-CN" altLang="en-US" sz="2000" dirty="0"/>
                  <a:t>中</a:t>
                </a:r>
                <a:r>
                  <a:rPr lang="en-US" altLang="zh-CN" sz="2000" dirty="0"/>
                  <a:t>build-heap</a:t>
                </a:r>
                <a:r>
                  <a:rPr lang="zh-CN" altLang="en-US" sz="2000" dirty="0"/>
                  <a:t>复杂度是</a:t>
                </a:r>
                <a:r>
                  <a:rPr lang="en-US" altLang="zh-CN" sz="2000" dirty="0"/>
                  <a:t>O(n).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Max-</a:t>
                </a:r>
                <a:r>
                  <a:rPr lang="en-US" altLang="zh-CN" sz="2000" dirty="0" err="1"/>
                  <a:t>heapify</a:t>
                </a:r>
                <a:r>
                  <a:rPr lang="zh-CN" altLang="en-US" sz="2000" dirty="0"/>
                  <a:t>的复杂度是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则</a:t>
                </a:r>
                <a:r>
                  <a:rPr lang="en-US" altLang="zh-CN" sz="2000" dirty="0"/>
                  <a:t>heapsort</a:t>
                </a:r>
                <a:r>
                  <a:rPr lang="zh-CN" altLang="en-US" sz="2000" dirty="0"/>
                  <a:t>的时间复杂度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𝑛𝑙𝑔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𝑛𝑙𝑔𝑛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1.39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nlgn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𝑛𝑙𝑔𝑛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7C89D1-FC93-4A1A-B7E1-20EC952B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35" y="1840375"/>
                <a:ext cx="8472669" cy="2967031"/>
              </a:xfrm>
              <a:prstGeom prst="rect">
                <a:avLst/>
              </a:prstGeom>
              <a:blipFill>
                <a:blip r:embed="rId2"/>
                <a:stretch>
                  <a:fillRect l="-719" t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24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37661" y="378287"/>
            <a:ext cx="522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57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微软雅黑" panose="020B0503020204020204" pitchFamily="34" charset="-122"/>
              </a:rPr>
              <a:t>Theory—quicksort</a:t>
            </a:r>
            <a:endParaRPr lang="zh-CN" altLang="en-US" sz="4400" b="1" dirty="0">
              <a:solidFill>
                <a:srgbClr val="157E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F3B612-DDD5-4A8F-A94D-DC4EDE47DBFB}"/>
                  </a:ext>
                </a:extLst>
              </p:cNvPr>
              <p:cNvSpPr txBox="1"/>
              <p:nvPr/>
            </p:nvSpPr>
            <p:spPr>
              <a:xfrm>
                <a:off x="805070" y="1396206"/>
                <a:ext cx="1074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</a:t>
                </a:r>
                <a:r>
                  <a:rPr lang="zh-CN" altLang="en-US" dirty="0"/>
                  <a:t>表示待排序数组大小，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表示一个阈值（若数组大小</a:t>
                </a:r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M</a:t>
                </a:r>
                <a:r>
                  <a:rPr lang="zh-CN" altLang="en-US" dirty="0"/>
                  <a:t>，对数组进行直接插入排序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 其他没有差别。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F3B612-DDD5-4A8F-A94D-DC4EDE47D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70" y="1396206"/>
                <a:ext cx="10744200" cy="1200329"/>
              </a:xfrm>
              <a:prstGeom prst="rect">
                <a:avLst/>
              </a:prstGeom>
              <a:blipFill>
                <a:blip r:embed="rId3"/>
                <a:stretch>
                  <a:fillRect l="-340" t="-3046" r="-2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E693F6B-F10B-4F53-8B3C-B3EB1DCD4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6" y="2873534"/>
            <a:ext cx="5550632" cy="3001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74ADC4-61B5-4CEC-A5FD-3ED684509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25" y="2013046"/>
            <a:ext cx="5800000" cy="44666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DF3142A-EC9E-4B3E-AA66-0117E99E7C2C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00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F33C2B-54CD-49FD-B6CE-0C26DDC9239E}"/>
                  </a:ext>
                </a:extLst>
              </p:cNvPr>
              <p:cNvSpPr txBox="1"/>
              <p:nvPr/>
            </p:nvSpPr>
            <p:spPr>
              <a:xfrm>
                <a:off x="714233" y="1797110"/>
                <a:ext cx="5618328" cy="233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ffectLst/>
                    <a:latin typeface="+mj-lt"/>
                  </a:rPr>
                  <a:t>A=partition </a:t>
                </a:r>
                <a:r>
                  <a:rPr lang="zh-CN" altLang="en-US" sz="2400" dirty="0">
                    <a:effectLst/>
                    <a:latin typeface="+mj-lt"/>
                  </a:rPr>
                  <a:t>次数</a:t>
                </a:r>
                <a:endParaRPr lang="en-US" altLang="zh-CN" sz="2400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ffectLst/>
                    <a:latin typeface="+mj-lt"/>
                  </a:rPr>
                  <a:t>B=swap(a[</a:t>
                </a:r>
                <a:r>
                  <a:rPr lang="en-US" altLang="zh-CN" sz="2400" dirty="0" err="1">
                    <a:effectLst/>
                    <a:latin typeface="+mj-lt"/>
                  </a:rPr>
                  <a:t>i</a:t>
                </a:r>
                <a:r>
                  <a:rPr lang="en-US" altLang="zh-CN" sz="2400" dirty="0">
                    <a:effectLst/>
                    <a:latin typeface="+mj-lt"/>
                  </a:rPr>
                  <a:t>],a[j]) </a:t>
                </a:r>
                <a:r>
                  <a:rPr lang="zh-CN" altLang="en-US" sz="2400" dirty="0">
                    <a:effectLst/>
                    <a:latin typeface="+mj-lt"/>
                  </a:rPr>
                  <a:t>次数</a:t>
                </a:r>
                <a:endParaRPr lang="en-US" altLang="zh-CN" sz="2400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ffectLst/>
                    <a:latin typeface="+mj-lt"/>
                  </a:rPr>
                  <a:t>C=partition </a:t>
                </a:r>
                <a:r>
                  <a:rPr lang="zh-CN" altLang="en-US" sz="2400" dirty="0">
                    <a:effectLst/>
                    <a:latin typeface="+mj-lt"/>
                  </a:rPr>
                  <a:t>中比较次数</a:t>
                </a:r>
                <a:endParaRPr lang="en-US" altLang="zh-CN" sz="2400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ffectLst/>
                    <a:latin typeface="+mj-lt"/>
                  </a:rPr>
                  <a:t>D=</a:t>
                </a:r>
                <a:r>
                  <a:rPr lang="zh-CN" altLang="en-US" sz="2400" dirty="0">
                    <a:effectLst/>
                    <a:latin typeface="+mj-lt"/>
                  </a:rPr>
                  <a:t>直接插入中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effectLst/>
                    <a:latin typeface="+mj-lt"/>
                  </a:rPr>
                  <a:t>次数</a:t>
                </a:r>
                <a:endParaRPr lang="en-US" altLang="zh-CN" sz="2400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ffectLst/>
                    <a:latin typeface="+mj-lt"/>
                  </a:rPr>
                  <a:t>E=</a:t>
                </a:r>
                <a:r>
                  <a:rPr lang="zh-CN" altLang="en-US" sz="2400" dirty="0">
                    <a:effectLst/>
                    <a:latin typeface="+mj-lt"/>
                  </a:rPr>
                  <a:t>被直接插入法消去的反序数</a:t>
                </a:r>
                <a:endParaRPr lang="en-US" altLang="zh-CN" sz="2400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ffectLst/>
                    <a:latin typeface="+mj-lt"/>
                  </a:rPr>
                  <a:t>S=</a:t>
                </a:r>
                <a:r>
                  <a:rPr lang="zh-CN" altLang="en-US" sz="2400" dirty="0">
                    <a:effectLst/>
                    <a:latin typeface="+mj-lt"/>
                  </a:rPr>
                  <a:t>某一项压入栈内的次数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F33C2B-54CD-49FD-B6CE-0C26DDC9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3" y="1797110"/>
                <a:ext cx="5618328" cy="2338076"/>
              </a:xfrm>
              <a:prstGeom prst="rect">
                <a:avLst/>
              </a:prstGeom>
              <a:blipFill>
                <a:blip r:embed="rId2"/>
                <a:stretch>
                  <a:fillRect l="-1410" t="-2350" b="-5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9ED89A4-78AE-4319-A8B4-05A66B5D6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3" y="647165"/>
            <a:ext cx="6144685" cy="9536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A7730E8-6B43-4684-9A1A-1DDE75B2AF34}"/>
              </a:ext>
            </a:extLst>
          </p:cNvPr>
          <p:cNvSpPr txBox="1"/>
          <p:nvPr/>
        </p:nvSpPr>
        <p:spPr>
          <a:xfrm>
            <a:off x="2276901" y="4579619"/>
            <a:ext cx="8111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同时基于基（我）尔（显）霍（然）夫（不）守（懂）恒（</a:t>
            </a:r>
            <a:r>
              <a:rPr lang="en-US" altLang="zh-CN" sz="2400" dirty="0"/>
              <a:t>o</a:t>
            </a:r>
            <a:r>
              <a:rPr lang="zh-CN" altLang="en-US" sz="2400" dirty="0"/>
              <a:t>）定（</a:t>
            </a:r>
            <a:r>
              <a:rPr lang="en-US" altLang="zh-CN" sz="2400" dirty="0"/>
              <a:t>r</a:t>
            </a:r>
            <a:r>
              <a:rPr lang="zh-CN" altLang="en-US" sz="2400" dirty="0"/>
              <a:t>）律（</a:t>
            </a:r>
            <a:r>
              <a:rPr lang="en-US" altLang="zh-CN" sz="2400" dirty="0"/>
              <a:t>z</a:t>
            </a:r>
            <a:r>
              <a:rPr lang="zh-CN" altLang="en-US" sz="2400" dirty="0"/>
              <a:t>）可以得出总的运行时间为：</a:t>
            </a:r>
            <a:endParaRPr lang="en-US" altLang="zh-CN" sz="2400" dirty="0"/>
          </a:p>
          <a:p>
            <a:endParaRPr lang="en-US" altLang="zh-CN" sz="2400" dirty="0"/>
          </a:p>
          <a:p>
            <a:pPr algn="ctr"/>
            <a:r>
              <a:rPr lang="en-US" altLang="zh-CN" sz="2400" dirty="0"/>
              <a:t> </a:t>
            </a:r>
            <a:r>
              <a:rPr lang="en-US" altLang="zh-CN" sz="2800" b="1" dirty="0"/>
              <a:t>24A+11B+4C+3D+8E+7N+9S </a:t>
            </a:r>
            <a:r>
              <a:rPr lang="zh-CN" altLang="en-US" sz="2800" b="1" dirty="0"/>
              <a:t>单位时间</a:t>
            </a:r>
            <a:endParaRPr lang="zh-CN" alt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6DB94D-1680-4758-8230-1EF36405387E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01C544D-ED93-4034-B368-C80408FA7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16" y="721468"/>
            <a:ext cx="4521234" cy="3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8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3C858AE-64E2-4087-8E0F-E046E28B073F}"/>
                  </a:ext>
                </a:extLst>
              </p:cNvPr>
              <p:cNvSpPr txBox="1"/>
              <p:nvPr/>
            </p:nvSpPr>
            <p:spPr>
              <a:xfrm>
                <a:off x="736978" y="859809"/>
                <a:ext cx="8639033" cy="5072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为了简单我们对于上述变量考虑平均值分析（以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为例）：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 </a:t>
                </a:r>
                <a:r>
                  <a:rPr lang="en-US" altLang="zh-CN" sz="2800" b="1" dirty="0"/>
                  <a:t>the art of computer programming </a:t>
                </a:r>
                <a:r>
                  <a:rPr lang="zh-CN" altLang="en-US" sz="2400" dirty="0"/>
                  <a:t>中详细介绍了上述类似的递推关系如何解</a:t>
                </a:r>
                <a:r>
                  <a:rPr lang="en-US" altLang="zh-CN" sz="2400" dirty="0"/>
                  <a:t>.</a:t>
                </a:r>
                <a:r>
                  <a:rPr lang="zh-CN" altLang="en-US" sz="2400" dirty="0"/>
                  <a:t>（此处省略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解出：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3C858AE-64E2-4087-8E0F-E046E28B0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8" y="859809"/>
                <a:ext cx="8639033" cy="5072799"/>
              </a:xfrm>
              <a:prstGeom prst="rect">
                <a:avLst/>
              </a:prstGeom>
              <a:blipFill>
                <a:blip r:embed="rId2"/>
                <a:stretch>
                  <a:fillRect l="-1129" t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EC5E919-09E5-4656-9EDC-B1B7425F7E3E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53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1222B052-D82B-4692-85A5-9CC8A9EAFD12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FFD0CE-165D-48E2-B0C0-5BF234385810}"/>
              </a:ext>
            </a:extLst>
          </p:cNvPr>
          <p:cNvSpPr txBox="1"/>
          <p:nvPr/>
        </p:nvSpPr>
        <p:spPr>
          <a:xfrm>
            <a:off x="518616" y="646711"/>
            <a:ext cx="446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类似的可以求出其他变量的公式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9F52A6-936A-4876-A85F-9071AB2D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9" y="1507254"/>
            <a:ext cx="8893740" cy="2854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F234743-99A6-40C7-8596-217C87D5302B}"/>
                  </a:ext>
                </a:extLst>
              </p:cNvPr>
              <p:cNvSpPr txBox="1"/>
              <p:nvPr/>
            </p:nvSpPr>
            <p:spPr>
              <a:xfrm>
                <a:off x="702129" y="4760622"/>
                <a:ext cx="777240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F234743-99A6-40C7-8596-217C87D53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" y="4760622"/>
                <a:ext cx="7772400" cy="714683"/>
              </a:xfrm>
              <a:prstGeom prst="rect">
                <a:avLst/>
              </a:prstGeom>
              <a:blipFill>
                <a:blip r:embed="rId3"/>
                <a:stretch>
                  <a:fillRect l="-156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7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3044BA3-FA72-466D-91FA-93924FE218B3}"/>
              </a:ext>
            </a:extLst>
          </p:cNvPr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72E503-9122-4928-B892-5961C583D6E2}"/>
                  </a:ext>
                </a:extLst>
              </p:cNvPr>
              <p:cNvSpPr txBox="1"/>
              <p:nvPr/>
            </p:nvSpPr>
            <p:spPr>
              <a:xfrm>
                <a:off x="601884" y="775504"/>
                <a:ext cx="10671858" cy="3709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这样可以计算出最终总共用时的公式：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1" dirty="0"/>
                        <m:t>(35/3)(</m:t>
                      </m:r>
                      <m:r>
                        <m:rPr>
                          <m:nor/>
                        </m:rPr>
                        <a:rPr lang="en-US" altLang="zh-CN" sz="2400" b="1" dirty="0"/>
                        <m:t>N</m:t>
                      </m:r>
                      <m:r>
                        <m:rPr>
                          <m:nor/>
                        </m:rPr>
                        <a:rPr lang="en-US" altLang="zh-CN" sz="2400" b="1" dirty="0"/>
                        <m:t>+1)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zh-CN" sz="2400" b="1" dirty="0"/>
              </a:p>
              <a:p>
                <a:r>
                  <a:rPr lang="zh-CN" altLang="en-US" sz="2400" dirty="0"/>
                  <a:t>其中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𝟕𝟎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𝟑𝟔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𝟐𝟕𝟎</m:t>
                          </m:r>
                        </m:num>
                        <m:den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𝟓𝟒</m:t>
                          </m:r>
                        </m:num>
                        <m:den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zh-CN" sz="2400" b="1" dirty="0"/>
              </a:p>
              <a:p>
                <a:endParaRPr lang="en-US" altLang="zh-CN" sz="2400" b="1" dirty="0"/>
              </a:p>
              <a:p>
                <a:endParaRPr lang="en-US" altLang="zh-CN" sz="2400" b="1" dirty="0"/>
              </a:p>
              <a:p>
                <a:r>
                  <a:rPr lang="zh-CN" altLang="en-US" sz="2400" dirty="0"/>
                  <a:t>取适当的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使得</a:t>
                </a:r>
                <a:r>
                  <a:rPr lang="en-US" altLang="zh-CN" sz="2400" dirty="0"/>
                  <a:t>f(M)</a:t>
                </a:r>
                <a:r>
                  <a:rPr lang="zh-CN" altLang="en-US" sz="2400" dirty="0"/>
                  <a:t>极小，计算得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≈11.667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−1.74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−18.74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72E503-9122-4928-B892-5961C583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4" y="775504"/>
                <a:ext cx="10671858" cy="3709734"/>
              </a:xfrm>
              <a:prstGeom prst="rect">
                <a:avLst/>
              </a:prstGeom>
              <a:blipFill>
                <a:blip r:embed="rId2"/>
                <a:stretch>
                  <a:fillRect l="-914" t="-1478" b="-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19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027584"/>
      </a:accent4>
      <a:accent5>
        <a:srgbClr val="FFC000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648</Words>
  <Application>Microsoft Office PowerPoint</Application>
  <PresentationFormat>宽屏</PresentationFormat>
  <Paragraphs>79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Segoe UI Light</vt:lpstr>
      <vt:lpstr>Tempus Sans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张 灵毓</cp:lastModifiedBy>
  <cp:revision>89</cp:revision>
  <dcterms:created xsi:type="dcterms:W3CDTF">2015-07-31T01:43:02Z</dcterms:created>
  <dcterms:modified xsi:type="dcterms:W3CDTF">2018-05-20T07:54:56Z</dcterms:modified>
</cp:coreProperties>
</file>