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1"/>
  </p:notesMasterIdLst>
  <p:sldIdLst>
    <p:sldId id="256" r:id="rId2"/>
    <p:sldId id="277" r:id="rId3"/>
    <p:sldId id="298" r:id="rId4"/>
    <p:sldId id="278" r:id="rId5"/>
    <p:sldId id="312" r:id="rId6"/>
    <p:sldId id="313" r:id="rId7"/>
    <p:sldId id="314" r:id="rId8"/>
    <p:sldId id="282" r:id="rId9"/>
    <p:sldId id="316" r:id="rId10"/>
    <p:sldId id="279" r:id="rId11"/>
    <p:sldId id="289" r:id="rId12"/>
    <p:sldId id="290" r:id="rId13"/>
    <p:sldId id="292" r:id="rId14"/>
    <p:sldId id="291" r:id="rId15"/>
    <p:sldId id="311" r:id="rId16"/>
    <p:sldId id="310" r:id="rId17"/>
    <p:sldId id="317" r:id="rId18"/>
    <p:sldId id="295" r:id="rId19"/>
    <p:sldId id="274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03" autoAdjust="0"/>
  </p:normalViewPr>
  <p:slideViewPr>
    <p:cSldViewPr>
      <p:cViewPr varScale="1">
        <p:scale>
          <a:sx n="48" d="100"/>
          <a:sy n="48" d="100"/>
        </p:scale>
        <p:origin x="68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F46DDA-E85E-4968-9030-6BF084B2F3D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9259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没有回路的连通图，所有边都是桥</a:t>
            </a:r>
            <a:endParaRPr lang="en-US" altLang="zh-CN" dirty="0" smtClean="0"/>
          </a:p>
          <a:p>
            <a:r>
              <a:rPr lang="zh-CN" altLang="en-US" dirty="0" smtClean="0"/>
              <a:t>若按边计代价，则代价最小的连通图是树；同时，最不牢固的连通图就是树；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6DDA-E85E-4968-9030-6BF084B2F3DC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433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517028-2DC3-4464-B772-286828557DC4}" type="slidenum">
              <a:rPr lang="zh-CN" altLang="en-US"/>
              <a:pPr eaLnBrk="1" hangingPunct="1"/>
              <a:t>13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060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6A7945-474C-4824-9F58-62CEFB063FF7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0867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算法类似于不断进行点合并，在边比较多的图中，稍微占优</a:t>
            </a:r>
            <a:endParaRPr lang="en-US" altLang="zh-CN" dirty="0" smtClean="0"/>
          </a:p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算法类似于不断加入边，在较为稀疏的图中，稍微占优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6DDA-E85E-4968-9030-6BF084B2F3DC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965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以优先队列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二叉小堆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为主，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ElgV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算法以并查集为主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6DDA-E85E-4968-9030-6BF084B2F3DC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99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一定有两个一度点。</a:t>
            </a:r>
            <a:endParaRPr lang="en-US" altLang="zh-CN" dirty="0" smtClean="0"/>
          </a:p>
          <a:p>
            <a:r>
              <a:rPr lang="zh-CN" altLang="en-US" dirty="0" smtClean="0"/>
              <a:t>如果一个图，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（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6DDA-E85E-4968-9030-6BF084B2F3DC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450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1A635F-A1B0-4A8D-8A30-9BCBE632FB48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938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2BE619-9512-47A6-B602-17A2234D03E5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706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7F1197-1411-452F-B3EB-7B2C33EAA5CD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099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基本边割集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6DDA-E85E-4968-9030-6BF084B2F3DC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209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树中，</a:t>
            </a:r>
            <a:r>
              <a:rPr lang="en-US" altLang="zh-CN" dirty="0" smtClean="0"/>
              <a:t>e1</a:t>
            </a:r>
            <a:r>
              <a:rPr lang="zh-CN" altLang="en-US" dirty="0" smtClean="0"/>
              <a:t>的边割集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‘树中，</a:t>
            </a:r>
            <a:r>
              <a:rPr lang="en-US" altLang="zh-CN" dirty="0" smtClean="0"/>
              <a:t>e1(</a:t>
            </a:r>
            <a:r>
              <a:rPr lang="en-US" altLang="zh-CN" dirty="0" err="1" smtClean="0"/>
              <a:t>uv</a:t>
            </a:r>
            <a:r>
              <a:rPr lang="en-US" altLang="zh-CN" dirty="0" smtClean="0"/>
              <a:t>)</a:t>
            </a:r>
            <a:r>
              <a:rPr lang="zh-CN" altLang="en-US" dirty="0" smtClean="0"/>
              <a:t>边不在其中，但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连通。定义其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边集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，任取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的交集中某个枝如</a:t>
            </a:r>
            <a:r>
              <a:rPr lang="en-US" altLang="zh-CN" dirty="0" smtClean="0"/>
              <a:t>e2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‘</a:t>
            </a:r>
            <a:r>
              <a:rPr lang="en-US" altLang="zh-CN" dirty="0" smtClean="0"/>
              <a:t>+{e1}</a:t>
            </a:r>
            <a:r>
              <a:rPr lang="zh-CN" altLang="en-US" dirty="0" smtClean="0"/>
              <a:t>必定形成一个回路，其中包含</a:t>
            </a:r>
            <a:r>
              <a:rPr lang="en-US" altLang="zh-CN" dirty="0" smtClean="0"/>
              <a:t>e1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e2.</a:t>
            </a:r>
            <a:r>
              <a:rPr lang="zh-CN" altLang="en-US" dirty="0" smtClean="0"/>
              <a:t>删去</a:t>
            </a:r>
            <a:r>
              <a:rPr lang="en-US" altLang="zh-CN" dirty="0" smtClean="0"/>
              <a:t>e2</a:t>
            </a:r>
            <a:r>
              <a:rPr lang="zh-CN" altLang="en-US" dirty="0" smtClean="0"/>
              <a:t>，满足生成树要求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6DDA-E85E-4968-9030-6BF084B2F3DC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543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贪心选择正确性的证明基本方法：替换法；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算法错误，必定存在一个树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‘最小。换边后有矛盾。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46DDA-E85E-4968-9030-6BF084B2F3DC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435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0F2F67-DA50-4C8F-A03E-56BA4552D9D7}" type="slidenum">
              <a:rPr lang="zh-CN" altLang="en-US"/>
              <a:pPr eaLnBrk="1" hangingPunct="1"/>
              <a:t>12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90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2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2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58A1C-1839-4D55-803F-32F2A343008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525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CABD0-436E-4BF4-BCE8-057D2B07D41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99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D05EB-132D-4697-8517-EB48E60CD7E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84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67289-975C-478E-8527-3B895F265C8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557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0F095-2AAD-464C-AA7C-0FA00F2AA5C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350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10F83-E228-44B1-922E-4FD2E9DF8FB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31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C11FD-0F82-4165-8637-EC1EAA699B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57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90659-66CD-420C-8E27-2C680E711E4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867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F0223-4B1B-412B-88D1-1F60194066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34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ECF8B-8D75-4722-B216-7F950DE30FD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979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2810B-CAFA-4AC4-A697-F2A5F998E53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9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6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996CFD9E-F634-400C-B1C8-ED658894C8BD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3-7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xfrm>
            <a:off x="479376" y="260648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生成树的“变换”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196975"/>
            <a:ext cx="10945216" cy="4940300"/>
          </a:xfrm>
        </p:spPr>
        <p:txBody>
          <a:bodyPr/>
          <a:lstStyle/>
          <a:p>
            <a:pPr algn="just"/>
            <a:r>
              <a:rPr lang="zh-CN" altLang="en-US" sz="2000" dirty="0">
                <a:latin typeface="Times New Roman" panose="02020603050405020304" pitchFamily="18" charset="0"/>
              </a:rPr>
              <a:t>定理：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</a:rPr>
              <a:t>T'</a:t>
            </a:r>
            <a:r>
              <a:rPr lang="zh-CN" altLang="en-US" sz="2000" dirty="0">
                <a:latin typeface="Times New Roman" panose="02020603050405020304" pitchFamily="18" charset="0"/>
              </a:rPr>
              <a:t>均是图</a:t>
            </a:r>
            <a:r>
              <a:rPr lang="en-US" altLang="zh-CN" sz="2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的生成树，存在</a:t>
            </a:r>
            <a:r>
              <a:rPr lang="en-US" altLang="zh-CN" sz="2000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但</a:t>
            </a:r>
            <a:r>
              <a:rPr lang="en-US" altLang="zh-CN" sz="2000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000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baseline="-30000" dirty="0">
                <a:latin typeface="Times New Roman" panose="02020603050405020304" pitchFamily="18" charset="0"/>
              </a:rPr>
              <a:t>'</a:t>
            </a:r>
            <a:r>
              <a:rPr lang="zh-CN" altLang="en-US" sz="2000" dirty="0">
                <a:latin typeface="Times New Roman" panose="02020603050405020304" pitchFamily="18" charset="0"/>
              </a:rPr>
              <a:t>，证明：必有</a:t>
            </a:r>
            <a:r>
              <a:rPr lang="en-US" altLang="zh-CN" sz="2000" dirty="0" err="1">
                <a:latin typeface="Times New Roman" panose="02020603050405020304" pitchFamily="18" charset="0"/>
              </a:rPr>
              <a:t>e'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baseline="-30000" dirty="0">
                <a:latin typeface="Times New Roman" panose="02020603050405020304" pitchFamily="18" charset="0"/>
              </a:rPr>
              <a:t>'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但</a:t>
            </a:r>
            <a:r>
              <a:rPr lang="en-US" altLang="zh-CN" sz="2000" dirty="0" err="1">
                <a:latin typeface="Times New Roman" panose="02020603050405020304" pitchFamily="18" charset="0"/>
              </a:rPr>
              <a:t>e'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000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满足：</a:t>
            </a:r>
            <a:r>
              <a:rPr lang="en-US" altLang="zh-CN" sz="2000" dirty="0">
                <a:latin typeface="Times New Roman" panose="02020603050405020304" pitchFamily="18" charset="0"/>
              </a:rPr>
              <a:t>T-{e}</a:t>
            </a:r>
            <a:r>
              <a:rPr lang="en-US" altLang="zh-CN" sz="2000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000" dirty="0">
                <a:latin typeface="Times New Roman" panose="02020603050405020304" pitchFamily="18" charset="0"/>
              </a:rPr>
              <a:t>{e'}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T'-{e'}</a:t>
            </a:r>
            <a:r>
              <a:rPr lang="en-US" altLang="zh-CN" sz="2000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000" dirty="0">
                <a:latin typeface="Times New Roman" panose="02020603050405020304" pitchFamily="18" charset="0"/>
              </a:rPr>
              <a:t>{e}</a:t>
            </a:r>
            <a:r>
              <a:rPr lang="zh-CN" altLang="en-US" sz="2000" dirty="0">
                <a:latin typeface="Times New Roman" panose="02020603050405020304" pitchFamily="18" charset="0"/>
              </a:rPr>
              <a:t>均是</a:t>
            </a:r>
            <a:r>
              <a:rPr lang="en-US" altLang="zh-CN" sz="2000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的生成树。</a:t>
            </a:r>
          </a:p>
          <a:p>
            <a:pPr lvl="1" algn="just">
              <a:spcBef>
                <a:spcPct val="8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证明概要：</a:t>
            </a:r>
          </a:p>
          <a:p>
            <a:pPr lvl="1" algn="just"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设</a:t>
            </a:r>
            <a:r>
              <a:rPr lang="en-US" altLang="zh-CN" sz="2000" dirty="0">
                <a:latin typeface="Times New Roman" panose="02020603050405020304" pitchFamily="18" charset="0"/>
              </a:rPr>
              <a:t>e=</a:t>
            </a:r>
            <a:r>
              <a:rPr lang="en-US" altLang="zh-CN" sz="2000" dirty="0" err="1">
                <a:latin typeface="Times New Roman" panose="02020603050405020304" pitchFamily="18" charset="0"/>
              </a:rPr>
              <a:t>uv</a:t>
            </a:r>
            <a:r>
              <a:rPr lang="en-US" altLang="zh-CN" sz="2000" dirty="0">
                <a:latin typeface="Times New Roman" panose="02020603050405020304" pitchFamily="18" charset="0"/>
              </a:rPr>
              <a:t>, T-{e}</a:t>
            </a:r>
            <a:r>
              <a:rPr lang="zh-CN" altLang="en-US" sz="2000" dirty="0">
                <a:latin typeface="Times New Roman" panose="02020603050405020304" pitchFamily="18" charset="0"/>
              </a:rPr>
              <a:t>必含两个连通分支，设为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en-US" altLang="zh-CN" sz="2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T</a:t>
            </a:r>
            <a:r>
              <a:rPr lang="en-US" altLang="zh-CN" sz="20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  <a:p>
            <a:pPr lvl="1" algn="just"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sym typeface="MT Extra" panose="05050102010205020202" pitchFamily="18" charset="2"/>
              </a:rPr>
              <a:t>     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en-US" altLang="zh-CN" sz="2000" dirty="0"/>
              <a:t>‘</a:t>
            </a:r>
            <a:r>
              <a:rPr lang="zh-CN" altLang="en-US" sz="2000" dirty="0">
                <a:latin typeface="Times New Roman" panose="02020603050405020304" pitchFamily="18" charset="0"/>
              </a:rPr>
              <a:t>是连通图，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en-US" altLang="zh-CN" sz="2000" dirty="0"/>
              <a:t>’</a:t>
            </a:r>
            <a:r>
              <a:rPr lang="zh-CN" altLang="en-US" sz="2000" dirty="0">
                <a:latin typeface="Times New Roman" panose="02020603050405020304" pitchFamily="18" charset="0"/>
              </a:rPr>
              <a:t>中有</a:t>
            </a:r>
            <a:r>
              <a:rPr lang="en-US" altLang="zh-CN" sz="2000" dirty="0" err="1">
                <a:latin typeface="Times New Roman" panose="02020603050405020304" pitchFamily="18" charset="0"/>
              </a:rPr>
              <a:t>uv</a:t>
            </a:r>
            <a:r>
              <a:rPr lang="en-US" altLang="zh-CN" sz="2000" dirty="0">
                <a:latin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</a:rPr>
              <a:t>通路，其中必有一边满足其两个端点</a:t>
            </a:r>
            <a:r>
              <a:rPr lang="en-US" altLang="zh-CN" sz="2000" dirty="0" err="1">
                <a:latin typeface="Times New Roman" panose="02020603050405020304" pitchFamily="18" charset="0"/>
              </a:rPr>
              <a:t>x,y</a:t>
            </a:r>
            <a:r>
              <a:rPr lang="zh-CN" altLang="en-US" sz="2000" dirty="0">
                <a:latin typeface="Times New Roman" panose="02020603050405020304" pitchFamily="18" charset="0"/>
              </a:rPr>
              <a:t>分别在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en-US" altLang="zh-CN" sz="2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T</a:t>
            </a:r>
            <a:r>
              <a:rPr lang="en-US" altLang="zh-CN" sz="20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中，设其为</a:t>
            </a:r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/>
              <a:t>‘</a:t>
            </a:r>
            <a:r>
              <a:rPr lang="zh-CN" altLang="en-US" sz="2000" dirty="0">
                <a:latin typeface="Times New Roman" panose="02020603050405020304" pitchFamily="18" charset="0"/>
              </a:rPr>
              <a:t>，显然</a:t>
            </a:r>
            <a:r>
              <a:rPr lang="en-US" altLang="zh-CN" sz="2000" dirty="0">
                <a:latin typeface="Times New Roman" panose="02020603050405020304" pitchFamily="18" charset="0"/>
              </a:rPr>
              <a:t>T-{e}</a:t>
            </a:r>
            <a:r>
              <a:rPr lang="en-US" altLang="zh-CN" sz="2000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000" dirty="0">
                <a:latin typeface="Times New Roman" panose="02020603050405020304" pitchFamily="18" charset="0"/>
              </a:rPr>
              <a:t>{e</a:t>
            </a:r>
            <a:r>
              <a:rPr lang="en-US" altLang="zh-CN" sz="2000" dirty="0"/>
              <a:t>’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zh-CN" altLang="en-US" sz="2000" dirty="0">
                <a:latin typeface="Times New Roman" panose="02020603050405020304" pitchFamily="18" charset="0"/>
              </a:rPr>
              <a:t>是生成树。</a:t>
            </a:r>
          </a:p>
          <a:p>
            <a:pPr lvl="1" algn="just"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tx2"/>
                </a:solidFill>
              </a:rPr>
              <a:t>‘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{e}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必含唯一回路，且该回路中必定包含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e’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。将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e’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从该回路中删去，得到</a:t>
            </a:r>
            <a:r>
              <a:rPr lang="en-US" altLang="zh-CN" sz="2000" dirty="0">
                <a:latin typeface="Times New Roman" panose="02020603050405020304" pitchFamily="18" charset="0"/>
              </a:rPr>
              <a:t>T*=T</a:t>
            </a:r>
            <a:r>
              <a:rPr lang="en-US" altLang="zh-CN" sz="2000" dirty="0"/>
              <a:t>‘</a:t>
            </a:r>
            <a:r>
              <a:rPr lang="en-US" altLang="zh-CN" sz="2000" dirty="0">
                <a:latin typeface="Times New Roman" panose="02020603050405020304" pitchFamily="18" charset="0"/>
              </a:rPr>
              <a:t>-{e</a:t>
            </a:r>
            <a:r>
              <a:rPr lang="en-US" altLang="zh-CN" sz="2000" dirty="0"/>
              <a:t>’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000" dirty="0">
                <a:latin typeface="Times New Roman" panose="02020603050405020304" pitchFamily="18" charset="0"/>
              </a:rPr>
              <a:t>{e}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。显然，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T'-{e'}</a:t>
            </a:r>
            <a:r>
              <a:rPr lang="en-US" altLang="zh-CN" sz="2000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000" dirty="0">
                <a:latin typeface="Times New Roman" panose="02020603050405020304" pitchFamily="18" charset="0"/>
              </a:rPr>
              <a:t>{e}</a:t>
            </a:r>
            <a:r>
              <a:rPr lang="zh-CN" altLang="en-US" sz="2000" dirty="0">
                <a:latin typeface="Times New Roman" panose="02020603050405020304" pitchFamily="18" charset="0"/>
              </a:rPr>
              <a:t>是生成树。</a:t>
            </a:r>
          </a:p>
          <a:p>
            <a:pPr lvl="1" algn="just">
              <a:spcBef>
                <a:spcPct val="8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96658"/>
              </p:ext>
            </p:extLst>
          </p:nvPr>
        </p:nvGraphicFramePr>
        <p:xfrm>
          <a:off x="1559496" y="4005067"/>
          <a:ext cx="8281168" cy="273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Document" r:id="rId4" imgW="5274564" imgH="1988820" progId="Word.Document.8">
                  <p:embed/>
                </p:oleObj>
              </mc:Choice>
              <mc:Fallback>
                <p:oleObj name="Document" r:id="rId4" imgW="5274564" imgH="19888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005067"/>
                        <a:ext cx="8281168" cy="2736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16326" y="4149081"/>
            <a:ext cx="3672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这个定理会被用于证明最小生成树算法的正确性，你能大致推测出怎么用吗？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600" y="1988842"/>
            <a:ext cx="7272808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什么是最小生成树问题？它有什么实际应用？</a:t>
            </a:r>
            <a:endParaRPr lang="en-US" altLang="zh-CN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25" y="404816"/>
            <a:ext cx="8229600" cy="847725"/>
          </a:xfrm>
        </p:spPr>
        <p:txBody>
          <a:bodyPr/>
          <a:lstStyle/>
          <a:p>
            <a:r>
              <a:rPr lang="en-US" altLang="zh-CN" sz="4000"/>
              <a:t>Generic Algorithm for MST Problem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332906" y="2514600"/>
            <a:ext cx="6859438" cy="2677656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CCCCA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Generic-MST(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w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1  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0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2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while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does not form a spanning tree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3 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do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find an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smallest edge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that is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safe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for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4      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{(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)}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5  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200525" y="1295400"/>
            <a:ext cx="579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Input: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G</a:t>
            </a:r>
            <a:r>
              <a:rPr kumimoji="1" lang="en-US" altLang="zh-CN" sz="2000">
                <a:latin typeface="Times New Roman" panose="02020603050405020304" pitchFamily="18" charset="0"/>
              </a:rPr>
              <a:t>: a connected, undirected graph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w</a:t>
            </a:r>
            <a:r>
              <a:rPr kumimoji="1" lang="en-US" altLang="zh-CN" sz="2000">
                <a:latin typeface="Times New Roman" panose="02020603050405020304" pitchFamily="18" charset="0"/>
              </a:rPr>
              <a:t>: a function from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G</a:t>
            </a:r>
            <a:r>
              <a:rPr kumimoji="1" lang="en-US" altLang="zh-CN" sz="2000">
                <a:latin typeface="Times New Roman" panose="02020603050405020304" pitchFamily="18" charset="0"/>
              </a:rPr>
              <a:t> to the set of real number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5038725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24125" y="5486403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Output: a minimal spanning tree of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G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3667125" y="5105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066928" y="3810000"/>
            <a:ext cx="7400925" cy="482600"/>
          </a:xfrm>
          <a:prstGeom prst="rect">
            <a:avLst/>
          </a:prstGeom>
          <a:noFill/>
          <a:ln w="28575">
            <a:solidFill>
              <a:srgbClr val="00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Kruskal’s</a:t>
            </a:r>
            <a:r>
              <a:rPr lang="en-US" altLang="zh-CN" dirty="0" smtClean="0"/>
              <a:t> Algorithm for MST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294066" y="1798638"/>
            <a:ext cx="149225" cy="1825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2200275" y="2917825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408488" y="2917825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200275" y="4040191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427538" y="4040191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294066" y="5162553"/>
            <a:ext cx="149225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294066" y="3467100"/>
            <a:ext cx="149225" cy="184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6426200" y="2917825"/>
            <a:ext cx="147638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6426200" y="4040191"/>
            <a:ext cx="147638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332413" y="3514728"/>
            <a:ext cx="146050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2314575" y="1962150"/>
            <a:ext cx="996950" cy="1004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2271716" y="3116263"/>
            <a:ext cx="1587" cy="996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430588" y="1962153"/>
            <a:ext cx="1003300" cy="1019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325691" y="4186238"/>
            <a:ext cx="1006475" cy="989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3430591" y="4198938"/>
            <a:ext cx="1017587" cy="944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 flipV="1">
            <a:off x="4468816" y="3092450"/>
            <a:ext cx="1587" cy="1030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2354263" y="3068638"/>
            <a:ext cx="977900" cy="417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2325691" y="3608391"/>
            <a:ext cx="1006475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3430591" y="3068641"/>
            <a:ext cx="1017587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430588" y="3608391"/>
            <a:ext cx="99695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3370266" y="1985963"/>
            <a:ext cx="1587" cy="1504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4543428" y="3022603"/>
            <a:ext cx="18827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4564063" y="4149728"/>
            <a:ext cx="18796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V="1">
            <a:off x="6500816" y="3116266"/>
            <a:ext cx="3175" cy="917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4543428" y="3063875"/>
            <a:ext cx="817563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457825" y="3092450"/>
            <a:ext cx="1004888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5491163" y="3648075"/>
            <a:ext cx="971550" cy="42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Freeform 30"/>
          <p:cNvSpPr>
            <a:spLocks/>
          </p:cNvSpPr>
          <p:nvPr/>
        </p:nvSpPr>
        <p:spPr bwMode="auto">
          <a:xfrm>
            <a:off x="3444878" y="3703638"/>
            <a:ext cx="1960563" cy="1554162"/>
          </a:xfrm>
          <a:custGeom>
            <a:avLst/>
            <a:gdLst>
              <a:gd name="T0" fmla="*/ 1960563 w 1235"/>
              <a:gd name="T1" fmla="*/ 0 h 979"/>
              <a:gd name="T2" fmla="*/ 1787525 w 1235"/>
              <a:gd name="T3" fmla="*/ 582613 h 979"/>
              <a:gd name="T4" fmla="*/ 1339850 w 1235"/>
              <a:gd name="T5" fmla="*/ 1144588 h 979"/>
              <a:gd name="T6" fmla="*/ 931863 w 1235"/>
              <a:gd name="T7" fmla="*/ 1390650 h 979"/>
              <a:gd name="T8" fmla="*/ 411163 w 1235"/>
              <a:gd name="T9" fmla="*/ 1533525 h 979"/>
              <a:gd name="T10" fmla="*/ 396875 w 1235"/>
              <a:gd name="T11" fmla="*/ 1519238 h 979"/>
              <a:gd name="T12" fmla="*/ 0 w 1235"/>
              <a:gd name="T13" fmla="*/ 1525588 h 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35" h="979">
                <a:moveTo>
                  <a:pt x="1235" y="0"/>
                </a:moveTo>
                <a:cubicBezTo>
                  <a:pt x="1217" y="61"/>
                  <a:pt x="1191" y="248"/>
                  <a:pt x="1126" y="367"/>
                </a:cubicBezTo>
                <a:cubicBezTo>
                  <a:pt x="1060" y="487"/>
                  <a:pt x="934" y="636"/>
                  <a:pt x="844" y="721"/>
                </a:cubicBezTo>
                <a:cubicBezTo>
                  <a:pt x="755" y="805"/>
                  <a:pt x="684" y="835"/>
                  <a:pt x="587" y="876"/>
                </a:cubicBezTo>
                <a:cubicBezTo>
                  <a:pt x="490" y="917"/>
                  <a:pt x="315" y="953"/>
                  <a:pt x="259" y="966"/>
                </a:cubicBezTo>
                <a:cubicBezTo>
                  <a:pt x="203" y="979"/>
                  <a:pt x="293" y="958"/>
                  <a:pt x="250" y="957"/>
                </a:cubicBezTo>
                <a:cubicBezTo>
                  <a:pt x="207" y="956"/>
                  <a:pt x="52" y="960"/>
                  <a:pt x="0" y="9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525716" y="2205038"/>
            <a:ext cx="4159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3719516" y="2057403"/>
            <a:ext cx="9032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26(9)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210178" y="2698750"/>
            <a:ext cx="479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3327400" y="2446338"/>
            <a:ext cx="10302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21(4)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5384800" y="3741738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21(</a:t>
            </a:r>
            <a:r>
              <a:rPr lang="en-US" altLang="zh-CN" sz="1600">
                <a:latin typeface="Times New Roman" panose="02020603050405020304" pitchFamily="18" charset="0"/>
              </a:rPr>
              <a:t>6</a:t>
            </a:r>
            <a:r>
              <a:rPr lang="zh-CN" altLang="en-US" sz="1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729166" y="4799016"/>
            <a:ext cx="458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53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5397500" y="4129091"/>
            <a:ext cx="6731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25(</a:t>
            </a:r>
            <a:r>
              <a:rPr lang="en-US" altLang="zh-CN" sz="1600">
                <a:latin typeface="Times New Roman" panose="02020603050405020304" pitchFamily="18" charset="0"/>
              </a:rPr>
              <a:t>8</a:t>
            </a:r>
            <a:r>
              <a:rPr lang="zh-CN" altLang="en-US" sz="1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4152900" y="3341688"/>
            <a:ext cx="425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3708400" y="4351341"/>
            <a:ext cx="3952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3662363" y="2992438"/>
            <a:ext cx="4191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2789238" y="3781425"/>
            <a:ext cx="6905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18(3)</a:t>
            </a: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2260603" y="4579938"/>
            <a:ext cx="8112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17(2)</a:t>
            </a:r>
          </a:p>
        </p:txBody>
      </p:sp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1912941" y="3284541"/>
            <a:ext cx="388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4651375" y="3217863"/>
            <a:ext cx="7635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5854703" y="3289303"/>
            <a:ext cx="396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984375" y="2690816"/>
            <a:ext cx="342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3260725" y="3587753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3600" name="Text Box 48"/>
          <p:cNvSpPr txBox="1">
            <a:spLocks noChangeArrowheads="1"/>
          </p:cNvSpPr>
          <p:nvPr/>
        </p:nvSpPr>
        <p:spPr bwMode="auto">
          <a:xfrm>
            <a:off x="1868491" y="395129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3601" name="Text Box 49"/>
          <p:cNvSpPr txBox="1">
            <a:spLocks noChangeArrowheads="1"/>
          </p:cNvSpPr>
          <p:nvPr/>
        </p:nvSpPr>
        <p:spPr bwMode="auto">
          <a:xfrm>
            <a:off x="4470400" y="4198941"/>
            <a:ext cx="3000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6283328" y="2644775"/>
            <a:ext cx="314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4389438" y="2600328"/>
            <a:ext cx="35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3060703" y="1455741"/>
            <a:ext cx="6318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3084516" y="5189541"/>
            <a:ext cx="2428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6546853" y="4032250"/>
            <a:ext cx="2952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5289550" y="3198813"/>
            <a:ext cx="400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6451603" y="3513138"/>
            <a:ext cx="7477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16(1)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3556000" y="3894141"/>
            <a:ext cx="6858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21(</a:t>
            </a:r>
            <a:r>
              <a:rPr lang="en-US" altLang="zh-CN" sz="1600">
                <a:latin typeface="Times New Roman" panose="02020603050405020304" pitchFamily="18" charset="0"/>
              </a:rPr>
              <a:t>5</a:t>
            </a:r>
            <a:r>
              <a:rPr lang="zh-CN" altLang="en-US" sz="1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2413000" y="3284538"/>
            <a:ext cx="6365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25(</a:t>
            </a:r>
            <a:r>
              <a:rPr lang="en-US" altLang="zh-CN" sz="1600">
                <a:latin typeface="Times New Roman" panose="02020603050405020304" pitchFamily="18" charset="0"/>
              </a:rPr>
              <a:t>7</a:t>
            </a:r>
            <a:r>
              <a:rPr lang="zh-CN" altLang="en-US" sz="1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7137400" y="1912938"/>
            <a:ext cx="479124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Step 1: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={}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Step 2: Select the edge with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the least weight,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and not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making a cycle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with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members of E</a:t>
            </a:r>
            <a:endParaRPr kumimoji="1" lang="en-US" altLang="zh-CN" sz="280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Step 3: Repeat step 2 until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contains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-1 edges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End of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E020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E020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 descr="粉色砂纸"/>
          <p:cNvSpPr>
            <a:spLocks noChangeArrowheads="1"/>
          </p:cNvSpPr>
          <p:nvPr/>
        </p:nvSpPr>
        <p:spPr bwMode="auto">
          <a:xfrm rot="1628378">
            <a:off x="1976438" y="2835275"/>
            <a:ext cx="2362200" cy="914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96259" name="Oval 3" descr="花束"/>
          <p:cNvSpPr>
            <a:spLocks noChangeArrowheads="1"/>
          </p:cNvSpPr>
          <p:nvPr/>
        </p:nvSpPr>
        <p:spPr bwMode="auto">
          <a:xfrm>
            <a:off x="1824038" y="2606675"/>
            <a:ext cx="2438400" cy="19812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0" name="Oval 4" descr="信纸"/>
          <p:cNvSpPr>
            <a:spLocks noChangeArrowheads="1"/>
          </p:cNvSpPr>
          <p:nvPr/>
        </p:nvSpPr>
        <p:spPr bwMode="auto">
          <a:xfrm rot="2842741">
            <a:off x="1339851" y="3186115"/>
            <a:ext cx="3657600" cy="1908175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Prim’s Algorithm for MST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467103" y="1806578"/>
            <a:ext cx="149225" cy="1825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373313" y="2925766"/>
            <a:ext cx="14605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4581525" y="2925766"/>
            <a:ext cx="146050" cy="18573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373313" y="4048125"/>
            <a:ext cx="146050" cy="18573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4600575" y="4048125"/>
            <a:ext cx="146050" cy="18573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3467103" y="5170488"/>
            <a:ext cx="149225" cy="182562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3467103" y="3475038"/>
            <a:ext cx="149225" cy="184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6599241" y="2925766"/>
            <a:ext cx="147637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6599241" y="4048125"/>
            <a:ext cx="147637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5505450" y="3522663"/>
            <a:ext cx="146050" cy="182562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2487613" y="1970091"/>
            <a:ext cx="996950" cy="1004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2444750" y="3124200"/>
            <a:ext cx="1588" cy="996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603625" y="1970091"/>
            <a:ext cx="1003300" cy="1019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498728" y="4194178"/>
            <a:ext cx="1006475" cy="9890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V="1">
            <a:off x="3603625" y="4206878"/>
            <a:ext cx="1017588" cy="944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 flipV="1">
            <a:off x="4641850" y="3100391"/>
            <a:ext cx="0" cy="1004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2527300" y="3076578"/>
            <a:ext cx="977900" cy="4175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V="1">
            <a:off x="2498728" y="3616325"/>
            <a:ext cx="1006475" cy="4778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3603625" y="3076578"/>
            <a:ext cx="1017588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3603625" y="3616328"/>
            <a:ext cx="996950" cy="485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3543300" y="1993900"/>
            <a:ext cx="1588" cy="15049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716466" y="3030541"/>
            <a:ext cx="18827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4737100" y="4157666"/>
            <a:ext cx="1879600" cy="3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6673853" y="3124203"/>
            <a:ext cx="3175" cy="9175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4716463" y="3071816"/>
            <a:ext cx="817562" cy="496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V="1">
            <a:off x="5630866" y="3100388"/>
            <a:ext cx="1004887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5664200" y="3656016"/>
            <a:ext cx="971550" cy="427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Freeform 33"/>
          <p:cNvSpPr>
            <a:spLocks/>
          </p:cNvSpPr>
          <p:nvPr/>
        </p:nvSpPr>
        <p:spPr bwMode="auto">
          <a:xfrm>
            <a:off x="3617913" y="3711578"/>
            <a:ext cx="1960562" cy="1554163"/>
          </a:xfrm>
          <a:custGeom>
            <a:avLst/>
            <a:gdLst>
              <a:gd name="T0" fmla="*/ 1960563 w 1235"/>
              <a:gd name="T1" fmla="*/ 0 h 979"/>
              <a:gd name="T2" fmla="*/ 1787525 w 1235"/>
              <a:gd name="T3" fmla="*/ 582613 h 979"/>
              <a:gd name="T4" fmla="*/ 1339850 w 1235"/>
              <a:gd name="T5" fmla="*/ 1144588 h 979"/>
              <a:gd name="T6" fmla="*/ 931863 w 1235"/>
              <a:gd name="T7" fmla="*/ 1390650 h 979"/>
              <a:gd name="T8" fmla="*/ 411163 w 1235"/>
              <a:gd name="T9" fmla="*/ 1533525 h 979"/>
              <a:gd name="T10" fmla="*/ 396875 w 1235"/>
              <a:gd name="T11" fmla="*/ 1519238 h 979"/>
              <a:gd name="T12" fmla="*/ 0 w 1235"/>
              <a:gd name="T13" fmla="*/ 1525588 h 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35" h="979">
                <a:moveTo>
                  <a:pt x="1235" y="0"/>
                </a:moveTo>
                <a:cubicBezTo>
                  <a:pt x="1217" y="61"/>
                  <a:pt x="1191" y="248"/>
                  <a:pt x="1126" y="367"/>
                </a:cubicBezTo>
                <a:cubicBezTo>
                  <a:pt x="1060" y="487"/>
                  <a:pt x="934" y="636"/>
                  <a:pt x="844" y="721"/>
                </a:cubicBezTo>
                <a:cubicBezTo>
                  <a:pt x="755" y="805"/>
                  <a:pt x="684" y="835"/>
                  <a:pt x="587" y="876"/>
                </a:cubicBezTo>
                <a:cubicBezTo>
                  <a:pt x="490" y="917"/>
                  <a:pt x="315" y="953"/>
                  <a:pt x="259" y="966"/>
                </a:cubicBezTo>
                <a:cubicBezTo>
                  <a:pt x="203" y="979"/>
                  <a:pt x="293" y="958"/>
                  <a:pt x="250" y="957"/>
                </a:cubicBezTo>
                <a:cubicBezTo>
                  <a:pt x="207" y="956"/>
                  <a:pt x="52" y="960"/>
                  <a:pt x="0" y="9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2698753" y="2212978"/>
            <a:ext cx="4159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3892550" y="2065341"/>
            <a:ext cx="903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26(9)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5383216" y="2706688"/>
            <a:ext cx="479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3500441" y="2454275"/>
            <a:ext cx="1030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21(4)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5557838" y="3749675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21(8)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4902200" y="4806953"/>
            <a:ext cx="4587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53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5570538" y="4137028"/>
            <a:ext cx="6731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25(6)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4325938" y="3349625"/>
            <a:ext cx="425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3881441" y="4359278"/>
            <a:ext cx="3952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3835400" y="3000378"/>
            <a:ext cx="4191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962278" y="3789363"/>
            <a:ext cx="6905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18(2)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2433638" y="4587875"/>
            <a:ext cx="8112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17(3)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2085975" y="3292478"/>
            <a:ext cx="388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4824416" y="3225803"/>
            <a:ext cx="7635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6027741" y="3297241"/>
            <a:ext cx="396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2120826" y="2699548"/>
            <a:ext cx="342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3433766" y="3595688"/>
            <a:ext cx="344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2041525" y="395922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4573591" y="4148141"/>
            <a:ext cx="3000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6456366" y="2652713"/>
            <a:ext cx="314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4562475" y="2608266"/>
            <a:ext cx="35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3233741" y="1463675"/>
            <a:ext cx="6318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3257550" y="5197478"/>
            <a:ext cx="242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6719891" y="4040188"/>
            <a:ext cx="2952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5462588" y="3206753"/>
            <a:ext cx="4000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6624638" y="3521078"/>
            <a:ext cx="74771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16(7)</a:t>
            </a:r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3729038" y="3902075"/>
            <a:ext cx="6858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21(5)</a:t>
            </a:r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2586041" y="3292478"/>
            <a:ext cx="6365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>
                <a:latin typeface="Times New Roman" panose="02020603050405020304" pitchFamily="18" charset="0"/>
              </a:rPr>
              <a:t>25(1)</a:t>
            </a:r>
          </a:p>
        </p:txBody>
      </p: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7258376" y="1927268"/>
            <a:ext cx="4528044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Step 1: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={A},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={}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Step 2: Select the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nearest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neighbor of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add the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edge connecting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and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some vertex in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into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Step 3: Repeat step 2 until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contains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-1 edges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End of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 autoUpdateAnimBg="0"/>
      <p:bldP spid="96259" grpId="0" animBg="1"/>
      <p:bldP spid="962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277816"/>
            <a:ext cx="7920880" cy="1495003"/>
          </a:xfrm>
        </p:spPr>
        <p:txBody>
          <a:bodyPr/>
          <a:lstStyle/>
          <a:p>
            <a:r>
              <a:rPr lang="en-US" altLang="zh-CN" dirty="0" smtClean="0"/>
              <a:t>How  to prove your greedy choice property?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492896"/>
            <a:ext cx="11187573" cy="22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Theorem 4.12</a:t>
            </a:r>
            <a:r>
              <a:rPr lang="en-US" altLang="zh-CN" sz="3200" dirty="0"/>
              <a:t> </a:t>
            </a:r>
            <a:r>
              <a:rPr lang="en-US" altLang="zh-CN" sz="3200" i="1" dirty="0" err="1"/>
              <a:t>Kruskal</a:t>
            </a:r>
            <a:r>
              <a:rPr lang="en-US" altLang="zh-CN" sz="3200" i="1" dirty="0"/>
              <a:t> Algorithm produces a minimum spanning tree in a connected weighted graph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1412333"/>
            <a:ext cx="11305256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证明要点：</a:t>
            </a:r>
            <a:endParaRPr lang="en-US" altLang="zh-CN" sz="2800" dirty="0"/>
          </a:p>
          <a:p>
            <a:r>
              <a:rPr lang="en-US" altLang="zh-CN" sz="2800" dirty="0"/>
              <a:t>   1,</a:t>
            </a:r>
            <a:r>
              <a:rPr lang="zh-CN" altLang="en-US" sz="2800" dirty="0"/>
              <a:t>假设算法得到的</a:t>
            </a:r>
            <a:r>
              <a:rPr lang="en-US" altLang="zh-CN" sz="2800" dirty="0"/>
              <a:t>T</a:t>
            </a:r>
            <a:r>
              <a:rPr lang="zh-CN" altLang="en-US" sz="2800" dirty="0"/>
              <a:t>不是最小生成树，找一个最小生成树</a:t>
            </a:r>
            <a:r>
              <a:rPr lang="en-US" altLang="zh-CN" sz="2800" dirty="0"/>
              <a:t>T’</a:t>
            </a:r>
            <a:r>
              <a:rPr lang="zh-CN" altLang="en-US" sz="2800" dirty="0"/>
              <a:t>，尝试发现矛盾；</a:t>
            </a:r>
            <a:endParaRPr lang="en-US" altLang="zh-CN" sz="2800" dirty="0"/>
          </a:p>
          <a:p>
            <a:r>
              <a:rPr lang="en-US" altLang="zh-CN" sz="2800" dirty="0"/>
              <a:t>    2,</a:t>
            </a:r>
            <a:r>
              <a:rPr lang="zh-CN" altLang="en-US" sz="2800" dirty="0"/>
              <a:t>这个</a:t>
            </a:r>
            <a:r>
              <a:rPr lang="en-US" altLang="zh-CN" sz="2800" dirty="0"/>
              <a:t>T’</a:t>
            </a:r>
            <a:r>
              <a:rPr lang="zh-CN" altLang="en-US" sz="2800" dirty="0"/>
              <a:t>有其特殊性：将</a:t>
            </a:r>
            <a:r>
              <a:rPr lang="en-US" altLang="zh-CN" sz="2800" dirty="0"/>
              <a:t>T</a:t>
            </a:r>
            <a:r>
              <a:rPr lang="zh-CN" altLang="en-US" sz="2800" dirty="0"/>
              <a:t>的边按权不减序</a:t>
            </a:r>
            <a:r>
              <a:rPr lang="en-US" altLang="zh-CN" sz="2800" dirty="0"/>
              <a:t>(</a:t>
            </a:r>
            <a:r>
              <a:rPr lang="zh-CN" altLang="en-US" sz="2800" dirty="0"/>
              <a:t>也是算法选择的序</a:t>
            </a:r>
            <a:r>
              <a:rPr lang="en-US" altLang="zh-CN" sz="2800" dirty="0"/>
              <a:t>)</a:t>
            </a:r>
            <a:r>
              <a:rPr lang="zh-CN" altLang="en-US" sz="2800" dirty="0"/>
              <a:t>排好，将所有最小生成树也按边权不减序排列，</a:t>
            </a:r>
            <a:r>
              <a:rPr lang="zh-CN" altLang="en-US" sz="2800" dirty="0" smtClean="0"/>
              <a:t>取和</a:t>
            </a:r>
            <a:r>
              <a:rPr lang="en-US" altLang="zh-CN" sz="2800" dirty="0" smtClean="0"/>
              <a:t>T</a:t>
            </a:r>
            <a:r>
              <a:rPr lang="zh-CN" altLang="en-US" sz="2800" dirty="0"/>
              <a:t>中</a:t>
            </a:r>
            <a:r>
              <a:rPr lang="en-US" altLang="zh-CN" sz="2800" dirty="0" smtClean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 smtClean="0"/>
              <a:t>,e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k</a:t>
            </a:r>
            <a:r>
              <a:rPr lang="zh-CN" altLang="en-US" sz="2800" dirty="0"/>
              <a:t>相同的树中</a:t>
            </a:r>
            <a:r>
              <a:rPr lang="en-US" altLang="zh-CN" sz="2800" dirty="0"/>
              <a:t>k</a:t>
            </a:r>
            <a:r>
              <a:rPr lang="zh-CN" altLang="en-US" sz="2800" dirty="0"/>
              <a:t>最大的最小生成树</a:t>
            </a:r>
            <a:r>
              <a:rPr lang="en-US" altLang="zh-CN" sz="2800" dirty="0"/>
              <a:t>T’;</a:t>
            </a:r>
          </a:p>
          <a:p>
            <a:r>
              <a:rPr lang="en-US" altLang="zh-CN" sz="2800" dirty="0"/>
              <a:t>    3,e</a:t>
            </a:r>
            <a:r>
              <a:rPr lang="en-US" altLang="zh-CN" sz="2800" baseline="-25000" dirty="0"/>
              <a:t>k+1</a:t>
            </a:r>
            <a:r>
              <a:rPr lang="zh-CN" altLang="en-US" sz="2800" dirty="0"/>
              <a:t>是在</a:t>
            </a:r>
            <a:r>
              <a:rPr lang="en-US" altLang="zh-CN" sz="2800" dirty="0"/>
              <a:t>T</a:t>
            </a:r>
            <a:r>
              <a:rPr lang="zh-CN" altLang="en-US" sz="2800" dirty="0"/>
              <a:t>中但不在</a:t>
            </a:r>
            <a:r>
              <a:rPr lang="en-US" altLang="zh-CN" sz="2800" dirty="0"/>
              <a:t>T’</a:t>
            </a:r>
            <a:r>
              <a:rPr lang="zh-CN" altLang="en-US" sz="2800" dirty="0"/>
              <a:t>中的最小边；</a:t>
            </a:r>
            <a:endParaRPr lang="en-US" altLang="zh-CN" sz="2800" dirty="0"/>
          </a:p>
          <a:p>
            <a:r>
              <a:rPr lang="en-US" altLang="zh-CN" sz="2800" dirty="0"/>
              <a:t>    4,</a:t>
            </a:r>
            <a:r>
              <a:rPr lang="zh-CN" altLang="en-US" sz="2800" dirty="0"/>
              <a:t>针对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k+1</a:t>
            </a:r>
            <a:r>
              <a:rPr lang="zh-CN" altLang="en-US" sz="2800" dirty="0"/>
              <a:t>，必定存在</a:t>
            </a:r>
            <a:r>
              <a:rPr lang="en-US" altLang="zh-CN" sz="2800" dirty="0"/>
              <a:t>T’</a:t>
            </a:r>
            <a:r>
              <a:rPr lang="zh-CN" altLang="en-US" sz="2800" dirty="0"/>
              <a:t>中的边</a:t>
            </a:r>
            <a:r>
              <a:rPr lang="en-US" altLang="zh-CN" sz="2800" dirty="0"/>
              <a:t>e’,</a:t>
            </a:r>
            <a:r>
              <a:rPr lang="zh-CN" altLang="en-US" sz="2800" dirty="0"/>
              <a:t>交换</a:t>
            </a:r>
            <a:r>
              <a:rPr lang="en-US" altLang="zh-CN" sz="2800" dirty="0"/>
              <a:t>e</a:t>
            </a:r>
            <a:r>
              <a:rPr lang="en-US" altLang="zh-CN" sz="2800" baseline="-25000" dirty="0"/>
              <a:t>k+1</a:t>
            </a:r>
            <a:r>
              <a:rPr lang="zh-CN" altLang="en-US" sz="2800" dirty="0"/>
              <a:t>和</a:t>
            </a:r>
            <a:r>
              <a:rPr lang="en-US" altLang="zh-CN" sz="2800" dirty="0"/>
              <a:t>e’</a:t>
            </a:r>
            <a:r>
              <a:rPr lang="zh-CN" altLang="en-US" sz="2800" dirty="0"/>
              <a:t>，得到新树</a:t>
            </a:r>
            <a:r>
              <a:rPr lang="en-US" altLang="zh-CN" sz="2800" dirty="0"/>
              <a:t>T’’</a:t>
            </a:r>
            <a:r>
              <a:rPr lang="zh-CN" altLang="en-US" sz="2800" dirty="0"/>
              <a:t>。按照算法，</a:t>
            </a:r>
            <a:r>
              <a:rPr lang="en-US" altLang="zh-CN" sz="2800" dirty="0"/>
              <a:t>w(e’)&gt;=w(e</a:t>
            </a:r>
            <a:r>
              <a:rPr lang="en-US" altLang="zh-CN" sz="2800" baseline="-25000" dirty="0"/>
              <a:t>k+1</a:t>
            </a:r>
            <a:r>
              <a:rPr lang="en-US" altLang="zh-CN" sz="2800" dirty="0"/>
              <a:t>).</a:t>
            </a:r>
          </a:p>
          <a:p>
            <a:r>
              <a:rPr lang="en-US" altLang="zh-CN" sz="2800" dirty="0"/>
              <a:t>    5,</a:t>
            </a:r>
            <a:r>
              <a:rPr lang="zh-CN" altLang="en-US" sz="2800" dirty="0"/>
              <a:t> </a:t>
            </a:r>
            <a:r>
              <a:rPr lang="en-US" altLang="zh-CN" sz="2800" dirty="0"/>
              <a:t>w(T’’)=w(T’)-w(e’)+w(e</a:t>
            </a:r>
            <a:r>
              <a:rPr lang="en-US" altLang="zh-CN" sz="2800" baseline="-25000" dirty="0"/>
              <a:t>k+1</a:t>
            </a:r>
            <a:r>
              <a:rPr lang="en-US" altLang="zh-CN" sz="2800" dirty="0"/>
              <a:t>). T’’</a:t>
            </a:r>
            <a:r>
              <a:rPr lang="zh-CN" altLang="en-US" sz="2800" dirty="0"/>
              <a:t>也是最小生成树。但同时，</a:t>
            </a:r>
          </a:p>
          <a:p>
            <a:r>
              <a:rPr lang="zh-CN" altLang="en-US" sz="2800" dirty="0"/>
              <a:t>因</a:t>
            </a:r>
            <a:r>
              <a:rPr lang="en-US" altLang="zh-CN" sz="2800" dirty="0"/>
              <a:t>T’</a:t>
            </a:r>
            <a:r>
              <a:rPr lang="zh-CN" altLang="en-US" sz="2800" dirty="0"/>
              <a:t>最小，所以，</a:t>
            </a:r>
            <a:r>
              <a:rPr lang="en-US" altLang="zh-CN" sz="2800" dirty="0"/>
              <a:t>w(e’)=w(e</a:t>
            </a:r>
            <a:r>
              <a:rPr lang="en-US" altLang="zh-CN" sz="2800" baseline="-25000" dirty="0"/>
              <a:t>k+1</a:t>
            </a:r>
            <a:r>
              <a:rPr lang="en-US" altLang="zh-CN" sz="2800" dirty="0"/>
              <a:t>).</a:t>
            </a:r>
          </a:p>
          <a:p>
            <a:r>
              <a:rPr lang="en-US" altLang="zh-CN" sz="2800" dirty="0"/>
              <a:t>    6,T</a:t>
            </a:r>
            <a:r>
              <a:rPr lang="en-US" altLang="zh-CN" sz="2800" dirty="0" smtClean="0"/>
              <a:t>’’</a:t>
            </a:r>
            <a:r>
              <a:rPr lang="zh-CN" altLang="en-US" sz="2800" dirty="0" smtClean="0"/>
              <a:t>的前</a:t>
            </a:r>
            <a:r>
              <a:rPr lang="en-US" altLang="zh-CN" sz="2800" dirty="0" smtClean="0"/>
              <a:t>k+1</a:t>
            </a:r>
            <a:r>
              <a:rPr lang="zh-CN" altLang="en-US" sz="2800" dirty="0" smtClean="0"/>
              <a:t>条边和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相同。矛盾。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46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算法的正确性证明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5480" y="2708920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你能很轻松地说出这个算法的证明和</a:t>
            </a:r>
            <a:r>
              <a:rPr lang="en-US" altLang="zh-CN" sz="3600" dirty="0" err="1" smtClean="0"/>
              <a:t>Kruskal</a:t>
            </a:r>
            <a:r>
              <a:rPr lang="zh-CN" altLang="en-US" sz="3600" dirty="0" smtClean="0"/>
              <a:t>算法正确性证明区别在什么地方吗？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828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1268763"/>
            <a:ext cx="7272808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两个算法解决同样的问题，为什么两个都很有用</a:t>
            </a:r>
            <a:r>
              <a:rPr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408" y="1916832"/>
            <a:ext cx="1130525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,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你认为要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实现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MST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的两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个算法，分别需要怎样的数据结构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？时间性能如何？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2,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设计一种用相邻矩阵表示权图的方案，并在这个方案基础上设计一个构造最小生成树的算法。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408" y="836712"/>
            <a:ext cx="3470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Open Topics: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3938860"/>
            <a:ext cx="748883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从应用的角度看，上述推论有何指导意义？</a:t>
            </a:r>
            <a:endParaRPr lang="en-US" altLang="zh-CN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5560" y="1052736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Theorem 4.1</a:t>
            </a:r>
            <a:r>
              <a:rPr lang="en-US" altLang="zh-CN" sz="3200" dirty="0"/>
              <a:t> </a:t>
            </a:r>
            <a:r>
              <a:rPr lang="en-US" altLang="zh-CN" sz="3200" i="1" dirty="0"/>
              <a:t>An edge e of a graph G is a bridge if and only if e lies on no cycle of G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045980" y="2728136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推论：</a:t>
            </a:r>
            <a:r>
              <a:rPr lang="en-US" altLang="zh-CN" sz="3600" dirty="0"/>
              <a:t>Every edge in a tree is a bridge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32656"/>
            <a:ext cx="9012150" cy="223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631504" y="331168"/>
            <a:ext cx="1944216" cy="35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/>
          <p:cNvSpPr/>
          <p:nvPr/>
        </p:nvSpPr>
        <p:spPr>
          <a:xfrm>
            <a:off x="263352" y="2376631"/>
            <a:ext cx="82811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</a:t>
            </a:r>
            <a:r>
              <a:rPr lang="en-US" altLang="zh-CN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: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如何证明一系列命题等价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5" name="Rectangle 1"/>
          <p:cNvSpPr/>
          <p:nvPr/>
        </p:nvSpPr>
        <p:spPr>
          <a:xfrm>
            <a:off x="6054361" y="3212976"/>
            <a:ext cx="6137639" cy="2154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algn="r">
              <a:spcBef>
                <a:spcPts val="1200"/>
              </a:spcBef>
              <a:defRPr/>
            </a:pP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不能有回路对最小</a:t>
            </a:r>
            <a:r>
              <a:rPr lang="zh-CN" alt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顶点度数</a:t>
            </a: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有什么影响？</a:t>
            </a:r>
            <a:endParaRPr lang="en-US" altLang="zh-CN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646" y="5301208"/>
            <a:ext cx="8975534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问题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：</a:t>
            </a:r>
            <a:r>
              <a:rPr lang="zh-CN" altLang="en-US" sz="3200" b="1" dirty="0"/>
              <a:t>有</a:t>
            </a:r>
            <a:r>
              <a:rPr lang="en-US" altLang="zh-CN" sz="3200" b="1" dirty="0"/>
              <a:t>n-1</a:t>
            </a:r>
            <a:r>
              <a:rPr lang="zh-CN" altLang="en-US" sz="3200" b="1" dirty="0"/>
              <a:t>条边的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点连通图，一定是树？</a:t>
            </a:r>
            <a:endParaRPr lang="en-US" altLang="zh-CN" sz="3200" b="1" dirty="0"/>
          </a:p>
          <a:p>
            <a:r>
              <a:rPr lang="en-US" altLang="zh-CN" sz="3200" b="1" dirty="0"/>
              <a:t>	</a:t>
            </a:r>
            <a:r>
              <a:rPr lang="zh-CN" altLang="en-US" sz="3200" b="1" dirty="0"/>
              <a:t>有</a:t>
            </a:r>
            <a:r>
              <a:rPr lang="en-US" altLang="zh-CN" sz="3200" b="1" dirty="0"/>
              <a:t>n-1</a:t>
            </a:r>
            <a:r>
              <a:rPr lang="zh-CN" altLang="en-US" sz="3200" b="1" dirty="0"/>
              <a:t>条边的无环连通图，一定连通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个点？</a:t>
            </a:r>
          </a:p>
        </p:txBody>
      </p:sp>
    </p:spTree>
    <p:extLst>
      <p:ext uri="{BB962C8B-B14F-4D97-AF65-F5344CB8AC3E}">
        <p14:creationId xmlns:p14="http://schemas.microsoft.com/office/powerpoint/2010/main" val="30328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树的性质的“极限性”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484313"/>
            <a:ext cx="727233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457996" y="1499843"/>
            <a:ext cx="2341860" cy="48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/>
          <p:cNvSpPr/>
          <p:nvPr/>
        </p:nvSpPr>
        <p:spPr>
          <a:xfrm>
            <a:off x="1146928" y="3573016"/>
            <a:ext cx="10435472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什么样的图生成树是唯一的，为什么</a:t>
            </a: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如何构造一个连通图的生成树？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5" descr="蓝色砂纸"/>
          <p:cNvSpPr>
            <a:spLocks noChangeArrowheads="1"/>
          </p:cNvSpPr>
          <p:nvPr/>
        </p:nvSpPr>
        <p:spPr bwMode="auto">
          <a:xfrm>
            <a:off x="1828800" y="1981200"/>
            <a:ext cx="2362200" cy="3200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Merging Two Vertices</a:t>
            </a:r>
          </a:p>
        </p:txBody>
      </p:sp>
      <p:grpSp>
        <p:nvGrpSpPr>
          <p:cNvPr id="28676" name="Group 69"/>
          <p:cNvGrpSpPr>
            <a:grpSpLocks/>
          </p:cNvGrpSpPr>
          <p:nvPr/>
        </p:nvGrpSpPr>
        <p:grpSpPr bwMode="auto">
          <a:xfrm>
            <a:off x="1919288" y="2286003"/>
            <a:ext cx="2347912" cy="2582863"/>
            <a:chOff x="249" y="1440"/>
            <a:chExt cx="1479" cy="1627"/>
          </a:xfrm>
        </p:grpSpPr>
        <p:sp>
          <p:nvSpPr>
            <p:cNvPr id="28727" name="Oval 7"/>
            <p:cNvSpPr>
              <a:spLocks noChangeArrowheads="1"/>
            </p:cNvSpPr>
            <p:nvPr/>
          </p:nvSpPr>
          <p:spPr bwMode="auto">
            <a:xfrm>
              <a:off x="912" y="158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8" name="Oval 8"/>
            <p:cNvSpPr>
              <a:spLocks noChangeArrowheads="1"/>
            </p:cNvSpPr>
            <p:nvPr/>
          </p:nvSpPr>
          <p:spPr bwMode="auto">
            <a:xfrm>
              <a:off x="384" y="201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9" name="Oval 9"/>
            <p:cNvSpPr>
              <a:spLocks noChangeArrowheads="1"/>
            </p:cNvSpPr>
            <p:nvPr/>
          </p:nvSpPr>
          <p:spPr bwMode="auto">
            <a:xfrm>
              <a:off x="384" y="288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0" name="Oval 10"/>
            <p:cNvSpPr>
              <a:spLocks noChangeArrowheads="1"/>
            </p:cNvSpPr>
            <p:nvPr/>
          </p:nvSpPr>
          <p:spPr bwMode="auto">
            <a:xfrm>
              <a:off x="720" y="2592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1" name="Oval 11"/>
            <p:cNvSpPr>
              <a:spLocks noChangeArrowheads="1"/>
            </p:cNvSpPr>
            <p:nvPr/>
          </p:nvSpPr>
          <p:spPr bwMode="auto">
            <a:xfrm>
              <a:off x="1056" y="201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2" name="Oval 12"/>
            <p:cNvSpPr>
              <a:spLocks noChangeArrowheads="1"/>
            </p:cNvSpPr>
            <p:nvPr/>
          </p:nvSpPr>
          <p:spPr bwMode="auto">
            <a:xfrm>
              <a:off x="1392" y="1968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3" name="Oval 13"/>
            <p:cNvSpPr>
              <a:spLocks noChangeArrowheads="1"/>
            </p:cNvSpPr>
            <p:nvPr/>
          </p:nvSpPr>
          <p:spPr bwMode="auto">
            <a:xfrm>
              <a:off x="1392" y="264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4" name="Line 14"/>
            <p:cNvSpPr>
              <a:spLocks noChangeShapeType="1"/>
            </p:cNvSpPr>
            <p:nvPr/>
          </p:nvSpPr>
          <p:spPr bwMode="auto">
            <a:xfrm>
              <a:off x="432" y="20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5" name="Line 15"/>
            <p:cNvSpPr>
              <a:spLocks noChangeShapeType="1"/>
            </p:cNvSpPr>
            <p:nvPr/>
          </p:nvSpPr>
          <p:spPr bwMode="auto">
            <a:xfrm flipV="1">
              <a:off x="459" y="1665"/>
              <a:ext cx="459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6" name="Line 16"/>
            <p:cNvSpPr>
              <a:spLocks noChangeShapeType="1"/>
            </p:cNvSpPr>
            <p:nvPr/>
          </p:nvSpPr>
          <p:spPr bwMode="auto">
            <a:xfrm>
              <a:off x="963" y="1665"/>
              <a:ext cx="117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7" name="Line 17"/>
            <p:cNvSpPr>
              <a:spLocks noChangeShapeType="1"/>
            </p:cNvSpPr>
            <p:nvPr/>
          </p:nvSpPr>
          <p:spPr bwMode="auto">
            <a:xfrm>
              <a:off x="990" y="1638"/>
              <a:ext cx="414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8" name="Line 18"/>
            <p:cNvSpPr>
              <a:spLocks noChangeShapeType="1"/>
            </p:cNvSpPr>
            <p:nvPr/>
          </p:nvSpPr>
          <p:spPr bwMode="auto">
            <a:xfrm flipV="1">
              <a:off x="1125" y="2016"/>
              <a:ext cx="26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9" name="Line 19"/>
            <p:cNvSpPr>
              <a:spLocks noChangeShapeType="1"/>
            </p:cNvSpPr>
            <p:nvPr/>
          </p:nvSpPr>
          <p:spPr bwMode="auto">
            <a:xfrm>
              <a:off x="468" y="2088"/>
              <a:ext cx="279" cy="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0" name="Line 20"/>
            <p:cNvSpPr>
              <a:spLocks noChangeShapeType="1"/>
            </p:cNvSpPr>
            <p:nvPr/>
          </p:nvSpPr>
          <p:spPr bwMode="auto">
            <a:xfrm>
              <a:off x="1440" y="2070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42" name="Text Box 22"/>
            <p:cNvSpPr txBox="1">
              <a:spLocks noChangeArrowheads="1"/>
            </p:cNvSpPr>
            <p:nvPr/>
          </p:nvSpPr>
          <p:spPr bwMode="auto">
            <a:xfrm>
              <a:off x="1278" y="2643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43" name="Text Box 23"/>
            <p:cNvSpPr txBox="1">
              <a:spLocks noChangeArrowheads="1"/>
            </p:cNvSpPr>
            <p:nvPr/>
          </p:nvSpPr>
          <p:spPr bwMode="auto">
            <a:xfrm>
              <a:off x="1344" y="172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44" name="Text Box 24"/>
            <p:cNvSpPr txBox="1">
              <a:spLocks noChangeArrowheads="1"/>
            </p:cNvSpPr>
            <p:nvPr/>
          </p:nvSpPr>
          <p:spPr bwMode="auto">
            <a:xfrm>
              <a:off x="912" y="201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5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45" name="Text Box 25"/>
            <p:cNvSpPr txBox="1">
              <a:spLocks noChangeArrowheads="1"/>
            </p:cNvSpPr>
            <p:nvPr/>
          </p:nvSpPr>
          <p:spPr bwMode="auto">
            <a:xfrm>
              <a:off x="729" y="24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46" name="Text Box 26"/>
            <p:cNvSpPr txBox="1">
              <a:spLocks noChangeArrowheads="1"/>
            </p:cNvSpPr>
            <p:nvPr/>
          </p:nvSpPr>
          <p:spPr bwMode="auto">
            <a:xfrm>
              <a:off x="249" y="179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47" name="Text Box 27"/>
            <p:cNvSpPr txBox="1">
              <a:spLocks noChangeArrowheads="1"/>
            </p:cNvSpPr>
            <p:nvPr/>
          </p:nvSpPr>
          <p:spPr bwMode="auto">
            <a:xfrm>
              <a:off x="417" y="2817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63532" name="Oval 44"/>
          <p:cNvSpPr>
            <a:spLocks noChangeArrowheads="1"/>
          </p:cNvSpPr>
          <p:nvPr/>
        </p:nvSpPr>
        <p:spPr bwMode="auto">
          <a:xfrm rot="-2461509">
            <a:off x="1676400" y="2667000"/>
            <a:ext cx="1905000" cy="533400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114800" y="2057400"/>
            <a:ext cx="3048000" cy="3200400"/>
            <a:chOff x="1632" y="1296"/>
            <a:chExt cx="1920" cy="2016"/>
          </a:xfrm>
        </p:grpSpPr>
        <p:grpSp>
          <p:nvGrpSpPr>
            <p:cNvPr id="28706" name="Group 71"/>
            <p:cNvGrpSpPr>
              <a:grpSpLocks/>
            </p:cNvGrpSpPr>
            <p:nvPr/>
          </p:nvGrpSpPr>
          <p:grpSpPr bwMode="auto">
            <a:xfrm>
              <a:off x="2064" y="1296"/>
              <a:ext cx="1488" cy="2016"/>
              <a:chOff x="2064" y="1296"/>
              <a:chExt cx="1488" cy="2016"/>
            </a:xfrm>
          </p:grpSpPr>
          <p:sp>
            <p:nvSpPr>
              <p:cNvPr id="28708" name="AutoShape 3" descr="信纸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488" cy="2016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09" name="Oval 28"/>
              <p:cNvSpPr>
                <a:spLocks noChangeArrowheads="1"/>
              </p:cNvSpPr>
              <p:nvPr/>
            </p:nvSpPr>
            <p:spPr bwMode="auto">
              <a:xfrm>
                <a:off x="2601" y="154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0" name="Oval 29"/>
              <p:cNvSpPr>
                <a:spLocks noChangeArrowheads="1"/>
              </p:cNvSpPr>
              <p:nvPr/>
            </p:nvSpPr>
            <p:spPr bwMode="auto">
              <a:xfrm>
                <a:off x="2073" y="2841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1" name="Oval 30"/>
              <p:cNvSpPr>
                <a:spLocks noChangeArrowheads="1"/>
              </p:cNvSpPr>
              <p:nvPr/>
            </p:nvSpPr>
            <p:spPr bwMode="auto">
              <a:xfrm>
                <a:off x="2409" y="2553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2" name="Oval 31"/>
              <p:cNvSpPr>
                <a:spLocks noChangeArrowheads="1"/>
              </p:cNvSpPr>
              <p:nvPr/>
            </p:nvSpPr>
            <p:spPr bwMode="auto">
              <a:xfrm>
                <a:off x="2745" y="1977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3" name="Oval 32"/>
              <p:cNvSpPr>
                <a:spLocks noChangeArrowheads="1"/>
              </p:cNvSpPr>
              <p:nvPr/>
            </p:nvSpPr>
            <p:spPr bwMode="auto">
              <a:xfrm>
                <a:off x="3081" y="192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4" name="Oval 33"/>
              <p:cNvSpPr>
                <a:spLocks noChangeArrowheads="1"/>
              </p:cNvSpPr>
              <p:nvPr/>
            </p:nvSpPr>
            <p:spPr bwMode="auto">
              <a:xfrm>
                <a:off x="3081" y="2601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5" name="Line 34"/>
              <p:cNvSpPr>
                <a:spLocks noChangeShapeType="1"/>
              </p:cNvSpPr>
              <p:nvPr/>
            </p:nvSpPr>
            <p:spPr bwMode="auto">
              <a:xfrm>
                <a:off x="2652" y="1626"/>
                <a:ext cx="117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6" name="Line 35"/>
              <p:cNvSpPr>
                <a:spLocks noChangeShapeType="1"/>
              </p:cNvSpPr>
              <p:nvPr/>
            </p:nvSpPr>
            <p:spPr bwMode="auto">
              <a:xfrm>
                <a:off x="2679" y="1599"/>
                <a:ext cx="414" cy="3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7" name="Line 36"/>
              <p:cNvSpPr>
                <a:spLocks noChangeShapeType="1"/>
              </p:cNvSpPr>
              <p:nvPr/>
            </p:nvSpPr>
            <p:spPr bwMode="auto">
              <a:xfrm flipV="1">
                <a:off x="2814" y="1977"/>
                <a:ext cx="26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8" name="Line 37"/>
              <p:cNvSpPr>
                <a:spLocks noChangeShapeType="1"/>
              </p:cNvSpPr>
              <p:nvPr/>
            </p:nvSpPr>
            <p:spPr bwMode="auto">
              <a:xfrm>
                <a:off x="3129" y="2031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9" name="Text Box 38"/>
              <p:cNvSpPr txBox="1">
                <a:spLocks noChangeArrowheads="1"/>
              </p:cNvSpPr>
              <p:nvPr/>
            </p:nvSpPr>
            <p:spPr bwMode="auto">
              <a:xfrm>
                <a:off x="2967" y="26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0" name="Text Box 39"/>
              <p:cNvSpPr txBox="1">
                <a:spLocks noChangeArrowheads="1"/>
              </p:cNvSpPr>
              <p:nvPr/>
            </p:nvSpPr>
            <p:spPr bwMode="auto">
              <a:xfrm>
                <a:off x="3033" y="1689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1" name="Text Box 40"/>
              <p:cNvSpPr txBox="1">
                <a:spLocks noChangeArrowheads="1"/>
              </p:cNvSpPr>
              <p:nvPr/>
            </p:nvSpPr>
            <p:spPr bwMode="auto">
              <a:xfrm>
                <a:off x="2601" y="197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2" name="Text Box 41"/>
              <p:cNvSpPr txBox="1">
                <a:spLocks noChangeArrowheads="1"/>
              </p:cNvSpPr>
              <p:nvPr/>
            </p:nvSpPr>
            <p:spPr bwMode="auto">
              <a:xfrm>
                <a:off x="2454" y="239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3" name="Text Box 42"/>
              <p:cNvSpPr txBox="1">
                <a:spLocks noChangeArrowheads="1"/>
              </p:cNvSpPr>
              <p:nvPr/>
            </p:nvSpPr>
            <p:spPr bwMode="auto">
              <a:xfrm>
                <a:off x="2106" y="27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4" name="Text Box 43"/>
              <p:cNvSpPr txBox="1">
                <a:spLocks noChangeArrowheads="1"/>
              </p:cNvSpPr>
              <p:nvPr/>
            </p:nvSpPr>
            <p:spPr bwMode="auto">
              <a:xfrm>
                <a:off x="2391" y="1401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’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5" name="Line 45"/>
              <p:cNvSpPr>
                <a:spLocks noChangeShapeType="1"/>
              </p:cNvSpPr>
              <p:nvPr/>
            </p:nvSpPr>
            <p:spPr bwMode="auto">
              <a:xfrm flipH="1">
                <a:off x="2133" y="1638"/>
                <a:ext cx="504" cy="1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26" name="Line 46"/>
              <p:cNvSpPr>
                <a:spLocks noChangeShapeType="1"/>
              </p:cNvSpPr>
              <p:nvPr/>
            </p:nvSpPr>
            <p:spPr bwMode="auto">
              <a:xfrm flipH="1">
                <a:off x="2466" y="1629"/>
                <a:ext cx="18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37" name="AutoShape 49"/>
            <p:cNvSpPr>
              <a:spLocks noChangeArrowheads="1"/>
            </p:cNvSpPr>
            <p:nvPr/>
          </p:nvSpPr>
          <p:spPr bwMode="auto">
            <a:xfrm>
              <a:off x="1632" y="2160"/>
              <a:ext cx="576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7086600" y="2133600"/>
            <a:ext cx="2895600" cy="3200400"/>
            <a:chOff x="3504" y="1344"/>
            <a:chExt cx="1824" cy="2016"/>
          </a:xfrm>
        </p:grpSpPr>
        <p:sp>
          <p:nvSpPr>
            <p:cNvPr id="28690" name="AutoShape 2" descr="蓝色砂纸"/>
            <p:cNvSpPr>
              <a:spLocks noChangeArrowheads="1"/>
            </p:cNvSpPr>
            <p:nvPr/>
          </p:nvSpPr>
          <p:spPr bwMode="auto">
            <a:xfrm>
              <a:off x="3840" y="1344"/>
              <a:ext cx="1488" cy="201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1" name="Oval 50"/>
            <p:cNvSpPr>
              <a:spLocks noChangeArrowheads="1"/>
            </p:cNvSpPr>
            <p:nvPr/>
          </p:nvSpPr>
          <p:spPr bwMode="auto">
            <a:xfrm>
              <a:off x="4419" y="1548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2" name="Oval 51"/>
            <p:cNvSpPr>
              <a:spLocks noChangeArrowheads="1"/>
            </p:cNvSpPr>
            <p:nvPr/>
          </p:nvSpPr>
          <p:spPr bwMode="auto">
            <a:xfrm>
              <a:off x="3891" y="284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3" name="Oval 52"/>
            <p:cNvSpPr>
              <a:spLocks noChangeArrowheads="1"/>
            </p:cNvSpPr>
            <p:nvPr/>
          </p:nvSpPr>
          <p:spPr bwMode="auto">
            <a:xfrm>
              <a:off x="4227" y="255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4" name="Oval 53"/>
            <p:cNvSpPr>
              <a:spLocks noChangeArrowheads="1"/>
            </p:cNvSpPr>
            <p:nvPr/>
          </p:nvSpPr>
          <p:spPr bwMode="auto">
            <a:xfrm>
              <a:off x="4563" y="198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5" name="Oval 54"/>
            <p:cNvSpPr>
              <a:spLocks noChangeArrowheads="1"/>
            </p:cNvSpPr>
            <p:nvPr/>
          </p:nvSpPr>
          <p:spPr bwMode="auto">
            <a:xfrm>
              <a:off x="4899" y="260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Line 55"/>
            <p:cNvSpPr>
              <a:spLocks noChangeShapeType="1"/>
            </p:cNvSpPr>
            <p:nvPr/>
          </p:nvSpPr>
          <p:spPr bwMode="auto">
            <a:xfrm>
              <a:off x="4470" y="1629"/>
              <a:ext cx="117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7" name="Text Box 56"/>
            <p:cNvSpPr txBox="1">
              <a:spLocks noChangeArrowheads="1"/>
            </p:cNvSpPr>
            <p:nvPr/>
          </p:nvSpPr>
          <p:spPr bwMode="auto">
            <a:xfrm>
              <a:off x="4785" y="2607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698" name="Text Box 57"/>
            <p:cNvSpPr txBox="1">
              <a:spLocks noChangeArrowheads="1"/>
            </p:cNvSpPr>
            <p:nvPr/>
          </p:nvSpPr>
          <p:spPr bwMode="auto">
            <a:xfrm>
              <a:off x="4419" y="198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5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699" name="Text Box 58"/>
            <p:cNvSpPr txBox="1">
              <a:spLocks noChangeArrowheads="1"/>
            </p:cNvSpPr>
            <p:nvPr/>
          </p:nvSpPr>
          <p:spPr bwMode="auto">
            <a:xfrm>
              <a:off x="4272" y="24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00" name="Text Box 59"/>
            <p:cNvSpPr txBox="1">
              <a:spLocks noChangeArrowheads="1"/>
            </p:cNvSpPr>
            <p:nvPr/>
          </p:nvSpPr>
          <p:spPr bwMode="auto">
            <a:xfrm>
              <a:off x="3924" y="278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01" name="Text Box 60"/>
            <p:cNvSpPr txBox="1">
              <a:spLocks noChangeArrowheads="1"/>
            </p:cNvSpPr>
            <p:nvPr/>
          </p:nvSpPr>
          <p:spPr bwMode="auto">
            <a:xfrm>
              <a:off x="4164" y="1413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”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8702" name="Line 61"/>
            <p:cNvSpPr>
              <a:spLocks noChangeShapeType="1"/>
            </p:cNvSpPr>
            <p:nvPr/>
          </p:nvSpPr>
          <p:spPr bwMode="auto">
            <a:xfrm flipH="1">
              <a:off x="3951" y="1641"/>
              <a:ext cx="504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3" name="Line 62"/>
            <p:cNvSpPr>
              <a:spLocks noChangeShapeType="1"/>
            </p:cNvSpPr>
            <p:nvPr/>
          </p:nvSpPr>
          <p:spPr bwMode="auto">
            <a:xfrm flipH="1">
              <a:off x="4284" y="1632"/>
              <a:ext cx="18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4" name="Line 63"/>
            <p:cNvSpPr>
              <a:spLocks noChangeShapeType="1"/>
            </p:cNvSpPr>
            <p:nvPr/>
          </p:nvSpPr>
          <p:spPr bwMode="auto">
            <a:xfrm>
              <a:off x="4500" y="1620"/>
              <a:ext cx="441" cy="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2" name="AutoShape 64"/>
            <p:cNvSpPr>
              <a:spLocks noChangeArrowheads="1"/>
            </p:cNvSpPr>
            <p:nvPr/>
          </p:nvSpPr>
          <p:spPr bwMode="auto">
            <a:xfrm>
              <a:off x="3504" y="2112"/>
              <a:ext cx="576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2208216" y="2708278"/>
            <a:ext cx="1049337" cy="1819275"/>
            <a:chOff x="431" y="1706"/>
            <a:chExt cx="661" cy="1146"/>
          </a:xfrm>
        </p:grpSpPr>
        <p:sp>
          <p:nvSpPr>
            <p:cNvPr id="28687" name="Line 47"/>
            <p:cNvSpPr>
              <a:spLocks noChangeShapeType="1"/>
            </p:cNvSpPr>
            <p:nvPr/>
          </p:nvSpPr>
          <p:spPr bwMode="auto">
            <a:xfrm>
              <a:off x="431" y="2069"/>
              <a:ext cx="0" cy="7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48"/>
            <p:cNvSpPr>
              <a:spLocks noChangeShapeType="1"/>
            </p:cNvSpPr>
            <p:nvPr/>
          </p:nvSpPr>
          <p:spPr bwMode="auto">
            <a:xfrm>
              <a:off x="476" y="2115"/>
              <a:ext cx="279" cy="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68"/>
            <p:cNvSpPr>
              <a:spLocks noChangeShapeType="1"/>
            </p:cNvSpPr>
            <p:nvPr/>
          </p:nvSpPr>
          <p:spPr bwMode="auto">
            <a:xfrm>
              <a:off x="975" y="1706"/>
              <a:ext cx="117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492" name="Oval 4"/>
          <p:cNvSpPr>
            <a:spLocks noChangeArrowheads="1"/>
          </p:cNvSpPr>
          <p:nvPr/>
        </p:nvSpPr>
        <p:spPr bwMode="auto">
          <a:xfrm rot="2143573">
            <a:off x="5159375" y="2492375"/>
            <a:ext cx="1752600" cy="533400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7824788" y="2492378"/>
            <a:ext cx="1492250" cy="1916113"/>
            <a:chOff x="4377" y="3113"/>
            <a:chExt cx="940" cy="1207"/>
          </a:xfrm>
        </p:grpSpPr>
        <p:sp>
          <p:nvSpPr>
            <p:cNvPr id="28683" name="Line 73"/>
            <p:cNvSpPr>
              <a:spLocks noChangeShapeType="1"/>
            </p:cNvSpPr>
            <p:nvPr/>
          </p:nvSpPr>
          <p:spPr bwMode="auto">
            <a:xfrm flipH="1">
              <a:off x="4377" y="3114"/>
              <a:ext cx="504" cy="12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74"/>
            <p:cNvSpPr>
              <a:spLocks noChangeShapeType="1"/>
            </p:cNvSpPr>
            <p:nvPr/>
          </p:nvSpPr>
          <p:spPr bwMode="auto">
            <a:xfrm flipH="1">
              <a:off x="4695" y="3113"/>
              <a:ext cx="180" cy="9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5" name="Line 75"/>
            <p:cNvSpPr>
              <a:spLocks noChangeShapeType="1"/>
            </p:cNvSpPr>
            <p:nvPr/>
          </p:nvSpPr>
          <p:spPr bwMode="auto">
            <a:xfrm>
              <a:off x="4876" y="3113"/>
              <a:ext cx="117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76"/>
            <p:cNvSpPr>
              <a:spLocks noChangeShapeType="1"/>
            </p:cNvSpPr>
            <p:nvPr/>
          </p:nvSpPr>
          <p:spPr bwMode="auto">
            <a:xfrm>
              <a:off x="4876" y="3113"/>
              <a:ext cx="441" cy="9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5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32" grpId="0" animBg="1"/>
      <p:bldP spid="634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69215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Matrix Operation for Merging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981200" y="2209800"/>
          <a:ext cx="2286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4" imgW="1549080" imgH="1600200" progId="Equation.3">
                  <p:embed/>
                </p:oleObj>
              </mc:Choice>
              <mc:Fallback>
                <p:oleObj name="Equation" r:id="rId4" imgW="15490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2286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2009775" y="1871663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0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3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4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5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6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704975" y="2138366"/>
            <a:ext cx="381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0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3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4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5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6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24200" y="4876803"/>
            <a:ext cx="2743200" cy="930275"/>
            <a:chOff x="1008" y="3072"/>
            <a:chExt cx="1728" cy="586"/>
          </a:xfrm>
        </p:grpSpPr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1008" y="3072"/>
              <a:ext cx="1440" cy="2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Text Box 10"/>
            <p:cNvSpPr txBox="1">
              <a:spLocks noChangeArrowheads="1"/>
            </p:cNvSpPr>
            <p:nvPr/>
          </p:nvSpPr>
          <p:spPr bwMode="auto">
            <a:xfrm>
              <a:off x="1056" y="3408"/>
              <a:ext cx="1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Merging </a:t>
              </a: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 and </a:t>
              </a: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391403" y="2038350"/>
            <a:ext cx="2962275" cy="2052638"/>
            <a:chOff x="3696" y="1284"/>
            <a:chExt cx="1866" cy="1293"/>
          </a:xfrm>
        </p:grpSpPr>
        <p:sp>
          <p:nvSpPr>
            <p:cNvPr id="1045" name="Text Box 8"/>
            <p:cNvSpPr txBox="1">
              <a:spLocks noChangeArrowheads="1"/>
            </p:cNvSpPr>
            <p:nvPr/>
          </p:nvSpPr>
          <p:spPr bwMode="auto">
            <a:xfrm>
              <a:off x="3696" y="1461"/>
              <a:ext cx="288" cy="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latin typeface="Times New Roman" panose="02020603050405020304" pitchFamily="18" charset="0"/>
                </a:rPr>
                <a:t>”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6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8" name="Object 11"/>
            <p:cNvGraphicFramePr>
              <a:graphicFrameLocks noChangeAspect="1"/>
            </p:cNvGraphicFramePr>
            <p:nvPr/>
          </p:nvGraphicFramePr>
          <p:xfrm>
            <a:off x="3933" y="1473"/>
            <a:ext cx="1107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8" name="Equation" r:id="rId6" imgW="1117440" imgH="1143000" progId="Equation.3">
                    <p:embed/>
                  </p:oleObj>
                </mc:Choice>
                <mc:Fallback>
                  <p:oleObj name="Equation" r:id="rId6" imgW="111744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1473"/>
                          <a:ext cx="1107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Text Box 12"/>
            <p:cNvSpPr txBox="1">
              <a:spLocks noChangeArrowheads="1"/>
            </p:cNvSpPr>
            <p:nvPr/>
          </p:nvSpPr>
          <p:spPr bwMode="auto">
            <a:xfrm>
              <a:off x="3930" y="1284"/>
              <a:ext cx="1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latin typeface="Times New Roman" panose="02020603050405020304" pitchFamily="18" charset="0"/>
                </a:rPr>
                <a:t>”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52953" y="1857375"/>
            <a:ext cx="3014663" cy="2528888"/>
            <a:chOff x="1908" y="1170"/>
            <a:chExt cx="1899" cy="1593"/>
          </a:xfrm>
        </p:grpSpPr>
        <p:sp>
          <p:nvSpPr>
            <p:cNvPr id="1042" name="Text Box 7"/>
            <p:cNvSpPr txBox="1">
              <a:spLocks noChangeArrowheads="1"/>
            </p:cNvSpPr>
            <p:nvPr/>
          </p:nvSpPr>
          <p:spPr bwMode="auto">
            <a:xfrm>
              <a:off x="2175" y="1170"/>
              <a:ext cx="1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latin typeface="Times New Roman" panose="02020603050405020304" pitchFamily="18" charset="0"/>
                </a:rPr>
                <a:t>’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600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043" name="Group 17"/>
            <p:cNvGrpSpPr>
              <a:grpSpLocks/>
            </p:cNvGrpSpPr>
            <p:nvPr/>
          </p:nvGrpSpPr>
          <p:grpSpPr bwMode="auto">
            <a:xfrm>
              <a:off x="1908" y="1371"/>
              <a:ext cx="1584" cy="1392"/>
              <a:chOff x="1908" y="1371"/>
              <a:chExt cx="1584" cy="1392"/>
            </a:xfrm>
          </p:grpSpPr>
          <p:graphicFrame>
            <p:nvGraphicFramePr>
              <p:cNvPr id="1027" name="Object 6"/>
              <p:cNvGraphicFramePr>
                <a:graphicFrameLocks noChangeAspect="1"/>
              </p:cNvGraphicFramePr>
              <p:nvPr/>
            </p:nvGraphicFramePr>
            <p:xfrm>
              <a:off x="2142" y="1428"/>
              <a:ext cx="1350" cy="1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29" name="Equation" r:id="rId8" imgW="1333440" imgH="1371600" progId="Equation.3">
                      <p:embed/>
                    </p:oleObj>
                  </mc:Choice>
                  <mc:Fallback>
                    <p:oleObj name="Equation" r:id="rId8" imgW="1333440" imgH="1371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2" y="1428"/>
                            <a:ext cx="1350" cy="1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" name="Text Box 13"/>
              <p:cNvSpPr txBox="1">
                <a:spLocks noChangeArrowheads="1"/>
              </p:cNvSpPr>
              <p:nvPr/>
            </p:nvSpPr>
            <p:spPr bwMode="auto">
              <a:xfrm>
                <a:off x="1908" y="1371"/>
                <a:ext cx="315" cy="1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’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5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6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400800" y="4648203"/>
            <a:ext cx="2667000" cy="930275"/>
            <a:chOff x="3072" y="2928"/>
            <a:chExt cx="1680" cy="586"/>
          </a:xfrm>
        </p:grpSpPr>
        <p:sp>
          <p:nvSpPr>
            <p:cNvPr id="64526" name="AutoShape 14"/>
            <p:cNvSpPr>
              <a:spLocks noChangeArrowheads="1"/>
            </p:cNvSpPr>
            <p:nvPr/>
          </p:nvSpPr>
          <p:spPr bwMode="auto">
            <a:xfrm>
              <a:off x="3120" y="2928"/>
              <a:ext cx="1440" cy="2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Text Box 15"/>
            <p:cNvSpPr txBox="1">
              <a:spLocks noChangeArrowheads="1"/>
            </p:cNvSpPr>
            <p:nvPr/>
          </p:nvSpPr>
          <p:spPr bwMode="auto">
            <a:xfrm>
              <a:off x="3072" y="3264"/>
              <a:ext cx="1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Merging </a:t>
              </a: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’ and </a:t>
              </a: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2667000" y="2857500"/>
            <a:ext cx="15001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 rot="5400000">
            <a:off x="1845471" y="3679032"/>
            <a:ext cx="16430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任意多边形 27"/>
          <p:cNvSpPr>
            <a:spLocks/>
          </p:cNvSpPr>
          <p:nvPr/>
        </p:nvSpPr>
        <p:spPr bwMode="auto">
          <a:xfrm>
            <a:off x="2720975" y="2235203"/>
            <a:ext cx="1455738" cy="576263"/>
          </a:xfrm>
          <a:custGeom>
            <a:avLst/>
            <a:gdLst>
              <a:gd name="T0" fmla="*/ 0 w 1456267"/>
              <a:gd name="T1" fmla="*/ 0 h 575733"/>
              <a:gd name="T2" fmla="*/ 1455738 w 1456267"/>
              <a:gd name="T3" fmla="*/ 0 h 575733"/>
              <a:gd name="T4" fmla="*/ 1455738 w 1456267"/>
              <a:gd name="T5" fmla="*/ 576263 h 575733"/>
              <a:gd name="T6" fmla="*/ 22570 w 1456267"/>
              <a:gd name="T7" fmla="*/ 576263 h 575733"/>
              <a:gd name="T8" fmla="*/ 0 w 1456267"/>
              <a:gd name="T9" fmla="*/ 0 h 575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6267"/>
              <a:gd name="T16" fmla="*/ 0 h 575733"/>
              <a:gd name="T17" fmla="*/ 1456267 w 1456267"/>
              <a:gd name="T18" fmla="*/ 575733 h 575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6267" h="575733">
                <a:moveTo>
                  <a:pt x="0" y="0"/>
                </a:moveTo>
                <a:lnTo>
                  <a:pt x="1456267" y="0"/>
                </a:lnTo>
                <a:lnTo>
                  <a:pt x="1456267" y="575733"/>
                </a:lnTo>
                <a:lnTo>
                  <a:pt x="22578" y="575733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任意多边形 28"/>
          <p:cNvSpPr>
            <a:spLocks/>
          </p:cNvSpPr>
          <p:nvPr/>
        </p:nvSpPr>
        <p:spPr bwMode="auto">
          <a:xfrm>
            <a:off x="2095500" y="2857503"/>
            <a:ext cx="527050" cy="1643063"/>
          </a:xfrm>
          <a:custGeom>
            <a:avLst/>
            <a:gdLst>
              <a:gd name="T0" fmla="*/ 0 w 1456267"/>
              <a:gd name="T1" fmla="*/ 0 h 575733"/>
              <a:gd name="T2" fmla="*/ 190938 w 1456267"/>
              <a:gd name="T3" fmla="*/ 0 h 575733"/>
              <a:gd name="T4" fmla="*/ 190938 w 1456267"/>
              <a:gd name="T5" fmla="*/ 4689107 h 575733"/>
              <a:gd name="T6" fmla="*/ 2960 w 1456267"/>
              <a:gd name="T7" fmla="*/ 4689107 h 575733"/>
              <a:gd name="T8" fmla="*/ 0 w 1456267"/>
              <a:gd name="T9" fmla="*/ 0 h 575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6267"/>
              <a:gd name="T16" fmla="*/ 0 h 575733"/>
              <a:gd name="T17" fmla="*/ 1456267 w 1456267"/>
              <a:gd name="T18" fmla="*/ 575733 h 575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6267" h="575733">
                <a:moveTo>
                  <a:pt x="0" y="0"/>
                </a:moveTo>
                <a:lnTo>
                  <a:pt x="1456267" y="0"/>
                </a:lnTo>
                <a:lnTo>
                  <a:pt x="1456267" y="575733"/>
                </a:lnTo>
                <a:lnTo>
                  <a:pt x="22578" y="575733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2" descr="花束"/>
          <p:cNvSpPr>
            <a:spLocks/>
          </p:cNvSpPr>
          <p:nvPr/>
        </p:nvSpPr>
        <p:spPr bwMode="auto">
          <a:xfrm>
            <a:off x="5553078" y="1757363"/>
            <a:ext cx="1757363" cy="1657350"/>
          </a:xfrm>
          <a:custGeom>
            <a:avLst/>
            <a:gdLst>
              <a:gd name="T0" fmla="*/ 42863 w 1107"/>
              <a:gd name="T1" fmla="*/ 171450 h 1044"/>
              <a:gd name="T2" fmla="*/ 57150 w 1107"/>
              <a:gd name="T3" fmla="*/ 357187 h 1044"/>
              <a:gd name="T4" fmla="*/ 0 w 1107"/>
              <a:gd name="T5" fmla="*/ 800100 h 1044"/>
              <a:gd name="T6" fmla="*/ 57150 w 1107"/>
              <a:gd name="T7" fmla="*/ 1400175 h 1044"/>
              <a:gd name="T8" fmla="*/ 114300 w 1107"/>
              <a:gd name="T9" fmla="*/ 1571625 h 1044"/>
              <a:gd name="T10" fmla="*/ 171450 w 1107"/>
              <a:gd name="T11" fmla="*/ 1657350 h 1044"/>
              <a:gd name="T12" fmla="*/ 457200 w 1107"/>
              <a:gd name="T13" fmla="*/ 1600200 h 1044"/>
              <a:gd name="T14" fmla="*/ 542925 w 1107"/>
              <a:gd name="T15" fmla="*/ 1557337 h 1044"/>
              <a:gd name="T16" fmla="*/ 628650 w 1107"/>
              <a:gd name="T17" fmla="*/ 1471612 h 1044"/>
              <a:gd name="T18" fmla="*/ 700088 w 1107"/>
              <a:gd name="T19" fmla="*/ 1428750 h 1044"/>
              <a:gd name="T20" fmla="*/ 842963 w 1107"/>
              <a:gd name="T21" fmla="*/ 1285875 h 1044"/>
              <a:gd name="T22" fmla="*/ 1185863 w 1107"/>
              <a:gd name="T23" fmla="*/ 1000125 h 1044"/>
              <a:gd name="T24" fmla="*/ 1500188 w 1107"/>
              <a:gd name="T25" fmla="*/ 700087 h 1044"/>
              <a:gd name="T26" fmla="*/ 1700213 w 1107"/>
              <a:gd name="T27" fmla="*/ 514350 h 1044"/>
              <a:gd name="T28" fmla="*/ 1728788 w 1107"/>
              <a:gd name="T29" fmla="*/ 471487 h 1044"/>
              <a:gd name="T30" fmla="*/ 1757363 w 1107"/>
              <a:gd name="T31" fmla="*/ 385762 h 1044"/>
              <a:gd name="T32" fmla="*/ 1685926 w 1107"/>
              <a:gd name="T33" fmla="*/ 228600 h 1044"/>
              <a:gd name="T34" fmla="*/ 1628776 w 1107"/>
              <a:gd name="T35" fmla="*/ 142875 h 1044"/>
              <a:gd name="T36" fmla="*/ 1585913 w 1107"/>
              <a:gd name="T37" fmla="*/ 128587 h 1044"/>
              <a:gd name="T38" fmla="*/ 1343025 w 1107"/>
              <a:gd name="T39" fmla="*/ 57150 h 1044"/>
              <a:gd name="T40" fmla="*/ 1042988 w 1107"/>
              <a:gd name="T41" fmla="*/ 57150 h 1044"/>
              <a:gd name="T42" fmla="*/ 885825 w 1107"/>
              <a:gd name="T43" fmla="*/ 71437 h 1044"/>
              <a:gd name="T44" fmla="*/ 600075 w 1107"/>
              <a:gd name="T45" fmla="*/ 42862 h 1044"/>
              <a:gd name="T46" fmla="*/ 357188 w 1107"/>
              <a:gd name="T47" fmla="*/ 0 h 1044"/>
              <a:gd name="T48" fmla="*/ 114300 w 1107"/>
              <a:gd name="T49" fmla="*/ 57150 h 1044"/>
              <a:gd name="T50" fmla="*/ 42863 w 1107"/>
              <a:gd name="T51" fmla="*/ 171450 h 104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107"/>
              <a:gd name="T79" fmla="*/ 0 h 1044"/>
              <a:gd name="T80" fmla="*/ 1107 w 1107"/>
              <a:gd name="T81" fmla="*/ 1044 h 104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107" h="1044">
                <a:moveTo>
                  <a:pt x="27" y="108"/>
                </a:moveTo>
                <a:cubicBezTo>
                  <a:pt x="10" y="159"/>
                  <a:pt x="29" y="173"/>
                  <a:pt x="36" y="225"/>
                </a:cubicBezTo>
                <a:cubicBezTo>
                  <a:pt x="7" y="312"/>
                  <a:pt x="7" y="414"/>
                  <a:pt x="0" y="504"/>
                </a:cubicBezTo>
                <a:cubicBezTo>
                  <a:pt x="5" y="640"/>
                  <a:pt x="7" y="753"/>
                  <a:pt x="36" y="882"/>
                </a:cubicBezTo>
                <a:cubicBezTo>
                  <a:pt x="44" y="919"/>
                  <a:pt x="54" y="957"/>
                  <a:pt x="72" y="990"/>
                </a:cubicBezTo>
                <a:cubicBezTo>
                  <a:pt x="83" y="1009"/>
                  <a:pt x="108" y="1044"/>
                  <a:pt x="108" y="1044"/>
                </a:cubicBezTo>
                <a:cubicBezTo>
                  <a:pt x="180" y="1037"/>
                  <a:pt x="222" y="1030"/>
                  <a:pt x="288" y="1008"/>
                </a:cubicBezTo>
                <a:cubicBezTo>
                  <a:pt x="293" y="1006"/>
                  <a:pt x="334" y="984"/>
                  <a:pt x="342" y="981"/>
                </a:cubicBezTo>
                <a:cubicBezTo>
                  <a:pt x="360" y="963"/>
                  <a:pt x="374" y="940"/>
                  <a:pt x="396" y="927"/>
                </a:cubicBezTo>
                <a:cubicBezTo>
                  <a:pt x="411" y="918"/>
                  <a:pt x="427" y="911"/>
                  <a:pt x="441" y="900"/>
                </a:cubicBezTo>
                <a:cubicBezTo>
                  <a:pt x="474" y="873"/>
                  <a:pt x="497" y="835"/>
                  <a:pt x="531" y="810"/>
                </a:cubicBezTo>
                <a:cubicBezTo>
                  <a:pt x="606" y="754"/>
                  <a:pt x="678" y="692"/>
                  <a:pt x="747" y="630"/>
                </a:cubicBezTo>
                <a:cubicBezTo>
                  <a:pt x="815" y="570"/>
                  <a:pt x="881" y="505"/>
                  <a:pt x="945" y="441"/>
                </a:cubicBezTo>
                <a:cubicBezTo>
                  <a:pt x="987" y="399"/>
                  <a:pt x="1021" y="357"/>
                  <a:pt x="1071" y="324"/>
                </a:cubicBezTo>
                <a:cubicBezTo>
                  <a:pt x="1077" y="315"/>
                  <a:pt x="1085" y="307"/>
                  <a:pt x="1089" y="297"/>
                </a:cubicBezTo>
                <a:cubicBezTo>
                  <a:pt x="1097" y="280"/>
                  <a:pt x="1107" y="243"/>
                  <a:pt x="1107" y="243"/>
                </a:cubicBezTo>
                <a:cubicBezTo>
                  <a:pt x="1099" y="192"/>
                  <a:pt x="1103" y="172"/>
                  <a:pt x="1062" y="144"/>
                </a:cubicBezTo>
                <a:cubicBezTo>
                  <a:pt x="1050" y="126"/>
                  <a:pt x="1038" y="108"/>
                  <a:pt x="1026" y="90"/>
                </a:cubicBezTo>
                <a:cubicBezTo>
                  <a:pt x="1021" y="82"/>
                  <a:pt x="1007" y="86"/>
                  <a:pt x="999" y="81"/>
                </a:cubicBezTo>
                <a:cubicBezTo>
                  <a:pt x="959" y="59"/>
                  <a:pt x="888" y="50"/>
                  <a:pt x="846" y="36"/>
                </a:cubicBezTo>
                <a:cubicBezTo>
                  <a:pt x="727" y="66"/>
                  <a:pt x="793" y="26"/>
                  <a:pt x="657" y="36"/>
                </a:cubicBezTo>
                <a:cubicBezTo>
                  <a:pt x="618" y="40"/>
                  <a:pt x="600" y="43"/>
                  <a:pt x="558" y="45"/>
                </a:cubicBezTo>
                <a:cubicBezTo>
                  <a:pt x="512" y="44"/>
                  <a:pt x="433" y="34"/>
                  <a:pt x="378" y="27"/>
                </a:cubicBezTo>
                <a:cubicBezTo>
                  <a:pt x="314" y="18"/>
                  <a:pt x="289" y="9"/>
                  <a:pt x="225" y="0"/>
                </a:cubicBezTo>
                <a:cubicBezTo>
                  <a:pt x="152" y="8"/>
                  <a:pt x="135" y="20"/>
                  <a:pt x="72" y="36"/>
                </a:cubicBezTo>
                <a:cubicBezTo>
                  <a:pt x="39" y="58"/>
                  <a:pt x="55" y="94"/>
                  <a:pt x="27" y="108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99CC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699" name="Oval 3" descr="纸莎草纸"/>
          <p:cNvSpPr>
            <a:spLocks noChangeArrowheads="1"/>
          </p:cNvSpPr>
          <p:nvPr/>
        </p:nvSpPr>
        <p:spPr bwMode="auto">
          <a:xfrm>
            <a:off x="3609975" y="1843088"/>
            <a:ext cx="685800" cy="16002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052638" y="2214563"/>
            <a:ext cx="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Constructing a Spanning Tree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985963" y="2057403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1995488" y="3152778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3062288" y="3133728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3071813" y="2057403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138488" y="2214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109791" y="2171700"/>
            <a:ext cx="985837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2124075" y="2200275"/>
            <a:ext cx="97155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5905500" y="2176463"/>
            <a:ext cx="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5838828" y="2019303"/>
            <a:ext cx="144463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5848353" y="3114678"/>
            <a:ext cx="144463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6915153" y="3095628"/>
            <a:ext cx="144463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6924678" y="2019303"/>
            <a:ext cx="144463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991350" y="21764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5962650" y="2133600"/>
            <a:ext cx="985838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V="1">
            <a:off x="5976938" y="2162175"/>
            <a:ext cx="97155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967163" y="2147888"/>
            <a:ext cx="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3900488" y="1990728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3910013" y="3086103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4976813" y="3067053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4986338" y="1990728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5053013" y="21478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4024316" y="2105025"/>
            <a:ext cx="985837" cy="985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4038600" y="2133600"/>
            <a:ext cx="97155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7753350" y="2171700"/>
            <a:ext cx="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Oval 30"/>
          <p:cNvSpPr>
            <a:spLocks noChangeArrowheads="1"/>
          </p:cNvSpPr>
          <p:nvPr/>
        </p:nvSpPr>
        <p:spPr bwMode="auto">
          <a:xfrm>
            <a:off x="7686678" y="2014538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7696203" y="3109913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8763003" y="3090863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8772528" y="2014538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8839200" y="21717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7810500" y="2128841"/>
            <a:ext cx="985838" cy="985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V="1">
            <a:off x="7824788" y="2157413"/>
            <a:ext cx="97155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1762125" y="1814516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3157538" y="182404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1757363" y="290989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3086100" y="2824166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671888" y="182404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557838" y="186690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7458075" y="186690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5067300" y="191929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7038975" y="191929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8867775" y="1890716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3652838" y="290512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5581650" y="296227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7453313" y="289084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5081588" y="294799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6996113" y="300514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8867775" y="2976566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5589" name="Text Box 53"/>
          <p:cNvSpPr txBox="1">
            <a:spLocks noChangeArrowheads="1"/>
          </p:cNvSpPr>
          <p:nvPr/>
        </p:nvSpPr>
        <p:spPr bwMode="auto">
          <a:xfrm>
            <a:off x="1981200" y="3886203"/>
            <a:ext cx="7848600" cy="22828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latin typeface="Times New Roman" pitchFamily="18" charset="0"/>
              </a:rPr>
              <a:t>0. Let a be the starting vertex, selecting edges one by one in original </a:t>
            </a:r>
            <a:r>
              <a:rPr lang="en-US" altLang="zh-CN" sz="2000" i="1">
                <a:latin typeface="Times New Roman" pitchFamily="18" charset="0"/>
              </a:rPr>
              <a:t>R</a:t>
            </a:r>
            <a:endParaRPr lang="en-US" altLang="zh-CN" sz="200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>
                <a:latin typeface="Times New Roman" pitchFamily="18" charset="0"/>
              </a:rPr>
              <a:t>1. Merging a and c into a’({a,c}), selecting (a,c)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>
                <a:latin typeface="Times New Roman" pitchFamily="18" charset="0"/>
              </a:rPr>
              <a:t>2. Merging a’ and b into a”({a,c,b}), selecting (c,b)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>
                <a:latin typeface="Times New Roman" pitchFamily="18" charset="0"/>
              </a:rPr>
              <a:t>3. Merging a” and d into a”’({a,c,b,d}), selecting (a,d) </a:t>
            </a:r>
            <a:r>
              <a:rPr lang="en-US" altLang="zh-CN" sz="2000">
                <a:solidFill>
                  <a:srgbClr val="009900"/>
                </a:solidFill>
                <a:latin typeface="Times New Roman" pitchFamily="18" charset="0"/>
              </a:rPr>
              <a:t>or (d,b)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>
                <a:latin typeface="Times New Roman" pitchFamily="18" charset="0"/>
              </a:rPr>
              <a:t>Ending, as only one vertex left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2362200" y="3276603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(0)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4191000" y="3200403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6248400" y="3200403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8077200" y="3200403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794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79613" y="158927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生成树</a:t>
            </a:r>
            <a:r>
              <a:rPr lang="en-US" altLang="zh-CN" dirty="0" smtClean="0"/>
              <a:t>:</a:t>
            </a:r>
            <a:r>
              <a:rPr lang="zh-CN" altLang="en-US" dirty="0" smtClean="0"/>
              <a:t> 树“里”与树“外”的边</a:t>
            </a:r>
          </a:p>
        </p:txBody>
      </p:sp>
      <p:sp>
        <p:nvSpPr>
          <p:cNvPr id="3" name="Freeform 64" descr="花束"/>
          <p:cNvSpPr>
            <a:spLocks/>
          </p:cNvSpPr>
          <p:nvPr/>
        </p:nvSpPr>
        <p:spPr bwMode="auto">
          <a:xfrm>
            <a:off x="5494341" y="2540177"/>
            <a:ext cx="3087687" cy="1787525"/>
          </a:xfrm>
          <a:custGeom>
            <a:avLst/>
            <a:gdLst>
              <a:gd name="T0" fmla="*/ 369888 w 1945"/>
              <a:gd name="T1" fmla="*/ 1409700 h 1126"/>
              <a:gd name="T2" fmla="*/ 381000 w 1945"/>
              <a:gd name="T3" fmla="*/ 1208088 h 1126"/>
              <a:gd name="T4" fmla="*/ 2659063 w 1945"/>
              <a:gd name="T5" fmla="*/ 46038 h 1126"/>
              <a:gd name="T6" fmla="*/ 2952750 w 1945"/>
              <a:gd name="T7" fmla="*/ 1487488 h 1126"/>
              <a:gd name="T8" fmla="*/ 2535238 w 1945"/>
              <a:gd name="T9" fmla="*/ 1751013 h 1126"/>
              <a:gd name="T10" fmla="*/ 644525 w 1945"/>
              <a:gd name="T11" fmla="*/ 1703388 h 1126"/>
              <a:gd name="T12" fmla="*/ 369888 w 1945"/>
              <a:gd name="T13" fmla="*/ 1409700 h 11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45" h="1126">
                <a:moveTo>
                  <a:pt x="233" y="888"/>
                </a:moveTo>
                <a:cubicBezTo>
                  <a:pt x="205" y="836"/>
                  <a:pt x="0" y="904"/>
                  <a:pt x="240" y="761"/>
                </a:cubicBezTo>
                <a:cubicBezTo>
                  <a:pt x="480" y="618"/>
                  <a:pt x="1405" y="0"/>
                  <a:pt x="1675" y="29"/>
                </a:cubicBezTo>
                <a:cubicBezTo>
                  <a:pt x="1945" y="58"/>
                  <a:pt x="1873" y="758"/>
                  <a:pt x="1860" y="937"/>
                </a:cubicBezTo>
                <a:cubicBezTo>
                  <a:pt x="1847" y="1116"/>
                  <a:pt x="1839" y="1080"/>
                  <a:pt x="1597" y="1103"/>
                </a:cubicBezTo>
                <a:cubicBezTo>
                  <a:pt x="1355" y="1126"/>
                  <a:pt x="631" y="1107"/>
                  <a:pt x="406" y="1073"/>
                </a:cubicBezTo>
                <a:cubicBezTo>
                  <a:pt x="181" y="1039"/>
                  <a:pt x="261" y="940"/>
                  <a:pt x="233" y="888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Freeform 63" descr="粉色面巾纸"/>
          <p:cNvSpPr>
            <a:spLocks/>
          </p:cNvSpPr>
          <p:nvPr/>
        </p:nvSpPr>
        <p:spPr bwMode="auto">
          <a:xfrm>
            <a:off x="3362325" y="1341614"/>
            <a:ext cx="3208338" cy="4067175"/>
          </a:xfrm>
          <a:custGeom>
            <a:avLst/>
            <a:gdLst>
              <a:gd name="T0" fmla="*/ 1565275 w 2021"/>
              <a:gd name="T1" fmla="*/ 15875 h 2562"/>
              <a:gd name="T2" fmla="*/ 2978150 w 2021"/>
              <a:gd name="T3" fmla="*/ 1430338 h 2562"/>
              <a:gd name="T4" fmla="*/ 2946400 w 2021"/>
              <a:gd name="T5" fmla="*/ 1724025 h 2562"/>
              <a:gd name="T6" fmla="*/ 2078037 w 2021"/>
              <a:gd name="T7" fmla="*/ 2003425 h 2562"/>
              <a:gd name="T8" fmla="*/ 1397000 w 2021"/>
              <a:gd name="T9" fmla="*/ 2638425 h 2562"/>
              <a:gd name="T10" fmla="*/ 1970087 w 2021"/>
              <a:gd name="T11" fmla="*/ 3740150 h 2562"/>
              <a:gd name="T12" fmla="*/ 1876425 w 2021"/>
              <a:gd name="T13" fmla="*/ 3956050 h 2562"/>
              <a:gd name="T14" fmla="*/ 1566862 w 2021"/>
              <a:gd name="T15" fmla="*/ 4033838 h 2562"/>
              <a:gd name="T16" fmla="*/ 1163637 w 2021"/>
              <a:gd name="T17" fmla="*/ 3754438 h 2562"/>
              <a:gd name="T18" fmla="*/ 249237 w 2021"/>
              <a:gd name="T19" fmla="*/ 2686050 h 2562"/>
              <a:gd name="T20" fmla="*/ 219075 w 2021"/>
              <a:gd name="T21" fmla="*/ 1336675 h 2562"/>
              <a:gd name="T22" fmla="*/ 1565275 w 2021"/>
              <a:gd name="T23" fmla="*/ 15875 h 25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21" h="2562">
                <a:moveTo>
                  <a:pt x="986" y="10"/>
                </a:moveTo>
                <a:cubicBezTo>
                  <a:pt x="1276" y="20"/>
                  <a:pt x="1731" y="722"/>
                  <a:pt x="1876" y="901"/>
                </a:cubicBezTo>
                <a:cubicBezTo>
                  <a:pt x="2021" y="1080"/>
                  <a:pt x="1950" y="1026"/>
                  <a:pt x="1856" y="1086"/>
                </a:cubicBezTo>
                <a:cubicBezTo>
                  <a:pt x="1762" y="1146"/>
                  <a:pt x="1472" y="1166"/>
                  <a:pt x="1309" y="1262"/>
                </a:cubicBezTo>
                <a:cubicBezTo>
                  <a:pt x="1146" y="1358"/>
                  <a:pt x="891" y="1480"/>
                  <a:pt x="880" y="1662"/>
                </a:cubicBezTo>
                <a:cubicBezTo>
                  <a:pt x="869" y="1844"/>
                  <a:pt x="1191" y="2218"/>
                  <a:pt x="1241" y="2356"/>
                </a:cubicBezTo>
                <a:cubicBezTo>
                  <a:pt x="1291" y="2494"/>
                  <a:pt x="1224" y="2461"/>
                  <a:pt x="1182" y="2492"/>
                </a:cubicBezTo>
                <a:cubicBezTo>
                  <a:pt x="1140" y="2523"/>
                  <a:pt x="1062" y="2562"/>
                  <a:pt x="987" y="2541"/>
                </a:cubicBezTo>
                <a:cubicBezTo>
                  <a:pt x="912" y="2520"/>
                  <a:pt x="871" y="2506"/>
                  <a:pt x="733" y="2365"/>
                </a:cubicBezTo>
                <a:cubicBezTo>
                  <a:pt x="595" y="2224"/>
                  <a:pt x="256" y="1946"/>
                  <a:pt x="157" y="1692"/>
                </a:cubicBezTo>
                <a:cubicBezTo>
                  <a:pt x="58" y="1438"/>
                  <a:pt x="0" y="1117"/>
                  <a:pt x="138" y="842"/>
                </a:cubicBezTo>
                <a:cubicBezTo>
                  <a:pt x="276" y="567"/>
                  <a:pt x="696" y="0"/>
                  <a:pt x="986" y="10"/>
                </a:cubicBez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919666" y="1605139"/>
            <a:ext cx="149225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825875" y="2724327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032500" y="2759252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3825875" y="3846686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6053138" y="3846686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919666" y="4969049"/>
            <a:ext cx="149225" cy="1825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4919666" y="3273599"/>
            <a:ext cx="149225" cy="184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8050216" y="2759252"/>
            <a:ext cx="147637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8051800" y="3846686"/>
            <a:ext cx="147638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958013" y="3321224"/>
            <a:ext cx="146050" cy="1825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940175" y="1768652"/>
            <a:ext cx="996950" cy="1004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3897316" y="2922761"/>
            <a:ext cx="1587" cy="996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5056188" y="1768652"/>
            <a:ext cx="1003300" cy="10191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3951291" y="3992739"/>
            <a:ext cx="1006475" cy="989013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056191" y="4005439"/>
            <a:ext cx="1017587" cy="944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 flipV="1">
            <a:off x="6094416" y="2898952"/>
            <a:ext cx="1587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3979863" y="2875139"/>
            <a:ext cx="977900" cy="417513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3951291" y="3414886"/>
            <a:ext cx="1006475" cy="477838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5056191" y="2875139"/>
            <a:ext cx="1017587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056188" y="3414889"/>
            <a:ext cx="996950" cy="4857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4995866" y="1792461"/>
            <a:ext cx="1587" cy="150495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6167441" y="2864027"/>
            <a:ext cx="18827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6189663" y="3956227"/>
            <a:ext cx="1879600" cy="31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V="1">
            <a:off x="8126416" y="2922764"/>
            <a:ext cx="3175" cy="9175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6169028" y="2870377"/>
            <a:ext cx="817563" cy="496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 flipV="1">
            <a:off x="7083425" y="2898949"/>
            <a:ext cx="1004888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7116763" y="3454577"/>
            <a:ext cx="971550" cy="427037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8" name="Freeform 32"/>
          <p:cNvSpPr>
            <a:spLocks/>
          </p:cNvSpPr>
          <p:nvPr/>
        </p:nvSpPr>
        <p:spPr bwMode="auto">
          <a:xfrm>
            <a:off x="5070478" y="3510139"/>
            <a:ext cx="1960563" cy="1554163"/>
          </a:xfrm>
          <a:custGeom>
            <a:avLst/>
            <a:gdLst>
              <a:gd name="T0" fmla="*/ 1960562 w 1235"/>
              <a:gd name="T1" fmla="*/ 0 h 979"/>
              <a:gd name="T2" fmla="*/ 1787525 w 1235"/>
              <a:gd name="T3" fmla="*/ 582613 h 979"/>
              <a:gd name="T4" fmla="*/ 1339850 w 1235"/>
              <a:gd name="T5" fmla="*/ 1144588 h 979"/>
              <a:gd name="T6" fmla="*/ 931862 w 1235"/>
              <a:gd name="T7" fmla="*/ 1390650 h 979"/>
              <a:gd name="T8" fmla="*/ 411162 w 1235"/>
              <a:gd name="T9" fmla="*/ 1533525 h 979"/>
              <a:gd name="T10" fmla="*/ 396875 w 1235"/>
              <a:gd name="T11" fmla="*/ 1519238 h 979"/>
              <a:gd name="T12" fmla="*/ 0 w 1235"/>
              <a:gd name="T13" fmla="*/ 1525588 h 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35" h="979">
                <a:moveTo>
                  <a:pt x="1235" y="0"/>
                </a:moveTo>
                <a:cubicBezTo>
                  <a:pt x="1217" y="61"/>
                  <a:pt x="1191" y="248"/>
                  <a:pt x="1126" y="367"/>
                </a:cubicBezTo>
                <a:cubicBezTo>
                  <a:pt x="1060" y="487"/>
                  <a:pt x="934" y="636"/>
                  <a:pt x="844" y="721"/>
                </a:cubicBezTo>
                <a:cubicBezTo>
                  <a:pt x="755" y="805"/>
                  <a:pt x="684" y="835"/>
                  <a:pt x="587" y="876"/>
                </a:cubicBezTo>
                <a:cubicBezTo>
                  <a:pt x="490" y="917"/>
                  <a:pt x="315" y="953"/>
                  <a:pt x="259" y="966"/>
                </a:cubicBezTo>
                <a:cubicBezTo>
                  <a:pt x="203" y="979"/>
                  <a:pt x="293" y="958"/>
                  <a:pt x="250" y="957"/>
                </a:cubicBezTo>
                <a:cubicBezTo>
                  <a:pt x="207" y="956"/>
                  <a:pt x="52" y="960"/>
                  <a:pt x="0" y="9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9" name="Line 55"/>
          <p:cNvSpPr>
            <a:spLocks noChangeShapeType="1"/>
          </p:cNvSpPr>
          <p:nvPr/>
        </p:nvSpPr>
        <p:spPr bwMode="auto">
          <a:xfrm>
            <a:off x="1974853" y="1141586"/>
            <a:ext cx="15843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Text Box 56"/>
          <p:cNvSpPr txBox="1">
            <a:spLocks noChangeArrowheads="1"/>
          </p:cNvSpPr>
          <p:nvPr/>
        </p:nvSpPr>
        <p:spPr bwMode="auto">
          <a:xfrm>
            <a:off x="3744913" y="962199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枝</a:t>
            </a:r>
          </a:p>
        </p:txBody>
      </p:sp>
      <p:sp>
        <p:nvSpPr>
          <p:cNvPr id="9251" name="Line 57"/>
          <p:cNvSpPr>
            <a:spLocks noChangeShapeType="1"/>
          </p:cNvSpPr>
          <p:nvPr/>
        </p:nvSpPr>
        <p:spPr bwMode="auto">
          <a:xfrm>
            <a:off x="1974853" y="1646411"/>
            <a:ext cx="1584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2" name="Text Box 58"/>
          <p:cNvSpPr txBox="1">
            <a:spLocks noChangeArrowheads="1"/>
          </p:cNvSpPr>
          <p:nvPr/>
        </p:nvSpPr>
        <p:spPr bwMode="auto">
          <a:xfrm>
            <a:off x="3775078" y="1430514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弦</a:t>
            </a:r>
          </a:p>
        </p:txBody>
      </p:sp>
      <p:sp>
        <p:nvSpPr>
          <p:cNvPr id="9253" name="Text Box 62"/>
          <p:cNvSpPr txBox="1">
            <a:spLocks noChangeArrowheads="1"/>
          </p:cNvSpPr>
          <p:nvPr/>
        </p:nvSpPr>
        <p:spPr bwMode="auto">
          <a:xfrm>
            <a:off x="5432428" y="3302174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e</a:t>
            </a:r>
          </a:p>
        </p:txBody>
      </p:sp>
      <p:sp>
        <p:nvSpPr>
          <p:cNvPr id="9254" name="Text Box 65"/>
          <p:cNvSpPr txBox="1">
            <a:spLocks noChangeArrowheads="1"/>
          </p:cNvSpPr>
          <p:nvPr/>
        </p:nvSpPr>
        <p:spPr bwMode="auto">
          <a:xfrm>
            <a:off x="6440491" y="4670599"/>
            <a:ext cx="367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删除</a:t>
            </a:r>
            <a:r>
              <a:rPr lang="en-US" altLang="zh-CN" i="1"/>
              <a:t>e</a:t>
            </a:r>
            <a:r>
              <a:rPr lang="zh-CN" altLang="en-US"/>
              <a:t>得到两个不连通的点的子集</a:t>
            </a:r>
          </a:p>
        </p:txBody>
      </p:sp>
      <p:sp>
        <p:nvSpPr>
          <p:cNvPr id="39" name="Freeform 68"/>
          <p:cNvSpPr>
            <a:spLocks/>
          </p:cNvSpPr>
          <p:nvPr/>
        </p:nvSpPr>
        <p:spPr bwMode="auto">
          <a:xfrm>
            <a:off x="5289550" y="2294114"/>
            <a:ext cx="1798638" cy="3019425"/>
          </a:xfrm>
          <a:custGeom>
            <a:avLst/>
            <a:gdLst>
              <a:gd name="T0" fmla="*/ 1798637 w 1133"/>
              <a:gd name="T1" fmla="*/ 0 h 1902"/>
              <a:gd name="T2" fmla="*/ 1484312 w 1133"/>
              <a:gd name="T3" fmla="*/ 679450 h 1902"/>
              <a:gd name="T4" fmla="*/ 911225 w 1133"/>
              <a:gd name="T5" fmla="*/ 927100 h 1902"/>
              <a:gd name="T6" fmla="*/ 228600 w 1133"/>
              <a:gd name="T7" fmla="*/ 1408113 h 1902"/>
              <a:gd name="T8" fmla="*/ 136525 w 1133"/>
              <a:gd name="T9" fmla="*/ 1965325 h 1902"/>
              <a:gd name="T10" fmla="*/ 1050925 w 1133"/>
              <a:gd name="T11" fmla="*/ 2600325 h 1902"/>
              <a:gd name="T12" fmla="*/ 1266825 w 1133"/>
              <a:gd name="T13" fmla="*/ 3019425 h 19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33" h="1902">
                <a:moveTo>
                  <a:pt x="1133" y="0"/>
                </a:moveTo>
                <a:cubicBezTo>
                  <a:pt x="1080" y="165"/>
                  <a:pt x="1028" y="331"/>
                  <a:pt x="935" y="428"/>
                </a:cubicBezTo>
                <a:cubicBezTo>
                  <a:pt x="842" y="525"/>
                  <a:pt x="706" y="508"/>
                  <a:pt x="574" y="584"/>
                </a:cubicBezTo>
                <a:cubicBezTo>
                  <a:pt x="442" y="660"/>
                  <a:pt x="225" y="778"/>
                  <a:pt x="144" y="887"/>
                </a:cubicBezTo>
                <a:cubicBezTo>
                  <a:pt x="63" y="996"/>
                  <a:pt x="0" y="1113"/>
                  <a:pt x="86" y="1238"/>
                </a:cubicBezTo>
                <a:cubicBezTo>
                  <a:pt x="172" y="1363"/>
                  <a:pt x="543" y="1527"/>
                  <a:pt x="662" y="1638"/>
                </a:cubicBezTo>
                <a:cubicBezTo>
                  <a:pt x="781" y="1749"/>
                  <a:pt x="774" y="1858"/>
                  <a:pt x="798" y="1902"/>
                </a:cubicBezTo>
              </a:path>
            </a:pathLst>
          </a:custGeom>
          <a:noFill/>
          <a:ln w="63500" cap="flat">
            <a:solidFill>
              <a:srgbClr val="FF66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69"/>
          <p:cNvSpPr txBox="1">
            <a:spLocks noChangeArrowheads="1"/>
          </p:cNvSpPr>
          <p:nvPr/>
        </p:nvSpPr>
        <p:spPr bwMode="auto">
          <a:xfrm>
            <a:off x="7015163" y="1933749"/>
            <a:ext cx="3529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与</a:t>
            </a:r>
            <a:r>
              <a:rPr lang="en-US" altLang="zh-CN" i="1"/>
              <a:t>e</a:t>
            </a:r>
            <a:r>
              <a:rPr lang="zh-CN" altLang="en-US"/>
              <a:t>对应的边割集</a:t>
            </a:r>
          </a:p>
        </p:txBody>
      </p:sp>
      <p:sp>
        <p:nvSpPr>
          <p:cNvPr id="41" name="Text Box 70"/>
          <p:cNvSpPr txBox="1">
            <a:spLocks noChangeArrowheads="1"/>
          </p:cNvSpPr>
          <p:nvPr/>
        </p:nvSpPr>
        <p:spPr bwMode="auto">
          <a:xfrm>
            <a:off x="6511925" y="1070151"/>
            <a:ext cx="2736850" cy="646331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共有</a:t>
            </a:r>
            <a:r>
              <a:rPr lang="en-US" altLang="zh-CN" i="1" dirty="0"/>
              <a:t>n </a:t>
            </a:r>
            <a:r>
              <a:rPr lang="en-US" altLang="zh-CN" dirty="0"/>
              <a:t>-1</a:t>
            </a:r>
            <a:r>
              <a:rPr lang="zh-CN" altLang="en-US" dirty="0"/>
              <a:t>个基本边割集，合称基本边割集系统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03512" y="5545488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问题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如何寻找一个连通图最“薄弱”的地方？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9" grpId="0" animBg="1"/>
      <p:bldP spid="40" grpId="0"/>
      <p:bldP spid="4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8134828" y="1689100"/>
            <a:ext cx="2812572" cy="1981200"/>
          </a:xfrm>
          <a:custGeom>
            <a:avLst/>
            <a:gdLst>
              <a:gd name="connsiteX0" fmla="*/ 56672 w 2812572"/>
              <a:gd name="connsiteY0" fmla="*/ 495300 h 1981200"/>
              <a:gd name="connsiteX1" fmla="*/ 170972 w 2812572"/>
              <a:gd name="connsiteY1" fmla="*/ 419100 h 1981200"/>
              <a:gd name="connsiteX2" fmla="*/ 234472 w 2812572"/>
              <a:gd name="connsiteY2" fmla="*/ 368300 h 1981200"/>
              <a:gd name="connsiteX3" fmla="*/ 386872 w 2812572"/>
              <a:gd name="connsiteY3" fmla="*/ 279400 h 1981200"/>
              <a:gd name="connsiteX4" fmla="*/ 488472 w 2812572"/>
              <a:gd name="connsiteY4" fmla="*/ 266700 h 1981200"/>
              <a:gd name="connsiteX5" fmla="*/ 628172 w 2812572"/>
              <a:gd name="connsiteY5" fmla="*/ 228600 h 1981200"/>
              <a:gd name="connsiteX6" fmla="*/ 666272 w 2812572"/>
              <a:gd name="connsiteY6" fmla="*/ 215900 h 1981200"/>
              <a:gd name="connsiteX7" fmla="*/ 729772 w 2812572"/>
              <a:gd name="connsiteY7" fmla="*/ 203200 h 1981200"/>
              <a:gd name="connsiteX8" fmla="*/ 805972 w 2812572"/>
              <a:gd name="connsiteY8" fmla="*/ 177800 h 1981200"/>
              <a:gd name="connsiteX9" fmla="*/ 844072 w 2812572"/>
              <a:gd name="connsiteY9" fmla="*/ 152400 h 1981200"/>
              <a:gd name="connsiteX10" fmla="*/ 894872 w 2812572"/>
              <a:gd name="connsiteY10" fmla="*/ 139700 h 1981200"/>
              <a:gd name="connsiteX11" fmla="*/ 932972 w 2812572"/>
              <a:gd name="connsiteY11" fmla="*/ 114300 h 1981200"/>
              <a:gd name="connsiteX12" fmla="*/ 983772 w 2812572"/>
              <a:gd name="connsiteY12" fmla="*/ 101600 h 1981200"/>
              <a:gd name="connsiteX13" fmla="*/ 1072672 w 2812572"/>
              <a:gd name="connsiteY13" fmla="*/ 76200 h 1981200"/>
              <a:gd name="connsiteX14" fmla="*/ 1237772 w 2812572"/>
              <a:gd name="connsiteY14" fmla="*/ 63500 h 1981200"/>
              <a:gd name="connsiteX15" fmla="*/ 1326672 w 2812572"/>
              <a:gd name="connsiteY15" fmla="*/ 38100 h 1981200"/>
              <a:gd name="connsiteX16" fmla="*/ 1440972 w 2812572"/>
              <a:gd name="connsiteY16" fmla="*/ 12700 h 1981200"/>
              <a:gd name="connsiteX17" fmla="*/ 1491772 w 2812572"/>
              <a:gd name="connsiteY17" fmla="*/ 0 h 1981200"/>
              <a:gd name="connsiteX18" fmla="*/ 1821972 w 2812572"/>
              <a:gd name="connsiteY18" fmla="*/ 12700 h 1981200"/>
              <a:gd name="connsiteX19" fmla="*/ 1885472 w 2812572"/>
              <a:gd name="connsiteY19" fmla="*/ 25400 h 1981200"/>
              <a:gd name="connsiteX20" fmla="*/ 2012472 w 2812572"/>
              <a:gd name="connsiteY20" fmla="*/ 38100 h 1981200"/>
              <a:gd name="connsiteX21" fmla="*/ 2152172 w 2812572"/>
              <a:gd name="connsiteY21" fmla="*/ 76200 h 1981200"/>
              <a:gd name="connsiteX22" fmla="*/ 2190272 w 2812572"/>
              <a:gd name="connsiteY22" fmla="*/ 88900 h 1981200"/>
              <a:gd name="connsiteX23" fmla="*/ 2291872 w 2812572"/>
              <a:gd name="connsiteY23" fmla="*/ 101600 h 1981200"/>
              <a:gd name="connsiteX24" fmla="*/ 2533172 w 2812572"/>
              <a:gd name="connsiteY24" fmla="*/ 88900 h 1981200"/>
              <a:gd name="connsiteX25" fmla="*/ 2647472 w 2812572"/>
              <a:gd name="connsiteY25" fmla="*/ 88900 h 1981200"/>
              <a:gd name="connsiteX26" fmla="*/ 2685572 w 2812572"/>
              <a:gd name="connsiteY26" fmla="*/ 114300 h 1981200"/>
              <a:gd name="connsiteX27" fmla="*/ 2723672 w 2812572"/>
              <a:gd name="connsiteY27" fmla="*/ 127000 h 1981200"/>
              <a:gd name="connsiteX28" fmla="*/ 2787172 w 2812572"/>
              <a:gd name="connsiteY28" fmla="*/ 203200 h 1981200"/>
              <a:gd name="connsiteX29" fmla="*/ 2812572 w 2812572"/>
              <a:gd name="connsiteY29" fmla="*/ 381000 h 1981200"/>
              <a:gd name="connsiteX30" fmla="*/ 2799872 w 2812572"/>
              <a:gd name="connsiteY30" fmla="*/ 546100 h 1981200"/>
              <a:gd name="connsiteX31" fmla="*/ 2774472 w 2812572"/>
              <a:gd name="connsiteY31" fmla="*/ 812800 h 1981200"/>
              <a:gd name="connsiteX32" fmla="*/ 2749072 w 2812572"/>
              <a:gd name="connsiteY32" fmla="*/ 889000 h 1981200"/>
              <a:gd name="connsiteX33" fmla="*/ 2736372 w 2812572"/>
              <a:gd name="connsiteY33" fmla="*/ 927100 h 1981200"/>
              <a:gd name="connsiteX34" fmla="*/ 2698272 w 2812572"/>
              <a:gd name="connsiteY34" fmla="*/ 965200 h 1981200"/>
              <a:gd name="connsiteX35" fmla="*/ 2685572 w 2812572"/>
              <a:gd name="connsiteY35" fmla="*/ 1016000 h 1981200"/>
              <a:gd name="connsiteX36" fmla="*/ 2647472 w 2812572"/>
              <a:gd name="connsiteY36" fmla="*/ 1054100 h 1981200"/>
              <a:gd name="connsiteX37" fmla="*/ 2622072 w 2812572"/>
              <a:gd name="connsiteY37" fmla="*/ 1092200 h 1981200"/>
              <a:gd name="connsiteX38" fmla="*/ 2545872 w 2812572"/>
              <a:gd name="connsiteY38" fmla="*/ 1155700 h 1981200"/>
              <a:gd name="connsiteX39" fmla="*/ 2456972 w 2812572"/>
              <a:gd name="connsiteY39" fmla="*/ 1181100 h 1981200"/>
              <a:gd name="connsiteX40" fmla="*/ 2418872 w 2812572"/>
              <a:gd name="connsiteY40" fmla="*/ 1193800 h 1981200"/>
              <a:gd name="connsiteX41" fmla="*/ 2329972 w 2812572"/>
              <a:gd name="connsiteY41" fmla="*/ 1181100 h 1981200"/>
              <a:gd name="connsiteX42" fmla="*/ 2291872 w 2812572"/>
              <a:gd name="connsiteY42" fmla="*/ 1168400 h 1981200"/>
              <a:gd name="connsiteX43" fmla="*/ 2241072 w 2812572"/>
              <a:gd name="connsiteY43" fmla="*/ 1155700 h 1981200"/>
              <a:gd name="connsiteX44" fmla="*/ 2164872 w 2812572"/>
              <a:gd name="connsiteY44" fmla="*/ 1104900 h 1981200"/>
              <a:gd name="connsiteX45" fmla="*/ 2088672 w 2812572"/>
              <a:gd name="connsiteY45" fmla="*/ 1066800 h 1981200"/>
              <a:gd name="connsiteX46" fmla="*/ 2025172 w 2812572"/>
              <a:gd name="connsiteY46" fmla="*/ 990600 h 1981200"/>
              <a:gd name="connsiteX47" fmla="*/ 1999772 w 2812572"/>
              <a:gd name="connsiteY47" fmla="*/ 939800 h 1981200"/>
              <a:gd name="connsiteX48" fmla="*/ 1910872 w 2812572"/>
              <a:gd name="connsiteY48" fmla="*/ 889000 h 1981200"/>
              <a:gd name="connsiteX49" fmla="*/ 1847372 w 2812572"/>
              <a:gd name="connsiteY49" fmla="*/ 901700 h 1981200"/>
              <a:gd name="connsiteX50" fmla="*/ 1771172 w 2812572"/>
              <a:gd name="connsiteY50" fmla="*/ 1054100 h 1981200"/>
              <a:gd name="connsiteX51" fmla="*/ 1758472 w 2812572"/>
              <a:gd name="connsiteY51" fmla="*/ 1092200 h 1981200"/>
              <a:gd name="connsiteX52" fmla="*/ 1745772 w 2812572"/>
              <a:gd name="connsiteY52" fmla="*/ 1130300 h 1981200"/>
              <a:gd name="connsiteX53" fmla="*/ 1707672 w 2812572"/>
              <a:gd name="connsiteY53" fmla="*/ 1193800 h 1981200"/>
              <a:gd name="connsiteX54" fmla="*/ 1669572 w 2812572"/>
              <a:gd name="connsiteY54" fmla="*/ 1231900 h 1981200"/>
              <a:gd name="connsiteX55" fmla="*/ 1644172 w 2812572"/>
              <a:gd name="connsiteY55" fmla="*/ 1320800 h 1981200"/>
              <a:gd name="connsiteX56" fmla="*/ 1606072 w 2812572"/>
              <a:gd name="connsiteY56" fmla="*/ 1358900 h 1981200"/>
              <a:gd name="connsiteX57" fmla="*/ 1580672 w 2812572"/>
              <a:gd name="connsiteY57" fmla="*/ 1397000 h 1981200"/>
              <a:gd name="connsiteX58" fmla="*/ 1529872 w 2812572"/>
              <a:gd name="connsiteY58" fmla="*/ 1447800 h 1981200"/>
              <a:gd name="connsiteX59" fmla="*/ 1504472 w 2812572"/>
              <a:gd name="connsiteY59" fmla="*/ 1498600 h 1981200"/>
              <a:gd name="connsiteX60" fmla="*/ 1415572 w 2812572"/>
              <a:gd name="connsiteY60" fmla="*/ 1625600 h 1981200"/>
              <a:gd name="connsiteX61" fmla="*/ 1339372 w 2812572"/>
              <a:gd name="connsiteY61" fmla="*/ 1676400 h 1981200"/>
              <a:gd name="connsiteX62" fmla="*/ 1263172 w 2812572"/>
              <a:gd name="connsiteY62" fmla="*/ 1727200 h 1981200"/>
              <a:gd name="connsiteX63" fmla="*/ 1225072 w 2812572"/>
              <a:gd name="connsiteY63" fmla="*/ 1765300 h 1981200"/>
              <a:gd name="connsiteX64" fmla="*/ 1174272 w 2812572"/>
              <a:gd name="connsiteY64" fmla="*/ 1790700 h 1981200"/>
              <a:gd name="connsiteX65" fmla="*/ 1123472 w 2812572"/>
              <a:gd name="connsiteY65" fmla="*/ 1828800 h 1981200"/>
              <a:gd name="connsiteX66" fmla="*/ 1047272 w 2812572"/>
              <a:gd name="connsiteY66" fmla="*/ 1879600 h 1981200"/>
              <a:gd name="connsiteX67" fmla="*/ 907572 w 2812572"/>
              <a:gd name="connsiteY67" fmla="*/ 1917700 h 1981200"/>
              <a:gd name="connsiteX68" fmla="*/ 856772 w 2812572"/>
              <a:gd name="connsiteY68" fmla="*/ 1943100 h 1981200"/>
              <a:gd name="connsiteX69" fmla="*/ 805972 w 2812572"/>
              <a:gd name="connsiteY69" fmla="*/ 1955800 h 1981200"/>
              <a:gd name="connsiteX70" fmla="*/ 717072 w 2812572"/>
              <a:gd name="connsiteY70" fmla="*/ 1981200 h 1981200"/>
              <a:gd name="connsiteX71" fmla="*/ 94772 w 2812572"/>
              <a:gd name="connsiteY71" fmla="*/ 1955800 h 1981200"/>
              <a:gd name="connsiteX72" fmla="*/ 69372 w 2812572"/>
              <a:gd name="connsiteY72" fmla="*/ 1917700 h 1981200"/>
              <a:gd name="connsiteX73" fmla="*/ 31272 w 2812572"/>
              <a:gd name="connsiteY73" fmla="*/ 1892300 h 1981200"/>
              <a:gd name="connsiteX74" fmla="*/ 18572 w 2812572"/>
              <a:gd name="connsiteY74" fmla="*/ 1727200 h 1981200"/>
              <a:gd name="connsiteX75" fmla="*/ 31272 w 2812572"/>
              <a:gd name="connsiteY75" fmla="*/ 1676400 h 1981200"/>
              <a:gd name="connsiteX76" fmla="*/ 69372 w 2812572"/>
              <a:gd name="connsiteY76" fmla="*/ 1638300 h 1981200"/>
              <a:gd name="connsiteX77" fmla="*/ 120172 w 2812572"/>
              <a:gd name="connsiteY77" fmla="*/ 1524000 h 1981200"/>
              <a:gd name="connsiteX78" fmla="*/ 196372 w 2812572"/>
              <a:gd name="connsiteY78" fmla="*/ 1460500 h 1981200"/>
              <a:gd name="connsiteX79" fmla="*/ 259872 w 2812572"/>
              <a:gd name="connsiteY79" fmla="*/ 1409700 h 1981200"/>
              <a:gd name="connsiteX80" fmla="*/ 323372 w 2812572"/>
              <a:gd name="connsiteY80" fmla="*/ 1358900 h 1981200"/>
              <a:gd name="connsiteX81" fmla="*/ 386872 w 2812572"/>
              <a:gd name="connsiteY81" fmla="*/ 1282700 h 1981200"/>
              <a:gd name="connsiteX82" fmla="*/ 463072 w 2812572"/>
              <a:gd name="connsiteY82" fmla="*/ 1231900 h 1981200"/>
              <a:gd name="connsiteX83" fmla="*/ 501172 w 2812572"/>
              <a:gd name="connsiteY83" fmla="*/ 1206500 h 1981200"/>
              <a:gd name="connsiteX84" fmla="*/ 564672 w 2812572"/>
              <a:gd name="connsiteY84" fmla="*/ 1193800 h 1981200"/>
              <a:gd name="connsiteX85" fmla="*/ 678972 w 2812572"/>
              <a:gd name="connsiteY85" fmla="*/ 1155700 h 1981200"/>
              <a:gd name="connsiteX86" fmla="*/ 717072 w 2812572"/>
              <a:gd name="connsiteY86" fmla="*/ 1143000 h 1981200"/>
              <a:gd name="connsiteX87" fmla="*/ 755172 w 2812572"/>
              <a:gd name="connsiteY87" fmla="*/ 1104900 h 1981200"/>
              <a:gd name="connsiteX88" fmla="*/ 780572 w 2812572"/>
              <a:gd name="connsiteY88" fmla="*/ 1028700 h 1981200"/>
              <a:gd name="connsiteX89" fmla="*/ 640872 w 2812572"/>
              <a:gd name="connsiteY89" fmla="*/ 965200 h 1981200"/>
              <a:gd name="connsiteX90" fmla="*/ 551972 w 2812572"/>
              <a:gd name="connsiteY90" fmla="*/ 927100 h 1981200"/>
              <a:gd name="connsiteX91" fmla="*/ 513872 w 2812572"/>
              <a:gd name="connsiteY91" fmla="*/ 914400 h 1981200"/>
              <a:gd name="connsiteX92" fmla="*/ 297972 w 2812572"/>
              <a:gd name="connsiteY92" fmla="*/ 812800 h 1981200"/>
              <a:gd name="connsiteX93" fmla="*/ 234472 w 2812572"/>
              <a:gd name="connsiteY93" fmla="*/ 800100 h 1981200"/>
              <a:gd name="connsiteX94" fmla="*/ 209072 w 2812572"/>
              <a:gd name="connsiteY94" fmla="*/ 762000 h 1981200"/>
              <a:gd name="connsiteX95" fmla="*/ 221772 w 2812572"/>
              <a:gd name="connsiteY95" fmla="*/ 723900 h 1981200"/>
              <a:gd name="connsiteX96" fmla="*/ 348772 w 2812572"/>
              <a:gd name="connsiteY96" fmla="*/ 660400 h 1981200"/>
              <a:gd name="connsiteX97" fmla="*/ 424972 w 2812572"/>
              <a:gd name="connsiteY97" fmla="*/ 622300 h 1981200"/>
              <a:gd name="connsiteX98" fmla="*/ 463072 w 2812572"/>
              <a:gd name="connsiteY98" fmla="*/ 596900 h 1981200"/>
              <a:gd name="connsiteX99" fmla="*/ 539272 w 2812572"/>
              <a:gd name="connsiteY99" fmla="*/ 571500 h 1981200"/>
              <a:gd name="connsiteX100" fmla="*/ 577372 w 2812572"/>
              <a:gd name="connsiteY100" fmla="*/ 558800 h 1981200"/>
              <a:gd name="connsiteX101" fmla="*/ 678972 w 2812572"/>
              <a:gd name="connsiteY101" fmla="*/ 546100 h 1981200"/>
              <a:gd name="connsiteX102" fmla="*/ 717072 w 2812572"/>
              <a:gd name="connsiteY102" fmla="*/ 533400 h 1981200"/>
              <a:gd name="connsiteX103" fmla="*/ 882172 w 2812572"/>
              <a:gd name="connsiteY103" fmla="*/ 508000 h 1981200"/>
              <a:gd name="connsiteX104" fmla="*/ 1034572 w 2812572"/>
              <a:gd name="connsiteY104" fmla="*/ 482600 h 1981200"/>
              <a:gd name="connsiteX105" fmla="*/ 1110772 w 2812572"/>
              <a:gd name="connsiteY105" fmla="*/ 457200 h 1981200"/>
              <a:gd name="connsiteX106" fmla="*/ 1250472 w 2812572"/>
              <a:gd name="connsiteY106" fmla="*/ 444500 h 1981200"/>
              <a:gd name="connsiteX107" fmla="*/ 1390172 w 2812572"/>
              <a:gd name="connsiteY107" fmla="*/ 419100 h 1981200"/>
              <a:gd name="connsiteX108" fmla="*/ 1428272 w 2812572"/>
              <a:gd name="connsiteY108" fmla="*/ 406400 h 1981200"/>
              <a:gd name="connsiteX109" fmla="*/ 1529872 w 2812572"/>
              <a:gd name="connsiteY109" fmla="*/ 381000 h 1981200"/>
              <a:gd name="connsiteX110" fmla="*/ 1631472 w 2812572"/>
              <a:gd name="connsiteY110" fmla="*/ 355600 h 1981200"/>
              <a:gd name="connsiteX111" fmla="*/ 1948972 w 2812572"/>
              <a:gd name="connsiteY111" fmla="*/ 368300 h 1981200"/>
              <a:gd name="connsiteX112" fmla="*/ 1987072 w 2812572"/>
              <a:gd name="connsiteY112" fmla="*/ 381000 h 1981200"/>
              <a:gd name="connsiteX113" fmla="*/ 2114072 w 2812572"/>
              <a:gd name="connsiteY113" fmla="*/ 393700 h 1981200"/>
              <a:gd name="connsiteX114" fmla="*/ 2152172 w 2812572"/>
              <a:gd name="connsiteY114" fmla="*/ 406400 h 1981200"/>
              <a:gd name="connsiteX115" fmla="*/ 2215672 w 2812572"/>
              <a:gd name="connsiteY115" fmla="*/ 419100 h 1981200"/>
              <a:gd name="connsiteX116" fmla="*/ 2253772 w 2812572"/>
              <a:gd name="connsiteY116" fmla="*/ 457200 h 1981200"/>
              <a:gd name="connsiteX117" fmla="*/ 2291872 w 2812572"/>
              <a:gd name="connsiteY117" fmla="*/ 533400 h 1981200"/>
              <a:gd name="connsiteX118" fmla="*/ 2279172 w 2812572"/>
              <a:gd name="connsiteY118" fmla="*/ 622300 h 1981200"/>
              <a:gd name="connsiteX119" fmla="*/ 2241072 w 2812572"/>
              <a:gd name="connsiteY119" fmla="*/ 635000 h 1981200"/>
              <a:gd name="connsiteX120" fmla="*/ 2139472 w 2812572"/>
              <a:gd name="connsiteY120" fmla="*/ 622300 h 1981200"/>
              <a:gd name="connsiteX121" fmla="*/ 2063272 w 2812572"/>
              <a:gd name="connsiteY121" fmla="*/ 584200 h 1981200"/>
              <a:gd name="connsiteX122" fmla="*/ 2012472 w 2812572"/>
              <a:gd name="connsiteY122" fmla="*/ 558800 h 1981200"/>
              <a:gd name="connsiteX123" fmla="*/ 1974372 w 2812572"/>
              <a:gd name="connsiteY123" fmla="*/ 533400 h 1981200"/>
              <a:gd name="connsiteX124" fmla="*/ 1923572 w 2812572"/>
              <a:gd name="connsiteY124" fmla="*/ 520700 h 1981200"/>
              <a:gd name="connsiteX125" fmla="*/ 1860072 w 2812572"/>
              <a:gd name="connsiteY125" fmla="*/ 508000 h 1981200"/>
              <a:gd name="connsiteX126" fmla="*/ 1783872 w 2812572"/>
              <a:gd name="connsiteY126" fmla="*/ 482600 h 1981200"/>
              <a:gd name="connsiteX127" fmla="*/ 1593372 w 2812572"/>
              <a:gd name="connsiteY127" fmla="*/ 520700 h 1981200"/>
              <a:gd name="connsiteX128" fmla="*/ 1555272 w 2812572"/>
              <a:gd name="connsiteY128" fmla="*/ 558800 h 1981200"/>
              <a:gd name="connsiteX129" fmla="*/ 1542572 w 2812572"/>
              <a:gd name="connsiteY129" fmla="*/ 596900 h 1981200"/>
              <a:gd name="connsiteX130" fmla="*/ 1491772 w 2812572"/>
              <a:gd name="connsiteY130" fmla="*/ 673100 h 1981200"/>
              <a:gd name="connsiteX131" fmla="*/ 1479072 w 2812572"/>
              <a:gd name="connsiteY131" fmla="*/ 723900 h 1981200"/>
              <a:gd name="connsiteX132" fmla="*/ 1466372 w 2812572"/>
              <a:gd name="connsiteY132" fmla="*/ 800100 h 1981200"/>
              <a:gd name="connsiteX133" fmla="*/ 1453672 w 2812572"/>
              <a:gd name="connsiteY133" fmla="*/ 838200 h 1981200"/>
              <a:gd name="connsiteX134" fmla="*/ 1440972 w 2812572"/>
              <a:gd name="connsiteY134" fmla="*/ 889000 h 1981200"/>
              <a:gd name="connsiteX135" fmla="*/ 1415572 w 2812572"/>
              <a:gd name="connsiteY135" fmla="*/ 927100 h 1981200"/>
              <a:gd name="connsiteX136" fmla="*/ 1390172 w 2812572"/>
              <a:gd name="connsiteY136" fmla="*/ 977900 h 1981200"/>
              <a:gd name="connsiteX137" fmla="*/ 1352072 w 2812572"/>
              <a:gd name="connsiteY137" fmla="*/ 1016000 h 1981200"/>
              <a:gd name="connsiteX138" fmla="*/ 1275872 w 2812572"/>
              <a:gd name="connsiteY138" fmla="*/ 1092200 h 1981200"/>
              <a:gd name="connsiteX139" fmla="*/ 1250472 w 2812572"/>
              <a:gd name="connsiteY139" fmla="*/ 1130300 h 1981200"/>
              <a:gd name="connsiteX140" fmla="*/ 1212372 w 2812572"/>
              <a:gd name="connsiteY140" fmla="*/ 1155700 h 1981200"/>
              <a:gd name="connsiteX141" fmla="*/ 1186972 w 2812572"/>
              <a:gd name="connsiteY141" fmla="*/ 1206500 h 1981200"/>
              <a:gd name="connsiteX142" fmla="*/ 1148872 w 2812572"/>
              <a:gd name="connsiteY142" fmla="*/ 1244600 h 1981200"/>
              <a:gd name="connsiteX143" fmla="*/ 1085372 w 2812572"/>
              <a:gd name="connsiteY143" fmla="*/ 1308100 h 1981200"/>
              <a:gd name="connsiteX144" fmla="*/ 1021872 w 2812572"/>
              <a:gd name="connsiteY144" fmla="*/ 1384300 h 1981200"/>
              <a:gd name="connsiteX145" fmla="*/ 996472 w 2812572"/>
              <a:gd name="connsiteY145" fmla="*/ 1422400 h 1981200"/>
              <a:gd name="connsiteX146" fmla="*/ 945672 w 2812572"/>
              <a:gd name="connsiteY146" fmla="*/ 1447800 h 1981200"/>
              <a:gd name="connsiteX147" fmla="*/ 869472 w 2812572"/>
              <a:gd name="connsiteY147" fmla="*/ 1498600 h 1981200"/>
              <a:gd name="connsiteX148" fmla="*/ 767872 w 2812572"/>
              <a:gd name="connsiteY148" fmla="*/ 1562100 h 1981200"/>
              <a:gd name="connsiteX149" fmla="*/ 729772 w 2812572"/>
              <a:gd name="connsiteY149" fmla="*/ 1587500 h 1981200"/>
              <a:gd name="connsiteX150" fmla="*/ 628172 w 2812572"/>
              <a:gd name="connsiteY150" fmla="*/ 1612900 h 1981200"/>
              <a:gd name="connsiteX151" fmla="*/ 564672 w 2812572"/>
              <a:gd name="connsiteY151" fmla="*/ 1600200 h 1981200"/>
              <a:gd name="connsiteX152" fmla="*/ 640872 w 2812572"/>
              <a:gd name="connsiteY152" fmla="*/ 1549400 h 1981200"/>
              <a:gd name="connsiteX153" fmla="*/ 717072 w 2812572"/>
              <a:gd name="connsiteY153" fmla="*/ 1498600 h 1981200"/>
              <a:gd name="connsiteX154" fmla="*/ 755172 w 2812572"/>
              <a:gd name="connsiteY154" fmla="*/ 1473200 h 1981200"/>
              <a:gd name="connsiteX155" fmla="*/ 844072 w 2812572"/>
              <a:gd name="connsiteY155" fmla="*/ 1409700 h 1981200"/>
              <a:gd name="connsiteX156" fmla="*/ 869472 w 2812572"/>
              <a:gd name="connsiteY156" fmla="*/ 1371600 h 1981200"/>
              <a:gd name="connsiteX157" fmla="*/ 882172 w 2812572"/>
              <a:gd name="connsiteY157" fmla="*/ 1333500 h 1981200"/>
              <a:gd name="connsiteX158" fmla="*/ 920272 w 2812572"/>
              <a:gd name="connsiteY158" fmla="*/ 1308100 h 1981200"/>
              <a:gd name="connsiteX159" fmla="*/ 945672 w 2812572"/>
              <a:gd name="connsiteY159" fmla="*/ 1270000 h 1981200"/>
              <a:gd name="connsiteX160" fmla="*/ 983772 w 2812572"/>
              <a:gd name="connsiteY160" fmla="*/ 1257300 h 1981200"/>
              <a:gd name="connsiteX161" fmla="*/ 1034572 w 2812572"/>
              <a:gd name="connsiteY161" fmla="*/ 1206500 h 1981200"/>
              <a:gd name="connsiteX162" fmla="*/ 1123472 w 2812572"/>
              <a:gd name="connsiteY162" fmla="*/ 1092200 h 1981200"/>
              <a:gd name="connsiteX163" fmla="*/ 1148872 w 2812572"/>
              <a:gd name="connsiteY163" fmla="*/ 1054100 h 1981200"/>
              <a:gd name="connsiteX164" fmla="*/ 1186972 w 2812572"/>
              <a:gd name="connsiteY164" fmla="*/ 977900 h 1981200"/>
              <a:gd name="connsiteX165" fmla="*/ 1174272 w 2812572"/>
              <a:gd name="connsiteY165" fmla="*/ 838200 h 1981200"/>
              <a:gd name="connsiteX166" fmla="*/ 1047272 w 2812572"/>
              <a:gd name="connsiteY166" fmla="*/ 774700 h 1981200"/>
              <a:gd name="connsiteX167" fmla="*/ 971072 w 2812572"/>
              <a:gd name="connsiteY167" fmla="*/ 762000 h 1981200"/>
              <a:gd name="connsiteX168" fmla="*/ 844072 w 2812572"/>
              <a:gd name="connsiteY168" fmla="*/ 723900 h 1981200"/>
              <a:gd name="connsiteX169" fmla="*/ 767872 w 2812572"/>
              <a:gd name="connsiteY169" fmla="*/ 698500 h 1981200"/>
              <a:gd name="connsiteX170" fmla="*/ 717072 w 2812572"/>
              <a:gd name="connsiteY170" fmla="*/ 685800 h 1981200"/>
              <a:gd name="connsiteX171" fmla="*/ 666272 w 2812572"/>
              <a:gd name="connsiteY171" fmla="*/ 647700 h 1981200"/>
              <a:gd name="connsiteX172" fmla="*/ 615472 w 2812572"/>
              <a:gd name="connsiteY172" fmla="*/ 635000 h 1981200"/>
              <a:gd name="connsiteX173" fmla="*/ 577372 w 2812572"/>
              <a:gd name="connsiteY173" fmla="*/ 596900 h 1981200"/>
              <a:gd name="connsiteX174" fmla="*/ 463072 w 2812572"/>
              <a:gd name="connsiteY174" fmla="*/ 546100 h 1981200"/>
              <a:gd name="connsiteX175" fmla="*/ 374172 w 2812572"/>
              <a:gd name="connsiteY175" fmla="*/ 482600 h 1981200"/>
              <a:gd name="connsiteX176" fmla="*/ 247172 w 2812572"/>
              <a:gd name="connsiteY176" fmla="*/ 444500 h 1981200"/>
              <a:gd name="connsiteX177" fmla="*/ 145572 w 2812572"/>
              <a:gd name="connsiteY177" fmla="*/ 457200 h 1981200"/>
              <a:gd name="connsiteX178" fmla="*/ 56672 w 2812572"/>
              <a:gd name="connsiteY178" fmla="*/ 4953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2812572" h="1981200">
                <a:moveTo>
                  <a:pt x="56672" y="495300"/>
                </a:moveTo>
                <a:cubicBezTo>
                  <a:pt x="60905" y="488950"/>
                  <a:pt x="145572" y="457200"/>
                  <a:pt x="170972" y="419100"/>
                </a:cubicBezTo>
                <a:cubicBezTo>
                  <a:pt x="203798" y="369861"/>
                  <a:pt x="181892" y="385827"/>
                  <a:pt x="234472" y="368300"/>
                </a:cubicBezTo>
                <a:cubicBezTo>
                  <a:pt x="281966" y="332680"/>
                  <a:pt x="327059" y="293203"/>
                  <a:pt x="386872" y="279400"/>
                </a:cubicBezTo>
                <a:cubicBezTo>
                  <a:pt x="420128" y="271725"/>
                  <a:pt x="454605" y="270933"/>
                  <a:pt x="488472" y="266700"/>
                </a:cubicBezTo>
                <a:cubicBezTo>
                  <a:pt x="651946" y="212209"/>
                  <a:pt x="484566" y="264502"/>
                  <a:pt x="628172" y="228600"/>
                </a:cubicBezTo>
                <a:cubicBezTo>
                  <a:pt x="641159" y="225353"/>
                  <a:pt x="653285" y="219147"/>
                  <a:pt x="666272" y="215900"/>
                </a:cubicBezTo>
                <a:cubicBezTo>
                  <a:pt x="687213" y="210665"/>
                  <a:pt x="708947" y="208880"/>
                  <a:pt x="729772" y="203200"/>
                </a:cubicBezTo>
                <a:cubicBezTo>
                  <a:pt x="755603" y="196155"/>
                  <a:pt x="783695" y="192652"/>
                  <a:pt x="805972" y="177800"/>
                </a:cubicBezTo>
                <a:cubicBezTo>
                  <a:pt x="818672" y="169333"/>
                  <a:pt x="830043" y="158413"/>
                  <a:pt x="844072" y="152400"/>
                </a:cubicBezTo>
                <a:cubicBezTo>
                  <a:pt x="860115" y="145524"/>
                  <a:pt x="877939" y="143933"/>
                  <a:pt x="894872" y="139700"/>
                </a:cubicBezTo>
                <a:cubicBezTo>
                  <a:pt x="907572" y="131233"/>
                  <a:pt x="918943" y="120313"/>
                  <a:pt x="932972" y="114300"/>
                </a:cubicBezTo>
                <a:cubicBezTo>
                  <a:pt x="949015" y="107424"/>
                  <a:pt x="966989" y="106395"/>
                  <a:pt x="983772" y="101600"/>
                </a:cubicBezTo>
                <a:cubicBezTo>
                  <a:pt x="1015391" y="92566"/>
                  <a:pt x="1038925" y="80170"/>
                  <a:pt x="1072672" y="76200"/>
                </a:cubicBezTo>
                <a:cubicBezTo>
                  <a:pt x="1127490" y="69751"/>
                  <a:pt x="1182739" y="67733"/>
                  <a:pt x="1237772" y="63500"/>
                </a:cubicBezTo>
                <a:cubicBezTo>
                  <a:pt x="1396581" y="23798"/>
                  <a:pt x="1199135" y="74539"/>
                  <a:pt x="1326672" y="38100"/>
                </a:cubicBezTo>
                <a:cubicBezTo>
                  <a:pt x="1380874" y="22614"/>
                  <a:pt x="1382047" y="25794"/>
                  <a:pt x="1440972" y="12700"/>
                </a:cubicBezTo>
                <a:cubicBezTo>
                  <a:pt x="1458011" y="8914"/>
                  <a:pt x="1474839" y="4233"/>
                  <a:pt x="1491772" y="0"/>
                </a:cubicBezTo>
                <a:cubicBezTo>
                  <a:pt x="1601839" y="4233"/>
                  <a:pt x="1712052" y="5608"/>
                  <a:pt x="1821972" y="12700"/>
                </a:cubicBezTo>
                <a:cubicBezTo>
                  <a:pt x="1843513" y="14090"/>
                  <a:pt x="1864076" y="22547"/>
                  <a:pt x="1885472" y="25400"/>
                </a:cubicBezTo>
                <a:cubicBezTo>
                  <a:pt x="1927643" y="31023"/>
                  <a:pt x="1970139" y="33867"/>
                  <a:pt x="2012472" y="38100"/>
                </a:cubicBezTo>
                <a:cubicBezTo>
                  <a:pt x="2175946" y="92591"/>
                  <a:pt x="2008566" y="40298"/>
                  <a:pt x="2152172" y="76200"/>
                </a:cubicBezTo>
                <a:cubicBezTo>
                  <a:pt x="2165159" y="79447"/>
                  <a:pt x="2177101" y="86505"/>
                  <a:pt x="2190272" y="88900"/>
                </a:cubicBezTo>
                <a:cubicBezTo>
                  <a:pt x="2223852" y="95005"/>
                  <a:pt x="2258005" y="97367"/>
                  <a:pt x="2291872" y="101600"/>
                </a:cubicBezTo>
                <a:cubicBezTo>
                  <a:pt x="2372305" y="97367"/>
                  <a:pt x="2452930" y="95878"/>
                  <a:pt x="2533172" y="88900"/>
                </a:cubicBezTo>
                <a:cubicBezTo>
                  <a:pt x="2645675" y="79117"/>
                  <a:pt x="2516446" y="62695"/>
                  <a:pt x="2647472" y="88900"/>
                </a:cubicBezTo>
                <a:cubicBezTo>
                  <a:pt x="2660172" y="97367"/>
                  <a:pt x="2671920" y="107474"/>
                  <a:pt x="2685572" y="114300"/>
                </a:cubicBezTo>
                <a:cubicBezTo>
                  <a:pt x="2697546" y="120287"/>
                  <a:pt x="2714206" y="117534"/>
                  <a:pt x="2723672" y="127000"/>
                </a:cubicBezTo>
                <a:cubicBezTo>
                  <a:pt x="2852576" y="255904"/>
                  <a:pt x="2655375" y="115335"/>
                  <a:pt x="2787172" y="203200"/>
                </a:cubicBezTo>
                <a:cubicBezTo>
                  <a:pt x="2793491" y="241116"/>
                  <a:pt x="2812572" y="349212"/>
                  <a:pt x="2812572" y="381000"/>
                </a:cubicBezTo>
                <a:cubicBezTo>
                  <a:pt x="2812572" y="436196"/>
                  <a:pt x="2803670" y="491035"/>
                  <a:pt x="2799872" y="546100"/>
                </a:cubicBezTo>
                <a:cubicBezTo>
                  <a:pt x="2793945" y="632041"/>
                  <a:pt x="2797899" y="726901"/>
                  <a:pt x="2774472" y="812800"/>
                </a:cubicBezTo>
                <a:cubicBezTo>
                  <a:pt x="2767427" y="838631"/>
                  <a:pt x="2757539" y="863600"/>
                  <a:pt x="2749072" y="889000"/>
                </a:cubicBezTo>
                <a:cubicBezTo>
                  <a:pt x="2744839" y="901700"/>
                  <a:pt x="2745838" y="917634"/>
                  <a:pt x="2736372" y="927100"/>
                </a:cubicBezTo>
                <a:lnTo>
                  <a:pt x="2698272" y="965200"/>
                </a:lnTo>
                <a:cubicBezTo>
                  <a:pt x="2694039" y="982133"/>
                  <a:pt x="2694232" y="1000845"/>
                  <a:pt x="2685572" y="1016000"/>
                </a:cubicBezTo>
                <a:cubicBezTo>
                  <a:pt x="2676661" y="1031594"/>
                  <a:pt x="2658970" y="1040302"/>
                  <a:pt x="2647472" y="1054100"/>
                </a:cubicBezTo>
                <a:cubicBezTo>
                  <a:pt x="2637701" y="1065826"/>
                  <a:pt x="2631843" y="1080474"/>
                  <a:pt x="2622072" y="1092200"/>
                </a:cubicBezTo>
                <a:cubicBezTo>
                  <a:pt x="2602010" y="1116275"/>
                  <a:pt x="2574415" y="1141429"/>
                  <a:pt x="2545872" y="1155700"/>
                </a:cubicBezTo>
                <a:cubicBezTo>
                  <a:pt x="2525572" y="1165850"/>
                  <a:pt x="2475961" y="1175675"/>
                  <a:pt x="2456972" y="1181100"/>
                </a:cubicBezTo>
                <a:cubicBezTo>
                  <a:pt x="2444100" y="1184778"/>
                  <a:pt x="2431572" y="1189567"/>
                  <a:pt x="2418872" y="1193800"/>
                </a:cubicBezTo>
                <a:cubicBezTo>
                  <a:pt x="2389239" y="1189567"/>
                  <a:pt x="2359325" y="1186971"/>
                  <a:pt x="2329972" y="1181100"/>
                </a:cubicBezTo>
                <a:cubicBezTo>
                  <a:pt x="2316845" y="1178475"/>
                  <a:pt x="2304744" y="1172078"/>
                  <a:pt x="2291872" y="1168400"/>
                </a:cubicBezTo>
                <a:cubicBezTo>
                  <a:pt x="2275089" y="1163605"/>
                  <a:pt x="2258005" y="1159933"/>
                  <a:pt x="2241072" y="1155700"/>
                </a:cubicBezTo>
                <a:cubicBezTo>
                  <a:pt x="2215672" y="1138767"/>
                  <a:pt x="2193832" y="1114553"/>
                  <a:pt x="2164872" y="1104900"/>
                </a:cubicBezTo>
                <a:cubicBezTo>
                  <a:pt x="2126687" y="1092172"/>
                  <a:pt x="2121498" y="1094155"/>
                  <a:pt x="2088672" y="1066800"/>
                </a:cubicBezTo>
                <a:cubicBezTo>
                  <a:pt x="2060017" y="1042921"/>
                  <a:pt x="2043336" y="1022386"/>
                  <a:pt x="2025172" y="990600"/>
                </a:cubicBezTo>
                <a:cubicBezTo>
                  <a:pt x="2015779" y="974162"/>
                  <a:pt x="2012093" y="954174"/>
                  <a:pt x="1999772" y="939800"/>
                </a:cubicBezTo>
                <a:cubicBezTo>
                  <a:pt x="1969017" y="903919"/>
                  <a:pt x="1949601" y="901910"/>
                  <a:pt x="1910872" y="889000"/>
                </a:cubicBezTo>
                <a:cubicBezTo>
                  <a:pt x="1889705" y="893233"/>
                  <a:pt x="1864411" y="888448"/>
                  <a:pt x="1847372" y="901700"/>
                </a:cubicBezTo>
                <a:cubicBezTo>
                  <a:pt x="1803057" y="936167"/>
                  <a:pt x="1787512" y="1005080"/>
                  <a:pt x="1771172" y="1054100"/>
                </a:cubicBezTo>
                <a:lnTo>
                  <a:pt x="1758472" y="1092200"/>
                </a:lnTo>
                <a:cubicBezTo>
                  <a:pt x="1754239" y="1104900"/>
                  <a:pt x="1752660" y="1118821"/>
                  <a:pt x="1745772" y="1130300"/>
                </a:cubicBezTo>
                <a:cubicBezTo>
                  <a:pt x="1733072" y="1151467"/>
                  <a:pt x="1722483" y="1174053"/>
                  <a:pt x="1707672" y="1193800"/>
                </a:cubicBezTo>
                <a:cubicBezTo>
                  <a:pt x="1696896" y="1208168"/>
                  <a:pt x="1682272" y="1219200"/>
                  <a:pt x="1669572" y="1231900"/>
                </a:cubicBezTo>
                <a:cubicBezTo>
                  <a:pt x="1667878" y="1238674"/>
                  <a:pt x="1651460" y="1309868"/>
                  <a:pt x="1644172" y="1320800"/>
                </a:cubicBezTo>
                <a:cubicBezTo>
                  <a:pt x="1634209" y="1335744"/>
                  <a:pt x="1617570" y="1345102"/>
                  <a:pt x="1606072" y="1358900"/>
                </a:cubicBezTo>
                <a:cubicBezTo>
                  <a:pt x="1596301" y="1370626"/>
                  <a:pt x="1590605" y="1385411"/>
                  <a:pt x="1580672" y="1397000"/>
                </a:cubicBezTo>
                <a:cubicBezTo>
                  <a:pt x="1565087" y="1415182"/>
                  <a:pt x="1544240" y="1428642"/>
                  <a:pt x="1529872" y="1447800"/>
                </a:cubicBezTo>
                <a:cubicBezTo>
                  <a:pt x="1518513" y="1462946"/>
                  <a:pt x="1514212" y="1482366"/>
                  <a:pt x="1504472" y="1498600"/>
                </a:cubicBezTo>
                <a:cubicBezTo>
                  <a:pt x="1501827" y="1503009"/>
                  <a:pt x="1430458" y="1612368"/>
                  <a:pt x="1415572" y="1625600"/>
                </a:cubicBezTo>
                <a:cubicBezTo>
                  <a:pt x="1392756" y="1645881"/>
                  <a:pt x="1360958" y="1654814"/>
                  <a:pt x="1339372" y="1676400"/>
                </a:cubicBezTo>
                <a:cubicBezTo>
                  <a:pt x="1291806" y="1723966"/>
                  <a:pt x="1318311" y="1708820"/>
                  <a:pt x="1263172" y="1727200"/>
                </a:cubicBezTo>
                <a:cubicBezTo>
                  <a:pt x="1250472" y="1739900"/>
                  <a:pt x="1239687" y="1754861"/>
                  <a:pt x="1225072" y="1765300"/>
                </a:cubicBezTo>
                <a:cubicBezTo>
                  <a:pt x="1209666" y="1776304"/>
                  <a:pt x="1190326" y="1780666"/>
                  <a:pt x="1174272" y="1790700"/>
                </a:cubicBezTo>
                <a:cubicBezTo>
                  <a:pt x="1156323" y="1801918"/>
                  <a:pt x="1140812" y="1816662"/>
                  <a:pt x="1123472" y="1828800"/>
                </a:cubicBezTo>
                <a:cubicBezTo>
                  <a:pt x="1098463" y="1846306"/>
                  <a:pt x="1077206" y="1873613"/>
                  <a:pt x="1047272" y="1879600"/>
                </a:cubicBezTo>
                <a:cubicBezTo>
                  <a:pt x="1000820" y="1888890"/>
                  <a:pt x="950540" y="1896216"/>
                  <a:pt x="907572" y="1917700"/>
                </a:cubicBezTo>
                <a:cubicBezTo>
                  <a:pt x="890639" y="1926167"/>
                  <a:pt x="874499" y="1936453"/>
                  <a:pt x="856772" y="1943100"/>
                </a:cubicBezTo>
                <a:cubicBezTo>
                  <a:pt x="840429" y="1949229"/>
                  <a:pt x="822755" y="1951005"/>
                  <a:pt x="805972" y="1955800"/>
                </a:cubicBezTo>
                <a:cubicBezTo>
                  <a:pt x="678435" y="1992239"/>
                  <a:pt x="875881" y="1941498"/>
                  <a:pt x="717072" y="1981200"/>
                </a:cubicBezTo>
                <a:cubicBezTo>
                  <a:pt x="509639" y="1972733"/>
                  <a:pt x="301387" y="1976056"/>
                  <a:pt x="94772" y="1955800"/>
                </a:cubicBezTo>
                <a:cubicBezTo>
                  <a:pt x="79581" y="1954311"/>
                  <a:pt x="80165" y="1928493"/>
                  <a:pt x="69372" y="1917700"/>
                </a:cubicBezTo>
                <a:cubicBezTo>
                  <a:pt x="58579" y="1906907"/>
                  <a:pt x="43972" y="1900767"/>
                  <a:pt x="31272" y="1892300"/>
                </a:cubicBezTo>
                <a:cubicBezTo>
                  <a:pt x="-15927" y="1821501"/>
                  <a:pt x="-665" y="1861860"/>
                  <a:pt x="18572" y="1727200"/>
                </a:cubicBezTo>
                <a:cubicBezTo>
                  <a:pt x="21040" y="1709921"/>
                  <a:pt x="22612" y="1691555"/>
                  <a:pt x="31272" y="1676400"/>
                </a:cubicBezTo>
                <a:cubicBezTo>
                  <a:pt x="40183" y="1660806"/>
                  <a:pt x="56672" y="1651000"/>
                  <a:pt x="69372" y="1638300"/>
                </a:cubicBezTo>
                <a:cubicBezTo>
                  <a:pt x="81947" y="1600574"/>
                  <a:pt x="89983" y="1554189"/>
                  <a:pt x="120172" y="1524000"/>
                </a:cubicBezTo>
                <a:cubicBezTo>
                  <a:pt x="220072" y="1424100"/>
                  <a:pt x="92344" y="1585334"/>
                  <a:pt x="196372" y="1460500"/>
                </a:cubicBezTo>
                <a:cubicBezTo>
                  <a:pt x="240561" y="1407474"/>
                  <a:pt x="197326" y="1430549"/>
                  <a:pt x="259872" y="1409700"/>
                </a:cubicBezTo>
                <a:cubicBezTo>
                  <a:pt x="316678" y="1324491"/>
                  <a:pt x="249760" y="1407975"/>
                  <a:pt x="323372" y="1358900"/>
                </a:cubicBezTo>
                <a:cubicBezTo>
                  <a:pt x="418870" y="1295235"/>
                  <a:pt x="311903" y="1348298"/>
                  <a:pt x="386872" y="1282700"/>
                </a:cubicBezTo>
                <a:cubicBezTo>
                  <a:pt x="409846" y="1262598"/>
                  <a:pt x="437672" y="1248833"/>
                  <a:pt x="463072" y="1231900"/>
                </a:cubicBezTo>
                <a:cubicBezTo>
                  <a:pt x="475772" y="1223433"/>
                  <a:pt x="486205" y="1209493"/>
                  <a:pt x="501172" y="1206500"/>
                </a:cubicBezTo>
                <a:cubicBezTo>
                  <a:pt x="522339" y="1202267"/>
                  <a:pt x="543847" y="1199480"/>
                  <a:pt x="564672" y="1193800"/>
                </a:cubicBezTo>
                <a:lnTo>
                  <a:pt x="678972" y="1155700"/>
                </a:lnTo>
                <a:lnTo>
                  <a:pt x="717072" y="1143000"/>
                </a:lnTo>
                <a:cubicBezTo>
                  <a:pt x="729772" y="1130300"/>
                  <a:pt x="746450" y="1120600"/>
                  <a:pt x="755172" y="1104900"/>
                </a:cubicBezTo>
                <a:cubicBezTo>
                  <a:pt x="768175" y="1081495"/>
                  <a:pt x="780572" y="1028700"/>
                  <a:pt x="780572" y="1028700"/>
                </a:cubicBezTo>
                <a:cubicBezTo>
                  <a:pt x="686411" y="965926"/>
                  <a:pt x="734306" y="983887"/>
                  <a:pt x="640872" y="965200"/>
                </a:cubicBezTo>
                <a:cubicBezTo>
                  <a:pt x="611239" y="952500"/>
                  <a:pt x="581906" y="939074"/>
                  <a:pt x="551972" y="927100"/>
                </a:cubicBezTo>
                <a:cubicBezTo>
                  <a:pt x="539543" y="922128"/>
                  <a:pt x="526059" y="919940"/>
                  <a:pt x="513872" y="914400"/>
                </a:cubicBezTo>
                <a:cubicBezTo>
                  <a:pt x="431365" y="876897"/>
                  <a:pt x="384785" y="843805"/>
                  <a:pt x="297972" y="812800"/>
                </a:cubicBezTo>
                <a:cubicBezTo>
                  <a:pt x="277644" y="805540"/>
                  <a:pt x="255639" y="804333"/>
                  <a:pt x="234472" y="800100"/>
                </a:cubicBezTo>
                <a:cubicBezTo>
                  <a:pt x="226005" y="787400"/>
                  <a:pt x="211581" y="777056"/>
                  <a:pt x="209072" y="762000"/>
                </a:cubicBezTo>
                <a:cubicBezTo>
                  <a:pt x="206871" y="748795"/>
                  <a:pt x="212306" y="733366"/>
                  <a:pt x="221772" y="723900"/>
                </a:cubicBezTo>
                <a:cubicBezTo>
                  <a:pt x="272174" y="673498"/>
                  <a:pt x="291411" y="674740"/>
                  <a:pt x="348772" y="660400"/>
                </a:cubicBezTo>
                <a:cubicBezTo>
                  <a:pt x="457961" y="587607"/>
                  <a:pt x="319812" y="674880"/>
                  <a:pt x="424972" y="622300"/>
                </a:cubicBezTo>
                <a:cubicBezTo>
                  <a:pt x="438624" y="615474"/>
                  <a:pt x="449124" y="603099"/>
                  <a:pt x="463072" y="596900"/>
                </a:cubicBezTo>
                <a:cubicBezTo>
                  <a:pt x="487538" y="586026"/>
                  <a:pt x="513872" y="579967"/>
                  <a:pt x="539272" y="571500"/>
                </a:cubicBezTo>
                <a:cubicBezTo>
                  <a:pt x="551972" y="567267"/>
                  <a:pt x="564088" y="560460"/>
                  <a:pt x="577372" y="558800"/>
                </a:cubicBezTo>
                <a:lnTo>
                  <a:pt x="678972" y="546100"/>
                </a:lnTo>
                <a:cubicBezTo>
                  <a:pt x="691672" y="541867"/>
                  <a:pt x="704085" y="536647"/>
                  <a:pt x="717072" y="533400"/>
                </a:cubicBezTo>
                <a:cubicBezTo>
                  <a:pt x="785007" y="516416"/>
                  <a:pt x="805058" y="519567"/>
                  <a:pt x="882172" y="508000"/>
                </a:cubicBezTo>
                <a:cubicBezTo>
                  <a:pt x="933103" y="500360"/>
                  <a:pt x="985714" y="498886"/>
                  <a:pt x="1034572" y="482600"/>
                </a:cubicBezTo>
                <a:cubicBezTo>
                  <a:pt x="1059972" y="474133"/>
                  <a:pt x="1084108" y="459624"/>
                  <a:pt x="1110772" y="457200"/>
                </a:cubicBezTo>
                <a:lnTo>
                  <a:pt x="1250472" y="444500"/>
                </a:lnTo>
                <a:cubicBezTo>
                  <a:pt x="1337849" y="415374"/>
                  <a:pt x="1232207" y="447821"/>
                  <a:pt x="1390172" y="419100"/>
                </a:cubicBezTo>
                <a:cubicBezTo>
                  <a:pt x="1403343" y="416705"/>
                  <a:pt x="1415357" y="409922"/>
                  <a:pt x="1428272" y="406400"/>
                </a:cubicBezTo>
                <a:cubicBezTo>
                  <a:pt x="1461951" y="397215"/>
                  <a:pt x="1496754" y="392039"/>
                  <a:pt x="1529872" y="381000"/>
                </a:cubicBezTo>
                <a:cubicBezTo>
                  <a:pt x="1588450" y="361474"/>
                  <a:pt x="1554845" y="370925"/>
                  <a:pt x="1631472" y="355600"/>
                </a:cubicBezTo>
                <a:cubicBezTo>
                  <a:pt x="1737305" y="359833"/>
                  <a:pt x="1843323" y="360754"/>
                  <a:pt x="1948972" y="368300"/>
                </a:cubicBezTo>
                <a:cubicBezTo>
                  <a:pt x="1962325" y="369254"/>
                  <a:pt x="1973841" y="378964"/>
                  <a:pt x="1987072" y="381000"/>
                </a:cubicBezTo>
                <a:cubicBezTo>
                  <a:pt x="2029122" y="387469"/>
                  <a:pt x="2071739" y="389467"/>
                  <a:pt x="2114072" y="393700"/>
                </a:cubicBezTo>
                <a:cubicBezTo>
                  <a:pt x="2126772" y="397933"/>
                  <a:pt x="2139185" y="403153"/>
                  <a:pt x="2152172" y="406400"/>
                </a:cubicBezTo>
                <a:cubicBezTo>
                  <a:pt x="2173113" y="411635"/>
                  <a:pt x="2196365" y="409447"/>
                  <a:pt x="2215672" y="419100"/>
                </a:cubicBezTo>
                <a:cubicBezTo>
                  <a:pt x="2231736" y="427132"/>
                  <a:pt x="2242274" y="443402"/>
                  <a:pt x="2253772" y="457200"/>
                </a:cubicBezTo>
                <a:cubicBezTo>
                  <a:pt x="2281127" y="490026"/>
                  <a:pt x="2279144" y="495215"/>
                  <a:pt x="2291872" y="533400"/>
                </a:cubicBezTo>
                <a:cubicBezTo>
                  <a:pt x="2287639" y="563033"/>
                  <a:pt x="2292559" y="595526"/>
                  <a:pt x="2279172" y="622300"/>
                </a:cubicBezTo>
                <a:cubicBezTo>
                  <a:pt x="2273185" y="634274"/>
                  <a:pt x="2254459" y="635000"/>
                  <a:pt x="2241072" y="635000"/>
                </a:cubicBezTo>
                <a:cubicBezTo>
                  <a:pt x="2206942" y="635000"/>
                  <a:pt x="2173339" y="626533"/>
                  <a:pt x="2139472" y="622300"/>
                </a:cubicBezTo>
                <a:cubicBezTo>
                  <a:pt x="2069618" y="599015"/>
                  <a:pt x="2132206" y="623591"/>
                  <a:pt x="2063272" y="584200"/>
                </a:cubicBezTo>
                <a:cubicBezTo>
                  <a:pt x="2046834" y="574807"/>
                  <a:pt x="2028910" y="568193"/>
                  <a:pt x="2012472" y="558800"/>
                </a:cubicBezTo>
                <a:cubicBezTo>
                  <a:pt x="1999220" y="551227"/>
                  <a:pt x="1988401" y="539413"/>
                  <a:pt x="1974372" y="533400"/>
                </a:cubicBezTo>
                <a:cubicBezTo>
                  <a:pt x="1958329" y="526524"/>
                  <a:pt x="1940611" y="524486"/>
                  <a:pt x="1923572" y="520700"/>
                </a:cubicBezTo>
                <a:cubicBezTo>
                  <a:pt x="1902500" y="516017"/>
                  <a:pt x="1880897" y="513680"/>
                  <a:pt x="1860072" y="508000"/>
                </a:cubicBezTo>
                <a:cubicBezTo>
                  <a:pt x="1834241" y="500955"/>
                  <a:pt x="1783872" y="482600"/>
                  <a:pt x="1783872" y="482600"/>
                </a:cubicBezTo>
                <a:cubicBezTo>
                  <a:pt x="1703954" y="489865"/>
                  <a:pt x="1654155" y="477283"/>
                  <a:pt x="1593372" y="520700"/>
                </a:cubicBezTo>
                <a:cubicBezTo>
                  <a:pt x="1578757" y="531139"/>
                  <a:pt x="1567972" y="546100"/>
                  <a:pt x="1555272" y="558800"/>
                </a:cubicBezTo>
                <a:cubicBezTo>
                  <a:pt x="1551039" y="571500"/>
                  <a:pt x="1549073" y="585198"/>
                  <a:pt x="1542572" y="596900"/>
                </a:cubicBezTo>
                <a:cubicBezTo>
                  <a:pt x="1527747" y="623585"/>
                  <a:pt x="1491772" y="673100"/>
                  <a:pt x="1491772" y="673100"/>
                </a:cubicBezTo>
                <a:cubicBezTo>
                  <a:pt x="1487539" y="690033"/>
                  <a:pt x="1482495" y="706784"/>
                  <a:pt x="1479072" y="723900"/>
                </a:cubicBezTo>
                <a:cubicBezTo>
                  <a:pt x="1474022" y="749150"/>
                  <a:pt x="1471958" y="774963"/>
                  <a:pt x="1466372" y="800100"/>
                </a:cubicBezTo>
                <a:cubicBezTo>
                  <a:pt x="1463468" y="813168"/>
                  <a:pt x="1457350" y="825328"/>
                  <a:pt x="1453672" y="838200"/>
                </a:cubicBezTo>
                <a:cubicBezTo>
                  <a:pt x="1448877" y="854983"/>
                  <a:pt x="1447848" y="872957"/>
                  <a:pt x="1440972" y="889000"/>
                </a:cubicBezTo>
                <a:cubicBezTo>
                  <a:pt x="1434959" y="903029"/>
                  <a:pt x="1423145" y="913848"/>
                  <a:pt x="1415572" y="927100"/>
                </a:cubicBezTo>
                <a:cubicBezTo>
                  <a:pt x="1406179" y="943538"/>
                  <a:pt x="1401176" y="962494"/>
                  <a:pt x="1390172" y="977900"/>
                </a:cubicBezTo>
                <a:cubicBezTo>
                  <a:pt x="1379733" y="992515"/>
                  <a:pt x="1363761" y="1002363"/>
                  <a:pt x="1352072" y="1016000"/>
                </a:cubicBezTo>
                <a:cubicBezTo>
                  <a:pt x="1289061" y="1089513"/>
                  <a:pt x="1342943" y="1047486"/>
                  <a:pt x="1275872" y="1092200"/>
                </a:cubicBezTo>
                <a:cubicBezTo>
                  <a:pt x="1267405" y="1104900"/>
                  <a:pt x="1261265" y="1119507"/>
                  <a:pt x="1250472" y="1130300"/>
                </a:cubicBezTo>
                <a:cubicBezTo>
                  <a:pt x="1239679" y="1141093"/>
                  <a:pt x="1222143" y="1143974"/>
                  <a:pt x="1212372" y="1155700"/>
                </a:cubicBezTo>
                <a:cubicBezTo>
                  <a:pt x="1200252" y="1170244"/>
                  <a:pt x="1197976" y="1191094"/>
                  <a:pt x="1186972" y="1206500"/>
                </a:cubicBezTo>
                <a:cubicBezTo>
                  <a:pt x="1176533" y="1221115"/>
                  <a:pt x="1160370" y="1230802"/>
                  <a:pt x="1148872" y="1244600"/>
                </a:cubicBezTo>
                <a:cubicBezTo>
                  <a:pt x="1095955" y="1308100"/>
                  <a:pt x="1155222" y="1261533"/>
                  <a:pt x="1085372" y="1308100"/>
                </a:cubicBezTo>
                <a:cubicBezTo>
                  <a:pt x="1061116" y="1380869"/>
                  <a:pt x="1091070" y="1315102"/>
                  <a:pt x="1021872" y="1384300"/>
                </a:cubicBezTo>
                <a:cubicBezTo>
                  <a:pt x="1011079" y="1395093"/>
                  <a:pt x="1008198" y="1412629"/>
                  <a:pt x="996472" y="1422400"/>
                </a:cubicBezTo>
                <a:cubicBezTo>
                  <a:pt x="981928" y="1434520"/>
                  <a:pt x="961078" y="1436796"/>
                  <a:pt x="945672" y="1447800"/>
                </a:cubicBezTo>
                <a:cubicBezTo>
                  <a:pt x="862431" y="1507258"/>
                  <a:pt x="951201" y="1471357"/>
                  <a:pt x="869472" y="1498600"/>
                </a:cubicBezTo>
                <a:cubicBezTo>
                  <a:pt x="772341" y="1571448"/>
                  <a:pt x="865497" y="1506314"/>
                  <a:pt x="767872" y="1562100"/>
                </a:cubicBezTo>
                <a:cubicBezTo>
                  <a:pt x="754620" y="1569673"/>
                  <a:pt x="743424" y="1580674"/>
                  <a:pt x="729772" y="1587500"/>
                </a:cubicBezTo>
                <a:cubicBezTo>
                  <a:pt x="703737" y="1600517"/>
                  <a:pt x="652324" y="1608070"/>
                  <a:pt x="628172" y="1612900"/>
                </a:cubicBezTo>
                <a:cubicBezTo>
                  <a:pt x="607005" y="1608667"/>
                  <a:pt x="560439" y="1621367"/>
                  <a:pt x="564672" y="1600200"/>
                </a:cubicBezTo>
                <a:cubicBezTo>
                  <a:pt x="570659" y="1570266"/>
                  <a:pt x="615472" y="1566333"/>
                  <a:pt x="640872" y="1549400"/>
                </a:cubicBezTo>
                <a:lnTo>
                  <a:pt x="717072" y="1498600"/>
                </a:lnTo>
                <a:cubicBezTo>
                  <a:pt x="729772" y="1490133"/>
                  <a:pt x="744379" y="1483993"/>
                  <a:pt x="755172" y="1473200"/>
                </a:cubicBezTo>
                <a:cubicBezTo>
                  <a:pt x="806659" y="1421713"/>
                  <a:pt x="777208" y="1443132"/>
                  <a:pt x="844072" y="1409700"/>
                </a:cubicBezTo>
                <a:cubicBezTo>
                  <a:pt x="852539" y="1397000"/>
                  <a:pt x="862646" y="1385252"/>
                  <a:pt x="869472" y="1371600"/>
                </a:cubicBezTo>
                <a:cubicBezTo>
                  <a:pt x="875459" y="1359626"/>
                  <a:pt x="873809" y="1343953"/>
                  <a:pt x="882172" y="1333500"/>
                </a:cubicBezTo>
                <a:cubicBezTo>
                  <a:pt x="891707" y="1321581"/>
                  <a:pt x="907572" y="1316567"/>
                  <a:pt x="920272" y="1308100"/>
                </a:cubicBezTo>
                <a:cubicBezTo>
                  <a:pt x="928739" y="1295400"/>
                  <a:pt x="933753" y="1279535"/>
                  <a:pt x="945672" y="1270000"/>
                </a:cubicBezTo>
                <a:cubicBezTo>
                  <a:pt x="956125" y="1261637"/>
                  <a:pt x="974306" y="1266766"/>
                  <a:pt x="983772" y="1257300"/>
                </a:cubicBezTo>
                <a:cubicBezTo>
                  <a:pt x="1051505" y="1189567"/>
                  <a:pt x="932972" y="1240367"/>
                  <a:pt x="1034572" y="1206500"/>
                </a:cubicBezTo>
                <a:cubicBezTo>
                  <a:pt x="1094258" y="1146814"/>
                  <a:pt x="1062709" y="1183344"/>
                  <a:pt x="1123472" y="1092200"/>
                </a:cubicBezTo>
                <a:cubicBezTo>
                  <a:pt x="1131939" y="1079500"/>
                  <a:pt x="1144045" y="1068580"/>
                  <a:pt x="1148872" y="1054100"/>
                </a:cubicBezTo>
                <a:cubicBezTo>
                  <a:pt x="1166399" y="1001520"/>
                  <a:pt x="1154146" y="1027139"/>
                  <a:pt x="1186972" y="977900"/>
                </a:cubicBezTo>
                <a:cubicBezTo>
                  <a:pt x="1182739" y="931333"/>
                  <a:pt x="1194046" y="880572"/>
                  <a:pt x="1174272" y="838200"/>
                </a:cubicBezTo>
                <a:cubicBezTo>
                  <a:pt x="1156100" y="799260"/>
                  <a:pt x="1086205" y="782487"/>
                  <a:pt x="1047272" y="774700"/>
                </a:cubicBezTo>
                <a:cubicBezTo>
                  <a:pt x="1022022" y="769650"/>
                  <a:pt x="996472" y="766233"/>
                  <a:pt x="971072" y="762000"/>
                </a:cubicBezTo>
                <a:cubicBezTo>
                  <a:pt x="897369" y="712865"/>
                  <a:pt x="969059" y="752743"/>
                  <a:pt x="844072" y="723900"/>
                </a:cubicBezTo>
                <a:cubicBezTo>
                  <a:pt x="817984" y="717880"/>
                  <a:pt x="793517" y="706193"/>
                  <a:pt x="767872" y="698500"/>
                </a:cubicBezTo>
                <a:cubicBezTo>
                  <a:pt x="751154" y="693484"/>
                  <a:pt x="734005" y="690033"/>
                  <a:pt x="717072" y="685800"/>
                </a:cubicBezTo>
                <a:cubicBezTo>
                  <a:pt x="700139" y="673100"/>
                  <a:pt x="685204" y="657166"/>
                  <a:pt x="666272" y="647700"/>
                </a:cubicBezTo>
                <a:cubicBezTo>
                  <a:pt x="650660" y="639894"/>
                  <a:pt x="630627" y="643660"/>
                  <a:pt x="615472" y="635000"/>
                </a:cubicBezTo>
                <a:cubicBezTo>
                  <a:pt x="599878" y="626089"/>
                  <a:pt x="591987" y="607339"/>
                  <a:pt x="577372" y="596900"/>
                </a:cubicBezTo>
                <a:cubicBezTo>
                  <a:pt x="545951" y="574456"/>
                  <a:pt x="496262" y="562695"/>
                  <a:pt x="463072" y="546100"/>
                </a:cubicBezTo>
                <a:cubicBezTo>
                  <a:pt x="415463" y="522296"/>
                  <a:pt x="425946" y="511363"/>
                  <a:pt x="374172" y="482600"/>
                </a:cubicBezTo>
                <a:cubicBezTo>
                  <a:pt x="327180" y="456493"/>
                  <a:pt x="298419" y="454749"/>
                  <a:pt x="247172" y="444500"/>
                </a:cubicBezTo>
                <a:cubicBezTo>
                  <a:pt x="213305" y="448733"/>
                  <a:pt x="179152" y="451095"/>
                  <a:pt x="145572" y="457200"/>
                </a:cubicBezTo>
                <a:cubicBezTo>
                  <a:pt x="120911" y="461684"/>
                  <a:pt x="52439" y="501650"/>
                  <a:pt x="56672" y="4953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50068" y="324683"/>
            <a:ext cx="10183479" cy="1139825"/>
          </a:xfrm>
        </p:spPr>
        <p:txBody>
          <a:bodyPr/>
          <a:lstStyle/>
          <a:p>
            <a:r>
              <a:rPr lang="zh-CN" altLang="en-US" dirty="0" smtClean="0"/>
              <a:t>暗藏玄机：两棵不同的生成树</a:t>
            </a:r>
          </a:p>
        </p:txBody>
      </p:sp>
      <p:sp>
        <p:nvSpPr>
          <p:cNvPr id="9" name="左右箭头 8"/>
          <p:cNvSpPr/>
          <p:nvPr/>
        </p:nvSpPr>
        <p:spPr>
          <a:xfrm>
            <a:off x="5303912" y="3453715"/>
            <a:ext cx="1296144" cy="4412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1988" y="2854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两条边互换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726472" y="2514926"/>
            <a:ext cx="3862158" cy="3930851"/>
            <a:chOff x="6726472" y="2514926"/>
            <a:chExt cx="3862158" cy="3930851"/>
          </a:xfrm>
        </p:grpSpPr>
        <p:sp>
          <p:nvSpPr>
            <p:cNvPr id="8" name="左弧形箭头 7"/>
            <p:cNvSpPr/>
            <p:nvPr/>
          </p:nvSpPr>
          <p:spPr>
            <a:xfrm>
              <a:off x="6726472" y="2514926"/>
              <a:ext cx="504056" cy="260074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431698" y="3933979"/>
              <a:ext cx="3156932" cy="2511798"/>
              <a:chOff x="7431698" y="3933979"/>
              <a:chExt cx="3156932" cy="2511798"/>
            </a:xfrm>
          </p:grpSpPr>
          <p:sp>
            <p:nvSpPr>
              <p:cNvPr id="75" name="Oval 5"/>
              <p:cNvSpPr>
                <a:spLocks noChangeArrowheads="1"/>
              </p:cNvSpPr>
              <p:nvPr/>
            </p:nvSpPr>
            <p:spPr bwMode="auto">
              <a:xfrm>
                <a:off x="8221220" y="3933979"/>
                <a:ext cx="107714" cy="12930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6" name="Oval 6"/>
              <p:cNvSpPr>
                <a:spLocks noChangeArrowheads="1"/>
              </p:cNvSpPr>
              <p:nvPr/>
            </p:nvSpPr>
            <p:spPr bwMode="auto">
              <a:xfrm>
                <a:off x="7431698" y="4726647"/>
                <a:ext cx="105422" cy="13154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7" name="Oval 7"/>
              <p:cNvSpPr>
                <a:spLocks noChangeArrowheads="1"/>
              </p:cNvSpPr>
              <p:nvPr/>
            </p:nvSpPr>
            <p:spPr bwMode="auto">
              <a:xfrm>
                <a:off x="9024487" y="4751383"/>
                <a:ext cx="105422" cy="13154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8" name="Oval 8"/>
              <p:cNvSpPr>
                <a:spLocks noChangeArrowheads="1"/>
              </p:cNvSpPr>
              <p:nvPr/>
            </p:nvSpPr>
            <p:spPr bwMode="auto">
              <a:xfrm>
                <a:off x="7431698" y="5521560"/>
                <a:ext cx="105422" cy="13154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" name="Oval 9"/>
              <p:cNvSpPr>
                <a:spLocks noChangeArrowheads="1"/>
              </p:cNvSpPr>
              <p:nvPr/>
            </p:nvSpPr>
            <p:spPr bwMode="auto">
              <a:xfrm>
                <a:off x="9039384" y="5521560"/>
                <a:ext cx="105422" cy="13154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8221220" y="6316477"/>
                <a:ext cx="107714" cy="12930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Oval 11"/>
              <p:cNvSpPr>
                <a:spLocks noChangeArrowheads="1"/>
              </p:cNvSpPr>
              <p:nvPr/>
            </p:nvSpPr>
            <p:spPr bwMode="auto">
              <a:xfrm>
                <a:off x="8221220" y="5115670"/>
                <a:ext cx="107714" cy="13042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" name="Oval 12"/>
              <p:cNvSpPr>
                <a:spLocks noChangeArrowheads="1"/>
              </p:cNvSpPr>
              <p:nvPr/>
            </p:nvSpPr>
            <p:spPr bwMode="auto">
              <a:xfrm>
                <a:off x="10480918" y="4751383"/>
                <a:ext cx="106568" cy="13154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10482062" y="5521560"/>
                <a:ext cx="106568" cy="13154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" name="Oval 14"/>
              <p:cNvSpPr>
                <a:spLocks noChangeArrowheads="1"/>
              </p:cNvSpPr>
              <p:nvPr/>
            </p:nvSpPr>
            <p:spPr bwMode="auto">
              <a:xfrm>
                <a:off x="9692543" y="5149401"/>
                <a:ext cx="105422" cy="12930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" name="Line 15"/>
              <p:cNvSpPr>
                <a:spLocks noChangeShapeType="1"/>
              </p:cNvSpPr>
              <p:nvPr/>
            </p:nvSpPr>
            <p:spPr bwMode="auto">
              <a:xfrm flipV="1">
                <a:off x="7514202" y="4049788"/>
                <a:ext cx="719620" cy="711714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>
                <a:off x="7483266" y="4867188"/>
                <a:ext cx="1146" cy="706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7"/>
              <p:cNvSpPr>
                <a:spLocks noChangeShapeType="1"/>
              </p:cNvSpPr>
              <p:nvPr/>
            </p:nvSpPr>
            <p:spPr bwMode="auto">
              <a:xfrm>
                <a:off x="8319764" y="4049788"/>
                <a:ext cx="724204" cy="7218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8"/>
              <p:cNvSpPr>
                <a:spLocks noChangeShapeType="1"/>
              </p:cNvSpPr>
              <p:nvPr/>
            </p:nvSpPr>
            <p:spPr bwMode="auto">
              <a:xfrm>
                <a:off x="7522226" y="5625003"/>
                <a:ext cx="726495" cy="700471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9"/>
              <p:cNvSpPr>
                <a:spLocks noChangeShapeType="1"/>
              </p:cNvSpPr>
              <p:nvPr/>
            </p:nvSpPr>
            <p:spPr bwMode="auto">
              <a:xfrm flipV="1">
                <a:off x="8319767" y="5633998"/>
                <a:ext cx="734516" cy="668989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0"/>
              <p:cNvSpPr>
                <a:spLocks noChangeShapeType="1"/>
              </p:cNvSpPr>
              <p:nvPr/>
            </p:nvSpPr>
            <p:spPr bwMode="auto">
              <a:xfrm flipH="1" flipV="1">
                <a:off x="9069180" y="4850325"/>
                <a:ext cx="1146" cy="7297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7542850" y="4833460"/>
                <a:ext cx="705869" cy="295705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 flipV="1">
                <a:off x="7522226" y="5215737"/>
                <a:ext cx="726495" cy="338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 flipV="1">
                <a:off x="8319767" y="4833460"/>
                <a:ext cx="734516" cy="312570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4"/>
              <p:cNvSpPr>
                <a:spLocks noChangeShapeType="1"/>
              </p:cNvSpPr>
              <p:nvPr/>
            </p:nvSpPr>
            <p:spPr bwMode="auto">
              <a:xfrm>
                <a:off x="8319764" y="5215739"/>
                <a:ext cx="719620" cy="344051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5"/>
              <p:cNvSpPr>
                <a:spLocks noChangeShapeType="1"/>
              </p:cNvSpPr>
              <p:nvPr/>
            </p:nvSpPr>
            <p:spPr bwMode="auto">
              <a:xfrm>
                <a:off x="8276223" y="4066650"/>
                <a:ext cx="1146" cy="10658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6"/>
              <p:cNvSpPr>
                <a:spLocks noChangeShapeType="1"/>
              </p:cNvSpPr>
              <p:nvPr/>
            </p:nvSpPr>
            <p:spPr bwMode="auto">
              <a:xfrm>
                <a:off x="9121891" y="4825590"/>
                <a:ext cx="1359028" cy="2249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7"/>
              <p:cNvSpPr>
                <a:spLocks noChangeShapeType="1"/>
              </p:cNvSpPr>
              <p:nvPr/>
            </p:nvSpPr>
            <p:spPr bwMode="auto">
              <a:xfrm>
                <a:off x="9137931" y="5599143"/>
                <a:ext cx="1356736" cy="22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8"/>
              <p:cNvSpPr>
                <a:spLocks noChangeShapeType="1"/>
              </p:cNvSpPr>
              <p:nvPr/>
            </p:nvSpPr>
            <p:spPr bwMode="auto">
              <a:xfrm flipV="1">
                <a:off x="10535921" y="4867190"/>
                <a:ext cx="2292" cy="649875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9"/>
              <p:cNvSpPr>
                <a:spLocks noChangeShapeType="1"/>
              </p:cNvSpPr>
              <p:nvPr/>
            </p:nvSpPr>
            <p:spPr bwMode="auto">
              <a:xfrm>
                <a:off x="9123036" y="4830087"/>
                <a:ext cx="590135" cy="3519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30"/>
              <p:cNvSpPr>
                <a:spLocks noChangeShapeType="1"/>
              </p:cNvSpPr>
              <p:nvPr/>
            </p:nvSpPr>
            <p:spPr bwMode="auto">
              <a:xfrm flipV="1">
                <a:off x="9783068" y="4850323"/>
                <a:ext cx="725350" cy="346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31"/>
              <p:cNvSpPr>
                <a:spLocks noChangeShapeType="1"/>
              </p:cNvSpPr>
              <p:nvPr/>
            </p:nvSpPr>
            <p:spPr bwMode="auto">
              <a:xfrm>
                <a:off x="9807132" y="5243848"/>
                <a:ext cx="701286" cy="302450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32"/>
              <p:cNvSpPr>
                <a:spLocks/>
              </p:cNvSpPr>
              <p:nvPr/>
            </p:nvSpPr>
            <p:spPr bwMode="auto">
              <a:xfrm>
                <a:off x="8330079" y="5283200"/>
                <a:ext cx="1415177" cy="1100740"/>
              </a:xfrm>
              <a:custGeom>
                <a:avLst/>
                <a:gdLst>
                  <a:gd name="T0" fmla="*/ 1960562 w 1235"/>
                  <a:gd name="T1" fmla="*/ 0 h 979"/>
                  <a:gd name="T2" fmla="*/ 1787525 w 1235"/>
                  <a:gd name="T3" fmla="*/ 582613 h 979"/>
                  <a:gd name="T4" fmla="*/ 1339850 w 1235"/>
                  <a:gd name="T5" fmla="*/ 1144588 h 979"/>
                  <a:gd name="T6" fmla="*/ 931862 w 1235"/>
                  <a:gd name="T7" fmla="*/ 1390650 h 979"/>
                  <a:gd name="T8" fmla="*/ 411162 w 1235"/>
                  <a:gd name="T9" fmla="*/ 1533525 h 979"/>
                  <a:gd name="T10" fmla="*/ 396875 w 1235"/>
                  <a:gd name="T11" fmla="*/ 1519238 h 979"/>
                  <a:gd name="T12" fmla="*/ 0 w 1235"/>
                  <a:gd name="T13" fmla="*/ 1525588 h 9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5" h="979">
                    <a:moveTo>
                      <a:pt x="1235" y="0"/>
                    </a:moveTo>
                    <a:cubicBezTo>
                      <a:pt x="1217" y="61"/>
                      <a:pt x="1191" y="248"/>
                      <a:pt x="1126" y="367"/>
                    </a:cubicBezTo>
                    <a:cubicBezTo>
                      <a:pt x="1060" y="487"/>
                      <a:pt x="934" y="636"/>
                      <a:pt x="844" y="721"/>
                    </a:cubicBezTo>
                    <a:cubicBezTo>
                      <a:pt x="755" y="805"/>
                      <a:pt x="684" y="835"/>
                      <a:pt x="587" y="876"/>
                    </a:cubicBezTo>
                    <a:cubicBezTo>
                      <a:pt x="490" y="917"/>
                      <a:pt x="315" y="953"/>
                      <a:pt x="259" y="966"/>
                    </a:cubicBezTo>
                    <a:cubicBezTo>
                      <a:pt x="203" y="979"/>
                      <a:pt x="293" y="958"/>
                      <a:pt x="250" y="957"/>
                    </a:cubicBezTo>
                    <a:cubicBezTo>
                      <a:pt x="207" y="956"/>
                      <a:pt x="52" y="960"/>
                      <a:pt x="0" y="96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Text Box 62"/>
              <p:cNvSpPr txBox="1">
                <a:spLocks noChangeArrowheads="1"/>
              </p:cNvSpPr>
              <p:nvPr/>
            </p:nvSpPr>
            <p:spPr bwMode="auto">
              <a:xfrm>
                <a:off x="9303512" y="5975333"/>
                <a:ext cx="88348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 smtClean="0"/>
                  <a:t>e2</a:t>
                </a:r>
                <a:endParaRPr lang="en-US" altLang="zh-CN" i="1" dirty="0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7961787" y="470289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u</a:t>
                </a:r>
                <a:endParaRPr lang="zh-CN" altLang="en-US" i="1" dirty="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9038517" y="556672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v</a:t>
                </a:r>
                <a:endParaRPr lang="zh-CN" altLang="en-US" i="1" dirty="0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9905677" y="496825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x</a:t>
                </a:r>
                <a:endParaRPr lang="zh-CN" altLang="en-US" i="1" dirty="0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8115619" y="592098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y</a:t>
                </a:r>
                <a:endParaRPr lang="zh-CN" altLang="en-US" i="1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839451" y="2545421"/>
            <a:ext cx="4248437" cy="3987706"/>
            <a:chOff x="839451" y="2545421"/>
            <a:chExt cx="4248437" cy="3987706"/>
          </a:xfrm>
        </p:grpSpPr>
        <p:sp>
          <p:nvSpPr>
            <p:cNvPr id="7" name="右弧形箭头 6"/>
            <p:cNvSpPr/>
            <p:nvPr/>
          </p:nvSpPr>
          <p:spPr>
            <a:xfrm>
              <a:off x="4511824" y="2545421"/>
              <a:ext cx="576064" cy="257024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39451" y="3894975"/>
              <a:ext cx="3246540" cy="2638152"/>
              <a:chOff x="839451" y="3894975"/>
              <a:chExt cx="3246540" cy="2638152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839451" y="3894975"/>
                <a:ext cx="3246540" cy="2638152"/>
                <a:chOff x="833236" y="1294904"/>
                <a:chExt cx="4373563" cy="3546472"/>
              </a:xfrm>
            </p:grpSpPr>
            <p:sp>
              <p:nvSpPr>
                <p:cNvPr id="105" name="Oval 5"/>
                <p:cNvSpPr>
                  <a:spLocks noChangeArrowheads="1"/>
                </p:cNvSpPr>
                <p:nvPr/>
              </p:nvSpPr>
              <p:spPr bwMode="auto">
                <a:xfrm>
                  <a:off x="1927027" y="1294904"/>
                  <a:ext cx="149225" cy="18256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" name="Oval 6"/>
                <p:cNvSpPr>
                  <a:spLocks noChangeArrowheads="1"/>
                </p:cNvSpPr>
                <p:nvPr/>
              </p:nvSpPr>
              <p:spPr bwMode="auto">
                <a:xfrm>
                  <a:off x="833236" y="2414092"/>
                  <a:ext cx="146050" cy="1857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" name="Oval 7"/>
                <p:cNvSpPr>
                  <a:spLocks noChangeArrowheads="1"/>
                </p:cNvSpPr>
                <p:nvPr/>
              </p:nvSpPr>
              <p:spPr bwMode="auto">
                <a:xfrm>
                  <a:off x="3039861" y="2449017"/>
                  <a:ext cx="146050" cy="1857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" name="Oval 8"/>
                <p:cNvSpPr>
                  <a:spLocks noChangeArrowheads="1"/>
                </p:cNvSpPr>
                <p:nvPr/>
              </p:nvSpPr>
              <p:spPr bwMode="auto">
                <a:xfrm>
                  <a:off x="833236" y="3536451"/>
                  <a:ext cx="146050" cy="18573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9" name="Oval 9"/>
                <p:cNvSpPr>
                  <a:spLocks noChangeArrowheads="1"/>
                </p:cNvSpPr>
                <p:nvPr/>
              </p:nvSpPr>
              <p:spPr bwMode="auto">
                <a:xfrm>
                  <a:off x="3060499" y="3536451"/>
                  <a:ext cx="146050" cy="18573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0" name="Oval 10"/>
                <p:cNvSpPr>
                  <a:spLocks noChangeArrowheads="1"/>
                </p:cNvSpPr>
                <p:nvPr/>
              </p:nvSpPr>
              <p:spPr bwMode="auto">
                <a:xfrm>
                  <a:off x="1927027" y="4658814"/>
                  <a:ext cx="149225" cy="1825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1" name="Oval 11"/>
                <p:cNvSpPr>
                  <a:spLocks noChangeArrowheads="1"/>
                </p:cNvSpPr>
                <p:nvPr/>
              </p:nvSpPr>
              <p:spPr bwMode="auto">
                <a:xfrm>
                  <a:off x="1927027" y="2963364"/>
                  <a:ext cx="149225" cy="18415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" name="Oval 12"/>
                <p:cNvSpPr>
                  <a:spLocks noChangeArrowheads="1"/>
                </p:cNvSpPr>
                <p:nvPr/>
              </p:nvSpPr>
              <p:spPr bwMode="auto">
                <a:xfrm>
                  <a:off x="5057577" y="2449017"/>
                  <a:ext cx="147637" cy="18573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3" name="Oval 13"/>
                <p:cNvSpPr>
                  <a:spLocks noChangeArrowheads="1"/>
                </p:cNvSpPr>
                <p:nvPr/>
              </p:nvSpPr>
              <p:spPr bwMode="auto">
                <a:xfrm>
                  <a:off x="5059161" y="3536451"/>
                  <a:ext cx="147638" cy="18573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4" name="Oval 14"/>
                <p:cNvSpPr>
                  <a:spLocks noChangeArrowheads="1"/>
                </p:cNvSpPr>
                <p:nvPr/>
              </p:nvSpPr>
              <p:spPr bwMode="auto">
                <a:xfrm>
                  <a:off x="3965374" y="3010989"/>
                  <a:ext cx="146050" cy="1825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47536" y="1458417"/>
                  <a:ext cx="996950" cy="10048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904677" y="2612526"/>
                  <a:ext cx="1587" cy="9969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17"/>
                <p:cNvSpPr>
                  <a:spLocks noChangeShapeType="1"/>
                </p:cNvSpPr>
                <p:nvPr/>
              </p:nvSpPr>
              <p:spPr bwMode="auto">
                <a:xfrm>
                  <a:off x="2063549" y="1458417"/>
                  <a:ext cx="1003300" cy="1019175"/>
                </a:xfrm>
                <a:prstGeom prst="line">
                  <a:avLst/>
                </a:prstGeom>
                <a:noFill/>
                <a:ln w="444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Line 18"/>
                <p:cNvSpPr>
                  <a:spLocks noChangeShapeType="1"/>
                </p:cNvSpPr>
                <p:nvPr/>
              </p:nvSpPr>
              <p:spPr bwMode="auto">
                <a:xfrm>
                  <a:off x="958652" y="3682504"/>
                  <a:ext cx="1006475" cy="989013"/>
                </a:xfrm>
                <a:prstGeom prst="line">
                  <a:avLst/>
                </a:prstGeom>
                <a:noFill/>
                <a:ln w="444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63552" y="3695204"/>
                  <a:ext cx="1017587" cy="9445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3101777" y="2588717"/>
                  <a:ext cx="1587" cy="10302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21"/>
                <p:cNvSpPr>
                  <a:spLocks noChangeShapeType="1"/>
                </p:cNvSpPr>
                <p:nvPr/>
              </p:nvSpPr>
              <p:spPr bwMode="auto">
                <a:xfrm>
                  <a:off x="987224" y="2564904"/>
                  <a:ext cx="977900" cy="417513"/>
                </a:xfrm>
                <a:prstGeom prst="line">
                  <a:avLst/>
                </a:prstGeom>
                <a:noFill/>
                <a:ln w="444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58652" y="3104651"/>
                  <a:ext cx="1006475" cy="477838"/>
                </a:xfrm>
                <a:prstGeom prst="line">
                  <a:avLst/>
                </a:prstGeom>
                <a:noFill/>
                <a:ln w="444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063552" y="2564904"/>
                  <a:ext cx="1017587" cy="4413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24"/>
                <p:cNvSpPr>
                  <a:spLocks noChangeShapeType="1"/>
                </p:cNvSpPr>
                <p:nvPr/>
              </p:nvSpPr>
              <p:spPr bwMode="auto">
                <a:xfrm>
                  <a:off x="2063549" y="3104654"/>
                  <a:ext cx="996950" cy="485775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25"/>
                <p:cNvSpPr>
                  <a:spLocks noChangeShapeType="1"/>
                </p:cNvSpPr>
                <p:nvPr/>
              </p:nvSpPr>
              <p:spPr bwMode="auto">
                <a:xfrm>
                  <a:off x="2003227" y="1482226"/>
                  <a:ext cx="1587" cy="1504950"/>
                </a:xfrm>
                <a:prstGeom prst="line">
                  <a:avLst/>
                </a:prstGeom>
                <a:noFill/>
                <a:ln w="444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26"/>
                <p:cNvSpPr>
                  <a:spLocks noChangeShapeType="1"/>
                </p:cNvSpPr>
                <p:nvPr/>
              </p:nvSpPr>
              <p:spPr bwMode="auto">
                <a:xfrm>
                  <a:off x="3174802" y="2553792"/>
                  <a:ext cx="1882775" cy="31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27"/>
                <p:cNvSpPr>
                  <a:spLocks noChangeShapeType="1"/>
                </p:cNvSpPr>
                <p:nvPr/>
              </p:nvSpPr>
              <p:spPr bwMode="auto">
                <a:xfrm>
                  <a:off x="3197024" y="3645992"/>
                  <a:ext cx="1879600" cy="3175"/>
                </a:xfrm>
                <a:prstGeom prst="line">
                  <a:avLst/>
                </a:prstGeom>
                <a:noFill/>
                <a:ln w="444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5133777" y="2612529"/>
                  <a:ext cx="3175" cy="917575"/>
                </a:xfrm>
                <a:prstGeom prst="line">
                  <a:avLst/>
                </a:prstGeom>
                <a:noFill/>
                <a:ln w="444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Line 29"/>
                <p:cNvSpPr>
                  <a:spLocks noChangeShapeType="1"/>
                </p:cNvSpPr>
                <p:nvPr/>
              </p:nvSpPr>
              <p:spPr bwMode="auto">
                <a:xfrm>
                  <a:off x="3176389" y="2560142"/>
                  <a:ext cx="817563" cy="4968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090786" y="2588714"/>
                  <a:ext cx="1004888" cy="4889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Line 31"/>
                <p:cNvSpPr>
                  <a:spLocks noChangeShapeType="1"/>
                </p:cNvSpPr>
                <p:nvPr/>
              </p:nvSpPr>
              <p:spPr bwMode="auto">
                <a:xfrm>
                  <a:off x="4124124" y="3144342"/>
                  <a:ext cx="971550" cy="427037"/>
                </a:xfrm>
                <a:prstGeom prst="line">
                  <a:avLst/>
                </a:prstGeom>
                <a:noFill/>
                <a:ln w="444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32"/>
                <p:cNvSpPr>
                  <a:spLocks/>
                </p:cNvSpPr>
                <p:nvPr/>
              </p:nvSpPr>
              <p:spPr bwMode="auto">
                <a:xfrm>
                  <a:off x="2077839" y="3199904"/>
                  <a:ext cx="1960563" cy="1554163"/>
                </a:xfrm>
                <a:custGeom>
                  <a:avLst/>
                  <a:gdLst>
                    <a:gd name="T0" fmla="*/ 1960562 w 1235"/>
                    <a:gd name="T1" fmla="*/ 0 h 979"/>
                    <a:gd name="T2" fmla="*/ 1787525 w 1235"/>
                    <a:gd name="T3" fmla="*/ 582613 h 979"/>
                    <a:gd name="T4" fmla="*/ 1339850 w 1235"/>
                    <a:gd name="T5" fmla="*/ 1144588 h 979"/>
                    <a:gd name="T6" fmla="*/ 931862 w 1235"/>
                    <a:gd name="T7" fmla="*/ 1390650 h 979"/>
                    <a:gd name="T8" fmla="*/ 411162 w 1235"/>
                    <a:gd name="T9" fmla="*/ 1533525 h 979"/>
                    <a:gd name="T10" fmla="*/ 396875 w 1235"/>
                    <a:gd name="T11" fmla="*/ 1519238 h 979"/>
                    <a:gd name="T12" fmla="*/ 0 w 1235"/>
                    <a:gd name="T13" fmla="*/ 1525588 h 9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35" h="979">
                      <a:moveTo>
                        <a:pt x="1235" y="0"/>
                      </a:moveTo>
                      <a:cubicBezTo>
                        <a:pt x="1217" y="61"/>
                        <a:pt x="1191" y="248"/>
                        <a:pt x="1126" y="367"/>
                      </a:cubicBezTo>
                      <a:cubicBezTo>
                        <a:pt x="1060" y="487"/>
                        <a:pt x="934" y="636"/>
                        <a:pt x="844" y="721"/>
                      </a:cubicBezTo>
                      <a:cubicBezTo>
                        <a:pt x="755" y="805"/>
                        <a:pt x="684" y="835"/>
                        <a:pt x="587" y="876"/>
                      </a:cubicBezTo>
                      <a:cubicBezTo>
                        <a:pt x="490" y="917"/>
                        <a:pt x="315" y="953"/>
                        <a:pt x="259" y="966"/>
                      </a:cubicBezTo>
                      <a:cubicBezTo>
                        <a:pt x="203" y="979"/>
                        <a:pt x="293" y="958"/>
                        <a:pt x="250" y="957"/>
                      </a:cubicBezTo>
                      <a:cubicBezTo>
                        <a:pt x="207" y="956"/>
                        <a:pt x="52" y="960"/>
                        <a:pt x="0" y="961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39789" y="2991939"/>
                  <a:ext cx="1223963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 dirty="0" smtClean="0"/>
                    <a:t>e1</a:t>
                  </a:r>
                  <a:endParaRPr lang="en-US" altLang="zh-CN" i="1" dirty="0"/>
                </a:p>
              </p:txBody>
            </p:sp>
          </p:grpSp>
          <p:sp>
            <p:nvSpPr>
              <p:cNvPr id="144" name="文本框 143"/>
              <p:cNvSpPr txBox="1"/>
              <p:nvPr/>
            </p:nvSpPr>
            <p:spPr>
              <a:xfrm>
                <a:off x="1385717" y="474216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u</a:t>
                </a:r>
                <a:endParaRPr lang="zh-CN" altLang="en-US" i="1" dirty="0"/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462447" y="560600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v</a:t>
                </a:r>
                <a:endParaRPr lang="zh-CN" altLang="en-US" i="1" dirty="0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3340112" y="500600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x</a:t>
                </a:r>
                <a:endParaRPr lang="zh-CN" altLang="en-US" i="1" dirty="0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1550054" y="595873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y</a:t>
                </a:r>
                <a:endParaRPr lang="zh-CN" altLang="en-US" i="1" dirty="0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50068" y="1133055"/>
            <a:ext cx="3535923" cy="2638152"/>
            <a:chOff x="550068" y="1133055"/>
            <a:chExt cx="3535923" cy="2638152"/>
          </a:xfrm>
        </p:grpSpPr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1651383" y="1133055"/>
              <a:ext cx="110771" cy="13580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839451" y="1965597"/>
              <a:ext cx="108414" cy="13816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2477451" y="1991577"/>
              <a:ext cx="108414" cy="13816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839451" y="2800499"/>
              <a:ext cx="108414" cy="1381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2492771" y="2800499"/>
              <a:ext cx="108414" cy="1381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1651383" y="3635403"/>
              <a:ext cx="110771" cy="13580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1651383" y="2374190"/>
              <a:ext cx="110771" cy="1369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3975222" y="1991577"/>
              <a:ext cx="109592" cy="13816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3976398" y="2800499"/>
              <a:ext cx="109593" cy="1381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164469" y="2409617"/>
              <a:ext cx="108414" cy="13580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V="1">
              <a:off x="924297" y="1254689"/>
              <a:ext cx="740046" cy="747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H="1">
              <a:off x="892482" y="2113209"/>
              <a:ext cx="1178" cy="74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752725" y="1254689"/>
              <a:ext cx="744760" cy="75814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932549" y="2909145"/>
              <a:ext cx="747117" cy="735708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V="1">
              <a:off x="1752727" y="2918592"/>
              <a:ext cx="755365" cy="7026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flipH="1" flipV="1">
              <a:off x="2523412" y="2095497"/>
              <a:ext cx="1178" cy="766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953758" y="2077783"/>
              <a:ext cx="725905" cy="31058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 flipV="1">
              <a:off x="932549" y="2479291"/>
              <a:ext cx="747117" cy="355454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V="1">
              <a:off x="1752727" y="2077783"/>
              <a:ext cx="755365" cy="328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1752725" y="2479293"/>
              <a:ext cx="740046" cy="361359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1707947" y="1272400"/>
              <a:ext cx="1178" cy="1119503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2577619" y="2069517"/>
              <a:ext cx="1397603" cy="2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2594115" y="2881984"/>
              <a:ext cx="1395246" cy="2362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flipV="1">
              <a:off x="4031786" y="2113211"/>
              <a:ext cx="2357" cy="682566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2578797" y="2074241"/>
              <a:ext cx="606885" cy="369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 flipV="1">
              <a:off x="3257563" y="2095495"/>
              <a:ext cx="745938" cy="363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3282310" y="2508816"/>
              <a:ext cx="721191" cy="31766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Freeform 32"/>
            <p:cNvSpPr>
              <a:spLocks/>
            </p:cNvSpPr>
            <p:nvPr/>
          </p:nvSpPr>
          <p:spPr bwMode="auto">
            <a:xfrm>
              <a:off x="1763332" y="2550148"/>
              <a:ext cx="1455346" cy="1156112"/>
            </a:xfrm>
            <a:custGeom>
              <a:avLst/>
              <a:gdLst>
                <a:gd name="T0" fmla="*/ 1960562 w 1235"/>
                <a:gd name="T1" fmla="*/ 0 h 979"/>
                <a:gd name="T2" fmla="*/ 1787525 w 1235"/>
                <a:gd name="T3" fmla="*/ 582613 h 979"/>
                <a:gd name="T4" fmla="*/ 1339850 w 1235"/>
                <a:gd name="T5" fmla="*/ 1144588 h 979"/>
                <a:gd name="T6" fmla="*/ 931862 w 1235"/>
                <a:gd name="T7" fmla="*/ 1390650 h 979"/>
                <a:gd name="T8" fmla="*/ 411162 w 1235"/>
                <a:gd name="T9" fmla="*/ 1533525 h 979"/>
                <a:gd name="T10" fmla="*/ 396875 w 1235"/>
                <a:gd name="T11" fmla="*/ 1519238 h 979"/>
                <a:gd name="T12" fmla="*/ 0 w 1235"/>
                <a:gd name="T13" fmla="*/ 1525588 h 9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35" h="979">
                  <a:moveTo>
                    <a:pt x="1235" y="0"/>
                  </a:moveTo>
                  <a:cubicBezTo>
                    <a:pt x="1217" y="61"/>
                    <a:pt x="1191" y="248"/>
                    <a:pt x="1126" y="367"/>
                  </a:cubicBezTo>
                  <a:cubicBezTo>
                    <a:pt x="1060" y="487"/>
                    <a:pt x="934" y="636"/>
                    <a:pt x="844" y="721"/>
                  </a:cubicBezTo>
                  <a:cubicBezTo>
                    <a:pt x="755" y="805"/>
                    <a:pt x="684" y="835"/>
                    <a:pt x="587" y="876"/>
                  </a:cubicBezTo>
                  <a:cubicBezTo>
                    <a:pt x="490" y="917"/>
                    <a:pt x="315" y="953"/>
                    <a:pt x="259" y="966"/>
                  </a:cubicBezTo>
                  <a:cubicBezTo>
                    <a:pt x="203" y="979"/>
                    <a:pt x="293" y="958"/>
                    <a:pt x="250" y="957"/>
                  </a:cubicBezTo>
                  <a:cubicBezTo>
                    <a:pt x="207" y="956"/>
                    <a:pt x="52" y="960"/>
                    <a:pt x="0" y="9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Text Box 62"/>
            <p:cNvSpPr txBox="1">
              <a:spLocks noChangeArrowheads="1"/>
            </p:cNvSpPr>
            <p:nvPr/>
          </p:nvSpPr>
          <p:spPr bwMode="auto">
            <a:xfrm>
              <a:off x="2032011" y="2395447"/>
              <a:ext cx="908560" cy="27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 smtClean="0"/>
                <a:t>e1</a:t>
              </a:r>
              <a:endParaRPr lang="en-US" altLang="zh-CN" i="1" dirty="0"/>
            </a:p>
          </p:txBody>
        </p:sp>
        <p:sp>
          <p:nvSpPr>
            <p:cNvPr id="158" name="Text Box 62"/>
            <p:cNvSpPr txBox="1">
              <a:spLocks noChangeArrowheads="1"/>
            </p:cNvSpPr>
            <p:nvPr/>
          </p:nvSpPr>
          <p:spPr bwMode="auto">
            <a:xfrm>
              <a:off x="2680898" y="3249250"/>
              <a:ext cx="8834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 smtClean="0"/>
                <a:t>e2</a:t>
              </a:r>
              <a:endParaRPr lang="en-US" altLang="zh-CN" i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00341" y="199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u</a:t>
              </a:r>
              <a:endParaRPr lang="zh-CN" altLang="en-US" i="1" dirty="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477071" y="2862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v</a:t>
              </a:r>
              <a:endParaRPr lang="zh-CN" altLang="en-US" i="1" dirty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343208" y="22655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zh-CN" altLang="en-US" i="1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553150" y="3218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zh-CN" altLang="en-US" i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0068" y="1268860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</a:t>
              </a:r>
              <a:r>
                <a:rPr lang="zh-CN" altLang="en-US" sz="2800" dirty="0" smtClean="0"/>
                <a:t>树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39410" y="1003754"/>
            <a:ext cx="3524794" cy="2511798"/>
            <a:chOff x="7539410" y="1003754"/>
            <a:chExt cx="3524794" cy="2511798"/>
          </a:xfrm>
        </p:grpSpPr>
        <p:sp>
          <p:nvSpPr>
            <p:cNvPr id="156" name="Text Box 62"/>
            <p:cNvSpPr txBox="1">
              <a:spLocks noChangeArrowheads="1"/>
            </p:cNvSpPr>
            <p:nvPr/>
          </p:nvSpPr>
          <p:spPr bwMode="auto">
            <a:xfrm>
              <a:off x="8585104" y="2103765"/>
              <a:ext cx="908560" cy="27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 smtClean="0"/>
                <a:t>e1</a:t>
              </a:r>
              <a:endParaRPr lang="en-US" altLang="zh-CN" i="1" dirty="0"/>
            </a:p>
          </p:txBody>
        </p: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8328932" y="1003754"/>
              <a:ext cx="107714" cy="12930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7539410" y="1796422"/>
              <a:ext cx="105422" cy="1315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9132200" y="1821158"/>
              <a:ext cx="105422" cy="1315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7539410" y="2591336"/>
              <a:ext cx="105422" cy="1315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auto">
            <a:xfrm>
              <a:off x="9147096" y="2591336"/>
              <a:ext cx="105422" cy="1315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Oval 10"/>
            <p:cNvSpPr>
              <a:spLocks noChangeArrowheads="1"/>
            </p:cNvSpPr>
            <p:nvPr/>
          </p:nvSpPr>
          <p:spPr bwMode="auto">
            <a:xfrm>
              <a:off x="8328932" y="3386252"/>
              <a:ext cx="107714" cy="129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8328932" y="2185445"/>
              <a:ext cx="107714" cy="1304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10588630" y="1821158"/>
              <a:ext cx="106568" cy="1315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10589774" y="2591336"/>
              <a:ext cx="106568" cy="1315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9800255" y="2219176"/>
              <a:ext cx="105422" cy="129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V="1">
              <a:off x="7621914" y="1119563"/>
              <a:ext cx="719620" cy="711714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7590978" y="1936963"/>
              <a:ext cx="1146" cy="7060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8427476" y="1119563"/>
              <a:ext cx="724204" cy="721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7629938" y="2694778"/>
              <a:ext cx="726495" cy="700471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 flipV="1">
              <a:off x="8427479" y="2703773"/>
              <a:ext cx="734516" cy="668989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 flipH="1" flipV="1">
              <a:off x="9176892" y="1920101"/>
              <a:ext cx="1146" cy="729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650562" y="1903235"/>
              <a:ext cx="705869" cy="29570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 flipV="1">
              <a:off x="7629938" y="2285512"/>
              <a:ext cx="726495" cy="338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V="1">
              <a:off x="8427479" y="1903235"/>
              <a:ext cx="734516" cy="31257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8427476" y="2285514"/>
              <a:ext cx="719620" cy="3440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8383935" y="1136425"/>
              <a:ext cx="1146" cy="1065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9229603" y="1895365"/>
              <a:ext cx="1359028" cy="2249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9245643" y="2668918"/>
              <a:ext cx="1356736" cy="2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V="1">
              <a:off x="10643633" y="1936966"/>
              <a:ext cx="2292" cy="64987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9230748" y="1899862"/>
              <a:ext cx="590135" cy="3519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 flipV="1">
              <a:off x="9890780" y="1920098"/>
              <a:ext cx="725350" cy="346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9914844" y="2313624"/>
              <a:ext cx="701286" cy="30245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2"/>
            <p:cNvSpPr>
              <a:spLocks/>
            </p:cNvSpPr>
            <p:nvPr/>
          </p:nvSpPr>
          <p:spPr bwMode="auto">
            <a:xfrm>
              <a:off x="8437791" y="2352975"/>
              <a:ext cx="1415177" cy="1100740"/>
            </a:xfrm>
            <a:custGeom>
              <a:avLst/>
              <a:gdLst>
                <a:gd name="T0" fmla="*/ 1960562 w 1235"/>
                <a:gd name="T1" fmla="*/ 0 h 979"/>
                <a:gd name="T2" fmla="*/ 1787525 w 1235"/>
                <a:gd name="T3" fmla="*/ 582613 h 979"/>
                <a:gd name="T4" fmla="*/ 1339850 w 1235"/>
                <a:gd name="T5" fmla="*/ 1144588 h 979"/>
                <a:gd name="T6" fmla="*/ 931862 w 1235"/>
                <a:gd name="T7" fmla="*/ 1390650 h 979"/>
                <a:gd name="T8" fmla="*/ 411162 w 1235"/>
                <a:gd name="T9" fmla="*/ 1533525 h 979"/>
                <a:gd name="T10" fmla="*/ 396875 w 1235"/>
                <a:gd name="T11" fmla="*/ 1519238 h 979"/>
                <a:gd name="T12" fmla="*/ 0 w 1235"/>
                <a:gd name="T13" fmla="*/ 1525588 h 9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35" h="979">
                  <a:moveTo>
                    <a:pt x="1235" y="0"/>
                  </a:moveTo>
                  <a:cubicBezTo>
                    <a:pt x="1217" y="61"/>
                    <a:pt x="1191" y="248"/>
                    <a:pt x="1126" y="367"/>
                  </a:cubicBezTo>
                  <a:cubicBezTo>
                    <a:pt x="1060" y="487"/>
                    <a:pt x="934" y="636"/>
                    <a:pt x="844" y="721"/>
                  </a:cubicBezTo>
                  <a:cubicBezTo>
                    <a:pt x="755" y="805"/>
                    <a:pt x="684" y="835"/>
                    <a:pt x="587" y="876"/>
                  </a:cubicBezTo>
                  <a:cubicBezTo>
                    <a:pt x="490" y="917"/>
                    <a:pt x="315" y="953"/>
                    <a:pt x="259" y="966"/>
                  </a:cubicBezTo>
                  <a:cubicBezTo>
                    <a:pt x="203" y="979"/>
                    <a:pt x="293" y="958"/>
                    <a:pt x="250" y="957"/>
                  </a:cubicBezTo>
                  <a:cubicBezTo>
                    <a:pt x="207" y="956"/>
                    <a:pt x="52" y="960"/>
                    <a:pt x="0" y="961"/>
                  </a:cubicBezTo>
                </a:path>
              </a:pathLst>
            </a:cu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62"/>
            <p:cNvSpPr txBox="1">
              <a:spLocks noChangeArrowheads="1"/>
            </p:cNvSpPr>
            <p:nvPr/>
          </p:nvSpPr>
          <p:spPr bwMode="auto">
            <a:xfrm>
              <a:off x="9411224" y="3045108"/>
              <a:ext cx="8834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 smtClean="0"/>
                <a:t>e2</a:t>
              </a:r>
              <a:endParaRPr lang="en-US" altLang="zh-CN" i="1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029962" y="17456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u</a:t>
              </a:r>
              <a:endParaRPr lang="zh-CN" altLang="en-US" i="1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9106692" y="26094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v</a:t>
              </a:r>
              <a:endParaRPr lang="zh-CN" altLang="en-US" i="1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9994625" y="20745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zh-CN" altLang="en-US" i="1" dirty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8204567" y="30272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zh-CN" altLang="en-US" i="1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0220703" y="1268860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T’</a:t>
              </a:r>
              <a:r>
                <a:rPr lang="zh-CN" altLang="en-US" sz="2800" dirty="0" smtClean="0"/>
                <a:t>树</a:t>
              </a:r>
              <a:endParaRPr lang="zh-CN" altLang="en-US" sz="28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82442" y="1159099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不妨假设</a:t>
            </a:r>
            <a:r>
              <a:rPr lang="en-US" altLang="zh-CN" sz="2400" dirty="0" smtClean="0"/>
              <a:t>e1</a:t>
            </a:r>
            <a:r>
              <a:rPr lang="zh-CN" altLang="en-US" sz="2400" dirty="0" smtClean="0"/>
              <a:t>不同</a:t>
            </a:r>
            <a:endParaRPr lang="zh-CN" altLang="en-US" sz="24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8629576" y="716465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e1</a:t>
            </a:r>
            <a:r>
              <a:rPr lang="zh-CN" altLang="en-US" sz="2400" dirty="0" smtClean="0"/>
              <a:t>必定是</a:t>
            </a:r>
            <a:r>
              <a:rPr lang="en-US" altLang="zh-CN" sz="2400" dirty="0" smtClean="0"/>
              <a:t>T’</a:t>
            </a:r>
            <a:r>
              <a:rPr lang="zh-CN" altLang="en-US" sz="2400" dirty="0" smtClean="0"/>
              <a:t>的弦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919971" y="3512844"/>
            <a:ext cx="3018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取</a:t>
            </a:r>
            <a:r>
              <a:rPr lang="en-US" altLang="zh-CN" dirty="0" err="1" smtClean="0"/>
              <a:t>uv</a:t>
            </a:r>
            <a:r>
              <a:rPr lang="en-US" altLang="zh-CN" dirty="0" smtClean="0"/>
              <a:t>-path</a:t>
            </a:r>
            <a:r>
              <a:rPr lang="zh-CN" altLang="en-US" dirty="0" smtClean="0"/>
              <a:t>边集和边割集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交集中某个</a:t>
            </a:r>
            <a:r>
              <a:rPr lang="zh-CN" altLang="en-US" dirty="0"/>
              <a:t>枝如</a:t>
            </a:r>
            <a:r>
              <a:rPr lang="en-US" altLang="zh-CN" dirty="0"/>
              <a:t>e2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21775" y="1779333"/>
            <a:ext cx="1302303" cy="2309757"/>
            <a:chOff x="2021775" y="1779333"/>
            <a:chExt cx="1302303" cy="2309757"/>
          </a:xfrm>
        </p:grpSpPr>
        <p:sp>
          <p:nvSpPr>
            <p:cNvPr id="11" name="任意多边形 10"/>
            <p:cNvSpPr/>
            <p:nvPr/>
          </p:nvSpPr>
          <p:spPr>
            <a:xfrm>
              <a:off x="2021775" y="1779333"/>
              <a:ext cx="1283173" cy="2273300"/>
            </a:xfrm>
            <a:custGeom>
              <a:avLst/>
              <a:gdLst>
                <a:gd name="connsiteX0" fmla="*/ 1283173 w 1283173"/>
                <a:gd name="connsiteY0" fmla="*/ 0 h 2273300"/>
                <a:gd name="connsiteX1" fmla="*/ 1245073 w 1283173"/>
                <a:gd name="connsiteY1" fmla="*/ 101600 h 2273300"/>
                <a:gd name="connsiteX2" fmla="*/ 1206973 w 1283173"/>
                <a:gd name="connsiteY2" fmla="*/ 254000 h 2273300"/>
                <a:gd name="connsiteX3" fmla="*/ 1194273 w 1283173"/>
                <a:gd name="connsiteY3" fmla="*/ 292100 h 2273300"/>
                <a:gd name="connsiteX4" fmla="*/ 1168873 w 1283173"/>
                <a:gd name="connsiteY4" fmla="*/ 330200 h 2273300"/>
                <a:gd name="connsiteX5" fmla="*/ 1143473 w 1283173"/>
                <a:gd name="connsiteY5" fmla="*/ 406400 h 2273300"/>
                <a:gd name="connsiteX6" fmla="*/ 1092673 w 1283173"/>
                <a:gd name="connsiteY6" fmla="*/ 482600 h 2273300"/>
                <a:gd name="connsiteX7" fmla="*/ 1054573 w 1283173"/>
                <a:gd name="connsiteY7" fmla="*/ 558800 h 2273300"/>
                <a:gd name="connsiteX8" fmla="*/ 1041873 w 1283173"/>
                <a:gd name="connsiteY8" fmla="*/ 596900 h 2273300"/>
                <a:gd name="connsiteX9" fmla="*/ 1003773 w 1283173"/>
                <a:gd name="connsiteY9" fmla="*/ 609600 h 2273300"/>
                <a:gd name="connsiteX10" fmla="*/ 940273 w 1283173"/>
                <a:gd name="connsiteY10" fmla="*/ 685800 h 2273300"/>
                <a:gd name="connsiteX11" fmla="*/ 902173 w 1283173"/>
                <a:gd name="connsiteY11" fmla="*/ 698500 h 2273300"/>
                <a:gd name="connsiteX12" fmla="*/ 825973 w 1283173"/>
                <a:gd name="connsiteY12" fmla="*/ 749300 h 2273300"/>
                <a:gd name="connsiteX13" fmla="*/ 787873 w 1283173"/>
                <a:gd name="connsiteY13" fmla="*/ 762000 h 2273300"/>
                <a:gd name="connsiteX14" fmla="*/ 749773 w 1283173"/>
                <a:gd name="connsiteY14" fmla="*/ 787400 h 2273300"/>
                <a:gd name="connsiteX15" fmla="*/ 673573 w 1283173"/>
                <a:gd name="connsiteY15" fmla="*/ 812800 h 2273300"/>
                <a:gd name="connsiteX16" fmla="*/ 622773 w 1283173"/>
                <a:gd name="connsiteY16" fmla="*/ 850900 h 2273300"/>
                <a:gd name="connsiteX17" fmla="*/ 546573 w 1283173"/>
                <a:gd name="connsiteY17" fmla="*/ 876300 h 2273300"/>
                <a:gd name="connsiteX18" fmla="*/ 508473 w 1283173"/>
                <a:gd name="connsiteY18" fmla="*/ 889000 h 2273300"/>
                <a:gd name="connsiteX19" fmla="*/ 470373 w 1283173"/>
                <a:gd name="connsiteY19" fmla="*/ 914400 h 2273300"/>
                <a:gd name="connsiteX20" fmla="*/ 406873 w 1283173"/>
                <a:gd name="connsiteY20" fmla="*/ 927100 h 2273300"/>
                <a:gd name="connsiteX21" fmla="*/ 330673 w 1283173"/>
                <a:gd name="connsiteY21" fmla="*/ 952500 h 2273300"/>
                <a:gd name="connsiteX22" fmla="*/ 254473 w 1283173"/>
                <a:gd name="connsiteY22" fmla="*/ 977900 h 2273300"/>
                <a:gd name="connsiteX23" fmla="*/ 216373 w 1283173"/>
                <a:gd name="connsiteY23" fmla="*/ 990600 h 2273300"/>
                <a:gd name="connsiteX24" fmla="*/ 140173 w 1283173"/>
                <a:gd name="connsiteY24" fmla="*/ 1041400 h 2273300"/>
                <a:gd name="connsiteX25" fmla="*/ 63973 w 1283173"/>
                <a:gd name="connsiteY25" fmla="*/ 1155700 h 2273300"/>
                <a:gd name="connsiteX26" fmla="*/ 38573 w 1283173"/>
                <a:gd name="connsiteY26" fmla="*/ 1193800 h 2273300"/>
                <a:gd name="connsiteX27" fmla="*/ 13173 w 1283173"/>
                <a:gd name="connsiteY27" fmla="*/ 1231900 h 2273300"/>
                <a:gd name="connsiteX28" fmla="*/ 473 w 1283173"/>
                <a:gd name="connsiteY28" fmla="*/ 1333500 h 2273300"/>
                <a:gd name="connsiteX29" fmla="*/ 25873 w 1283173"/>
                <a:gd name="connsiteY29" fmla="*/ 1574800 h 2273300"/>
                <a:gd name="connsiteX30" fmla="*/ 63973 w 1283173"/>
                <a:gd name="connsiteY30" fmla="*/ 1739900 h 2273300"/>
                <a:gd name="connsiteX31" fmla="*/ 63973 w 1283173"/>
                <a:gd name="connsiteY31" fmla="*/ 1739900 h 2273300"/>
                <a:gd name="connsiteX32" fmla="*/ 89373 w 1283173"/>
                <a:gd name="connsiteY32" fmla="*/ 1854200 h 2273300"/>
                <a:gd name="connsiteX33" fmla="*/ 114773 w 1283173"/>
                <a:gd name="connsiteY33" fmla="*/ 1930400 h 2273300"/>
                <a:gd name="connsiteX34" fmla="*/ 152873 w 1283173"/>
                <a:gd name="connsiteY34" fmla="*/ 2070100 h 2273300"/>
                <a:gd name="connsiteX35" fmla="*/ 165573 w 1283173"/>
                <a:gd name="connsiteY35" fmla="*/ 2120900 h 2273300"/>
                <a:gd name="connsiteX36" fmla="*/ 165573 w 1283173"/>
                <a:gd name="connsiteY36" fmla="*/ 2273300 h 227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83173" h="2273300">
                  <a:moveTo>
                    <a:pt x="1283173" y="0"/>
                  </a:moveTo>
                  <a:cubicBezTo>
                    <a:pt x="1278229" y="12360"/>
                    <a:pt x="1250050" y="79202"/>
                    <a:pt x="1245073" y="101600"/>
                  </a:cubicBezTo>
                  <a:cubicBezTo>
                    <a:pt x="1210870" y="255514"/>
                    <a:pt x="1258297" y="100027"/>
                    <a:pt x="1206973" y="254000"/>
                  </a:cubicBezTo>
                  <a:cubicBezTo>
                    <a:pt x="1202740" y="266700"/>
                    <a:pt x="1201699" y="280961"/>
                    <a:pt x="1194273" y="292100"/>
                  </a:cubicBezTo>
                  <a:cubicBezTo>
                    <a:pt x="1185806" y="304800"/>
                    <a:pt x="1175072" y="316252"/>
                    <a:pt x="1168873" y="330200"/>
                  </a:cubicBezTo>
                  <a:cubicBezTo>
                    <a:pt x="1157999" y="354666"/>
                    <a:pt x="1158325" y="384123"/>
                    <a:pt x="1143473" y="406400"/>
                  </a:cubicBezTo>
                  <a:cubicBezTo>
                    <a:pt x="1126540" y="431800"/>
                    <a:pt x="1102326" y="453640"/>
                    <a:pt x="1092673" y="482600"/>
                  </a:cubicBezTo>
                  <a:cubicBezTo>
                    <a:pt x="1060751" y="578365"/>
                    <a:pt x="1103812" y="460323"/>
                    <a:pt x="1054573" y="558800"/>
                  </a:cubicBezTo>
                  <a:cubicBezTo>
                    <a:pt x="1048586" y="570774"/>
                    <a:pt x="1051339" y="587434"/>
                    <a:pt x="1041873" y="596900"/>
                  </a:cubicBezTo>
                  <a:cubicBezTo>
                    <a:pt x="1032407" y="606366"/>
                    <a:pt x="1016473" y="605367"/>
                    <a:pt x="1003773" y="609600"/>
                  </a:cubicBezTo>
                  <a:cubicBezTo>
                    <a:pt x="985031" y="637713"/>
                    <a:pt x="969609" y="666243"/>
                    <a:pt x="940273" y="685800"/>
                  </a:cubicBezTo>
                  <a:cubicBezTo>
                    <a:pt x="929134" y="693226"/>
                    <a:pt x="913875" y="691999"/>
                    <a:pt x="902173" y="698500"/>
                  </a:cubicBezTo>
                  <a:cubicBezTo>
                    <a:pt x="875488" y="713325"/>
                    <a:pt x="854933" y="739647"/>
                    <a:pt x="825973" y="749300"/>
                  </a:cubicBezTo>
                  <a:cubicBezTo>
                    <a:pt x="813273" y="753533"/>
                    <a:pt x="799847" y="756013"/>
                    <a:pt x="787873" y="762000"/>
                  </a:cubicBezTo>
                  <a:cubicBezTo>
                    <a:pt x="774221" y="768826"/>
                    <a:pt x="763721" y="781201"/>
                    <a:pt x="749773" y="787400"/>
                  </a:cubicBezTo>
                  <a:cubicBezTo>
                    <a:pt x="725307" y="798274"/>
                    <a:pt x="673573" y="812800"/>
                    <a:pt x="673573" y="812800"/>
                  </a:cubicBezTo>
                  <a:cubicBezTo>
                    <a:pt x="656640" y="825500"/>
                    <a:pt x="641705" y="841434"/>
                    <a:pt x="622773" y="850900"/>
                  </a:cubicBezTo>
                  <a:cubicBezTo>
                    <a:pt x="598826" y="862874"/>
                    <a:pt x="571973" y="867833"/>
                    <a:pt x="546573" y="876300"/>
                  </a:cubicBezTo>
                  <a:cubicBezTo>
                    <a:pt x="533873" y="880533"/>
                    <a:pt x="519612" y="881574"/>
                    <a:pt x="508473" y="889000"/>
                  </a:cubicBezTo>
                  <a:cubicBezTo>
                    <a:pt x="495773" y="897467"/>
                    <a:pt x="484665" y="909041"/>
                    <a:pt x="470373" y="914400"/>
                  </a:cubicBezTo>
                  <a:cubicBezTo>
                    <a:pt x="450162" y="921979"/>
                    <a:pt x="427698" y="921420"/>
                    <a:pt x="406873" y="927100"/>
                  </a:cubicBezTo>
                  <a:cubicBezTo>
                    <a:pt x="381042" y="934145"/>
                    <a:pt x="356073" y="944033"/>
                    <a:pt x="330673" y="952500"/>
                  </a:cubicBezTo>
                  <a:lnTo>
                    <a:pt x="254473" y="977900"/>
                  </a:lnTo>
                  <a:cubicBezTo>
                    <a:pt x="241773" y="982133"/>
                    <a:pt x="227512" y="983174"/>
                    <a:pt x="216373" y="990600"/>
                  </a:cubicBezTo>
                  <a:lnTo>
                    <a:pt x="140173" y="1041400"/>
                  </a:lnTo>
                  <a:lnTo>
                    <a:pt x="63973" y="1155700"/>
                  </a:lnTo>
                  <a:lnTo>
                    <a:pt x="38573" y="1193800"/>
                  </a:lnTo>
                  <a:lnTo>
                    <a:pt x="13173" y="1231900"/>
                  </a:lnTo>
                  <a:cubicBezTo>
                    <a:pt x="8940" y="1265767"/>
                    <a:pt x="473" y="1299370"/>
                    <a:pt x="473" y="1333500"/>
                  </a:cubicBezTo>
                  <a:cubicBezTo>
                    <a:pt x="473" y="1509456"/>
                    <a:pt x="-5618" y="1480327"/>
                    <a:pt x="25873" y="1574800"/>
                  </a:cubicBezTo>
                  <a:cubicBezTo>
                    <a:pt x="42359" y="1690205"/>
                    <a:pt x="29107" y="1635302"/>
                    <a:pt x="63973" y="1739900"/>
                  </a:cubicBezTo>
                  <a:lnTo>
                    <a:pt x="63973" y="1739900"/>
                  </a:lnTo>
                  <a:cubicBezTo>
                    <a:pt x="71224" y="1776154"/>
                    <a:pt x="78612" y="1818329"/>
                    <a:pt x="89373" y="1854200"/>
                  </a:cubicBezTo>
                  <a:cubicBezTo>
                    <a:pt x="97066" y="1879845"/>
                    <a:pt x="106306" y="1905000"/>
                    <a:pt x="114773" y="1930400"/>
                  </a:cubicBezTo>
                  <a:cubicBezTo>
                    <a:pt x="138512" y="2001618"/>
                    <a:pt x="124226" y="1955513"/>
                    <a:pt x="152873" y="2070100"/>
                  </a:cubicBezTo>
                  <a:cubicBezTo>
                    <a:pt x="157106" y="2087033"/>
                    <a:pt x="165573" y="2103446"/>
                    <a:pt x="165573" y="2120900"/>
                  </a:cubicBezTo>
                  <a:lnTo>
                    <a:pt x="165573" y="2273300"/>
                  </a:ln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80202" y="371975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边割集</a:t>
              </a:r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2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  <p:bldP spid="10" grpId="0"/>
      <p:bldP spid="159" grpId="0"/>
      <p:bldP spid="21" grpId="0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1883</TotalTime>
  <Pages>0</Pages>
  <Words>1443</Words>
  <Characters>0</Characters>
  <Application>Microsoft Office PowerPoint</Application>
  <DocSecurity>0</DocSecurity>
  <PresentationFormat>宽屏</PresentationFormat>
  <Lines>0</Lines>
  <Paragraphs>245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MS PMincho</vt:lpstr>
      <vt:lpstr>华文行楷</vt:lpstr>
      <vt:lpstr>楷体</vt:lpstr>
      <vt:lpstr>宋体</vt:lpstr>
      <vt:lpstr>Arial</vt:lpstr>
      <vt:lpstr>Garamond</vt:lpstr>
      <vt:lpstr>MT Extra</vt:lpstr>
      <vt:lpstr>Symbol</vt:lpstr>
      <vt:lpstr>Times New Roman</vt:lpstr>
      <vt:lpstr>Wingdings</vt:lpstr>
      <vt:lpstr>default</vt:lpstr>
      <vt:lpstr>Equation</vt:lpstr>
      <vt:lpstr>Document</vt:lpstr>
      <vt:lpstr>计算机问题求解 – 论题3-7     -  树</vt:lpstr>
      <vt:lpstr>PowerPoint 演示文稿</vt:lpstr>
      <vt:lpstr>PowerPoint 演示文稿</vt:lpstr>
      <vt:lpstr>树的性质的“极限性”</vt:lpstr>
      <vt:lpstr>Merging Two Vertices</vt:lpstr>
      <vt:lpstr>Matrix Operation for Merging</vt:lpstr>
      <vt:lpstr>Constructing a Spanning Tree</vt:lpstr>
      <vt:lpstr>生成树: 树“里”与树“外”的边</vt:lpstr>
      <vt:lpstr>暗藏玄机：两棵不同的生成树</vt:lpstr>
      <vt:lpstr>生成树的“变换”</vt:lpstr>
      <vt:lpstr>PowerPoint 演示文稿</vt:lpstr>
      <vt:lpstr>Generic Algorithm for MST Problem</vt:lpstr>
      <vt:lpstr>Kruskal’s Algorithm for MST</vt:lpstr>
      <vt:lpstr>Prim’s Algorithm for MST</vt:lpstr>
      <vt:lpstr>How  to prove your greedy choice property?</vt:lpstr>
      <vt:lpstr>Theorem 4.12 Kruskal Algorithm produces a minimum spanning tree in a connected weighted graph.</vt:lpstr>
      <vt:lpstr>Prim算法的正确性证明</vt:lpstr>
      <vt:lpstr>PowerPoint 演示文稿</vt:lpstr>
      <vt:lpstr>PowerPoint 演示文稿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wei hengxin</cp:lastModifiedBy>
  <cp:revision>106</cp:revision>
  <cp:lastPrinted>1601-01-01T00:00:00Z</cp:lastPrinted>
  <dcterms:created xsi:type="dcterms:W3CDTF">2010-10-07T02:50:25Z</dcterms:created>
  <dcterms:modified xsi:type="dcterms:W3CDTF">2018-10-16T00:37:16Z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