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0"/>
  </p:normalViewPr>
  <p:slideViewPr>
    <p:cSldViewPr snapToGrid="0">
      <p:cViewPr varScale="1">
        <p:scale>
          <a:sx n="84" d="100"/>
          <a:sy n="84" d="100"/>
        </p:scale>
        <p:origin x="12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3/18/2019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3/18/2019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3/18/2019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918908" y="1453185"/>
            <a:ext cx="8689976" cy="1683207"/>
          </a:xfrm>
        </p:spPr>
        <p:txBody>
          <a:bodyPr>
            <a:normAutofit/>
          </a:bodyPr>
          <a:lstStyle/>
          <a:p>
            <a:pPr algn="l"/>
            <a:r>
              <a:rPr lang="zh-CN" altLang="en-US" dirty="0" smtClean="0">
                <a:solidFill>
                  <a:schemeClr val="tx1"/>
                </a:solidFill>
                <a:latin typeface="华文楷体" panose="02010600040101010101" pitchFamily="2" charset="-122"/>
                <a:ea typeface="华文楷体" panose="02010600040101010101" pitchFamily="2" charset="-122"/>
              </a:rPr>
              <a:t>问题</a:t>
            </a:r>
            <a:r>
              <a:rPr lang="en-US" altLang="zh-CN" dirty="0" smtClean="0">
                <a:solidFill>
                  <a:schemeClr val="tx1"/>
                </a:solidFill>
                <a:latin typeface="华文楷体" panose="02010600040101010101" pitchFamily="2" charset="-122"/>
                <a:ea typeface="华文楷体" panose="02010600040101010101" pitchFamily="2" charset="-122"/>
              </a:rPr>
              <a:t>1</a:t>
            </a:r>
            <a:r>
              <a:rPr lang="zh-CN" altLang="en-US" dirty="0" smtClean="0">
                <a:solidFill>
                  <a:schemeClr val="tx1"/>
                </a:solidFill>
                <a:latin typeface="华文楷体" panose="02010600040101010101" pitchFamily="2" charset="-122"/>
                <a:ea typeface="华文楷体" panose="02010600040101010101" pitchFamily="2" charset="-122"/>
              </a:rPr>
              <a:t>：二阶魔方置换群有多少元素？（二阶魔方有多少状态）</a:t>
            </a:r>
            <a:endParaRPr lang="en-US" altLang="zh-CN" dirty="0" smtClean="0">
              <a:solidFill>
                <a:schemeClr val="tx1"/>
              </a:solidFill>
              <a:latin typeface="华文楷体" panose="02010600040101010101" pitchFamily="2" charset="-122"/>
              <a:ea typeface="华文楷体" panose="02010600040101010101" pitchFamily="2" charset="-122"/>
            </a:endParaRPr>
          </a:p>
          <a:p>
            <a:pPr algn="l"/>
            <a:r>
              <a:rPr lang="zh-CN" altLang="en-US" dirty="0" smtClean="0">
                <a:solidFill>
                  <a:schemeClr val="tx1"/>
                </a:solidFill>
                <a:latin typeface="华文楷体" panose="02010600040101010101" pitchFamily="2" charset="-122"/>
                <a:ea typeface="华文楷体" panose="02010600040101010101" pitchFamily="2" charset="-122"/>
              </a:rPr>
              <a:t>问题</a:t>
            </a:r>
            <a:r>
              <a:rPr lang="en-US" altLang="zh-CN" dirty="0" smtClean="0">
                <a:solidFill>
                  <a:schemeClr val="tx1"/>
                </a:solidFill>
                <a:latin typeface="华文楷体" panose="02010600040101010101" pitchFamily="2" charset="-122"/>
                <a:ea typeface="华文楷体" panose="02010600040101010101" pitchFamily="2" charset="-122"/>
              </a:rPr>
              <a:t>2</a:t>
            </a:r>
            <a:r>
              <a:rPr lang="zh-CN" altLang="en-US" dirty="0" smtClean="0">
                <a:solidFill>
                  <a:schemeClr val="tx1"/>
                </a:solidFill>
                <a:latin typeface="华文楷体" panose="02010600040101010101" pitchFamily="2" charset="-122"/>
                <a:ea typeface="华文楷体" panose="02010600040101010101" pitchFamily="2" charset="-122"/>
              </a:rPr>
              <a:t>：如何判断二阶魔方的一个状态是否可以由初始状态经由正常转动抵达？</a:t>
            </a:r>
            <a:endParaRPr lang="en-US" altLang="zh-CN" dirty="0" smtClean="0">
              <a:solidFill>
                <a:schemeClr val="tx1"/>
              </a:solidFill>
              <a:latin typeface="华文楷体" panose="02010600040101010101" pitchFamily="2" charset="-122"/>
              <a:ea typeface="华文楷体" panose="02010600040101010101" pitchFamily="2" charset="-122"/>
            </a:endParaRPr>
          </a:p>
          <a:p>
            <a:pPr algn="l"/>
            <a:endParaRPr lang="en-US" altLang="zh-CN" dirty="0">
              <a:solidFill>
                <a:schemeClr val="tx1"/>
              </a:solidFill>
              <a:latin typeface="华文楷体" panose="02010600040101010101" pitchFamily="2" charset="-122"/>
              <a:ea typeface="华文楷体" panose="02010600040101010101" pitchFamily="2" charset="-122"/>
            </a:endParaRPr>
          </a:p>
          <a:p>
            <a:pPr algn="l"/>
            <a:endParaRPr lang="zh-CN" altLang="en-US" dirty="0">
              <a:solidFill>
                <a:schemeClr val="tx1"/>
              </a:solidFill>
              <a:latin typeface="华文楷体" panose="02010600040101010101" pitchFamily="2" charset="-122"/>
              <a:ea typeface="华文楷体" panose="02010600040101010101" pitchFamily="2" charset="-122"/>
            </a:endParaRPr>
          </a:p>
        </p:txBody>
      </p:sp>
      <p:sp>
        <p:nvSpPr>
          <p:cNvPr id="4" name="标题 1"/>
          <p:cNvSpPr txBox="1">
            <a:spLocks/>
          </p:cNvSpPr>
          <p:nvPr/>
        </p:nvSpPr>
        <p:spPr>
          <a:xfrm>
            <a:off x="1903412" y="1453185"/>
            <a:ext cx="8689976" cy="25092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endParaRPr lang="zh-CN" altLang="en-US" dirty="0"/>
          </a:p>
        </p:txBody>
      </p:sp>
      <p:sp>
        <p:nvSpPr>
          <p:cNvPr id="5" name="文本框 4"/>
          <p:cNvSpPr txBox="1"/>
          <p:nvPr/>
        </p:nvSpPr>
        <p:spPr>
          <a:xfrm>
            <a:off x="918908" y="3640572"/>
            <a:ext cx="7039106"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Open problem: n</a:t>
            </a:r>
            <a:r>
              <a:rPr lang="zh-CN" altLang="en-US" sz="2400" dirty="0" smtClean="0"/>
              <a:t>阶魔方有多少种状态？（用</a:t>
            </a:r>
            <a:r>
              <a:rPr lang="en-US" altLang="zh-CN" sz="2400" dirty="0">
                <a:latin typeface="Times New Roman" panose="02020603050405020304" pitchFamily="18" charset="0"/>
                <a:cs typeface="Times New Roman" panose="02020603050405020304" pitchFamily="18" charset="0"/>
              </a:rPr>
              <a:t>n</a:t>
            </a:r>
            <a:r>
              <a:rPr lang="zh-CN" altLang="en-US" sz="2400" dirty="0" smtClean="0"/>
              <a:t>表示）</a:t>
            </a:r>
            <a:endParaRPr lang="zh-CN" altLang="en-US" sz="2400" dirty="0"/>
          </a:p>
        </p:txBody>
      </p:sp>
    </p:spTree>
    <p:extLst>
      <p:ext uri="{BB962C8B-B14F-4D97-AF65-F5344CB8AC3E}">
        <p14:creationId xmlns:p14="http://schemas.microsoft.com/office/powerpoint/2010/main" val="1607298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375" y="444781"/>
            <a:ext cx="10364451" cy="1596177"/>
          </a:xfrm>
        </p:spPr>
        <p:txBody>
          <a:bodyPr>
            <a:normAutofit/>
          </a:bodyPr>
          <a:lstStyle/>
          <a:p>
            <a:pPr algn="l"/>
            <a:r>
              <a:rPr lang="zh-CN" altLang="en-US" sz="2800" b="1" dirty="0" smtClean="0">
                <a:latin typeface="华文楷体" panose="02010600040101010101" pitchFamily="2" charset="-122"/>
                <a:ea typeface="华文楷体" panose="02010600040101010101" pitchFamily="2" charset="-122"/>
              </a:rPr>
              <a:t>二阶魔方置换群</a:t>
            </a:r>
            <a:endParaRPr lang="zh-CN" altLang="en-US" sz="2800" b="1" dirty="0">
              <a:latin typeface="华文楷体" panose="02010600040101010101" pitchFamily="2" charset="-122"/>
              <a:ea typeface="华文楷体" panose="02010600040101010101" pitchFamily="2" charset="-122"/>
            </a:endParaRPr>
          </a:p>
        </p:txBody>
      </p:sp>
      <p:sp>
        <p:nvSpPr>
          <p:cNvPr id="3" name="内容占位符 2"/>
          <p:cNvSpPr>
            <a:spLocks noGrp="1"/>
          </p:cNvSpPr>
          <p:nvPr>
            <p:ph sz="quarter" idx="13"/>
          </p:nvPr>
        </p:nvSpPr>
        <p:spPr>
          <a:xfrm>
            <a:off x="1142375" y="1919036"/>
            <a:ext cx="10363826" cy="5835076"/>
          </a:xfrm>
        </p:spPr>
        <p:txBody>
          <a:bodyPr>
            <a:normAutofit/>
          </a:bodyPr>
          <a:lstStyle/>
          <a:p>
            <a:r>
              <a:rPr lang="zh-CN" altLang="en-US" dirty="0" smtClean="0"/>
              <a:t>简单的表示：</a:t>
            </a:r>
            <a:r>
              <a:rPr lang="en-US" altLang="zh-CN" dirty="0" smtClean="0"/>
              <a:t>6</a:t>
            </a:r>
            <a:r>
              <a:rPr lang="zh-CN" altLang="en-US" dirty="0" smtClean="0"/>
              <a:t>个面，</a:t>
            </a:r>
            <a:r>
              <a:rPr lang="en-US" altLang="zh-CN" dirty="0" smtClean="0"/>
              <a:t>6</a:t>
            </a:r>
            <a:r>
              <a:rPr lang="zh-CN" altLang="en-US" dirty="0" smtClean="0"/>
              <a:t>种转动，由六个元素生成的群</a:t>
            </a:r>
            <a:r>
              <a:rPr lang="zh-CN" altLang="en-US" dirty="0"/>
              <a:t> </a:t>
            </a:r>
            <a:r>
              <a:rPr lang="zh-CN" altLang="en-US" dirty="0" smtClean="0"/>
              <a:t>       </a:t>
            </a:r>
            <a:r>
              <a:rPr lang="en-US" altLang="zh-CN" dirty="0" smtClean="0"/>
              <a:t>&lt;</a:t>
            </a:r>
            <a:r>
              <a:rPr lang="en-US" altLang="zh-CN" dirty="0" smtClean="0">
                <a:latin typeface="Times New Roman" panose="02020603050405020304" pitchFamily="18" charset="0"/>
                <a:cs typeface="Times New Roman" panose="02020603050405020304" pitchFamily="18" charset="0"/>
              </a:rPr>
              <a:t>R,U,L,F,D,B&gt;</a:t>
            </a:r>
          </a:p>
          <a:p>
            <a:pPr marL="0" indent="0">
              <a:buNone/>
            </a:pPr>
            <a:r>
              <a:rPr lang="zh-CN" altLang="en-US" dirty="0" smtClean="0">
                <a:latin typeface="Times New Roman" panose="02020603050405020304" pitchFamily="18" charset="0"/>
                <a:cs typeface="Times New Roman" panose="02020603050405020304" pitchFamily="18" charset="0"/>
              </a:rPr>
              <a:t>    置换群</a:t>
            </a:r>
            <a:r>
              <a:rPr lang="zh-CN" altLang="en-US" dirty="0">
                <a:latin typeface="Times New Roman" panose="02020603050405020304" pitchFamily="18" charset="0"/>
                <a:cs typeface="Times New Roman" panose="02020603050405020304" pitchFamily="18" charset="0"/>
              </a:rPr>
              <a:t>中的每个元素可以表示成这些基本元素的积</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说明：为了方便，我们这里不对在空间翻转上互相可达的置换视为不同元素。比如</a:t>
            </a:r>
            <a:r>
              <a:rPr lang="en-US" altLang="zh-CN" dirty="0" smtClean="0">
                <a:latin typeface="Times New Roman" panose="02020603050405020304" pitchFamily="18" charset="0"/>
                <a:cs typeface="Times New Roman" panose="02020603050405020304" pitchFamily="18" charset="0"/>
              </a:rPr>
              <a:t>RR</a:t>
            </a:r>
            <a:r>
              <a:rPr lang="zh-CN" altLang="en-US" dirty="0" smtClean="0">
                <a:latin typeface="Times New Roman" panose="02020603050405020304" pitchFamily="18" charset="0"/>
                <a:cs typeface="Times New Roman" panose="02020603050405020304" pitchFamily="18" charset="0"/>
              </a:rPr>
              <a:t>和</a:t>
            </a:r>
            <a:r>
              <a:rPr lang="en-US" altLang="zh-CN" dirty="0" smtClean="0">
                <a:latin typeface="Times New Roman" panose="02020603050405020304" pitchFamily="18" charset="0"/>
                <a:cs typeface="Times New Roman" panose="02020603050405020304" pitchFamily="18" charset="0"/>
              </a:rPr>
              <a:t>LL</a:t>
            </a:r>
            <a:r>
              <a:rPr lang="zh-CN" altLang="en-US" dirty="0" smtClean="0">
                <a:latin typeface="Times New Roman" panose="02020603050405020304" pitchFamily="18" charset="0"/>
                <a:cs typeface="Times New Roman" panose="02020603050405020304" pitchFamily="18" charset="0"/>
              </a:rPr>
              <a:t>是不同的。（如果要定义一个空间翻转可达的等价类的话，可以证明每一个等价类只有</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6=24</a:t>
            </a:r>
            <a:r>
              <a:rPr lang="zh-CN" altLang="en-US" dirty="0" smtClean="0">
                <a:latin typeface="Times New Roman" panose="02020603050405020304" pitchFamily="18" charset="0"/>
                <a:cs typeface="Times New Roman" panose="02020603050405020304" pitchFamily="18" charset="0"/>
              </a:rPr>
              <a:t>个元素）</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进一步的，其实可以只由三个元素生成   </a:t>
            </a:r>
            <a:r>
              <a:rPr lang="en-US" altLang="zh-CN" dirty="0" smtClean="0">
                <a:latin typeface="Times New Roman" panose="02020603050405020304" pitchFamily="18" charset="0"/>
                <a:cs typeface="Times New Roman" panose="02020603050405020304" pitchFamily="18" charset="0"/>
              </a:rPr>
              <a:t>&lt;R,A,B&gt;     (A</a:t>
            </a:r>
            <a:r>
              <a:rPr lang="zh-CN" altLang="en-US" dirty="0" smtClean="0">
                <a:latin typeface="Times New Roman" panose="02020603050405020304" pitchFamily="18" charset="0"/>
                <a:cs typeface="Times New Roman" panose="02020603050405020304" pitchFamily="18" charset="0"/>
              </a:rPr>
              <a:t>和</a:t>
            </a: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表示像上翻转和向右翻转）</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不可能只由一个元素生成（否则就是循环群，意味着交换律。显然是没有交换律）</a:t>
            </a:r>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endParaRPr lang="en-US" altLang="zh-CN" dirty="0" smtClean="0"/>
          </a:p>
        </p:txBody>
      </p:sp>
      <p:sp>
        <p:nvSpPr>
          <p:cNvPr id="4" name="文本框 3"/>
          <p:cNvSpPr txBox="1"/>
          <p:nvPr/>
        </p:nvSpPr>
        <p:spPr>
          <a:xfrm>
            <a:off x="1141750" y="5468112"/>
            <a:ext cx="5218095"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Open Problem</a:t>
            </a:r>
            <a:r>
              <a:rPr lang="zh-CN" altLang="en-US" dirty="0" smtClean="0">
                <a:latin typeface="Times New Roman" panose="02020603050405020304" pitchFamily="18" charset="0"/>
                <a:cs typeface="Times New Roman" panose="02020603050405020304" pitchFamily="18" charset="0"/>
              </a:rPr>
              <a:t>：证明或证伪，可以由两个元素生成</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130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b="1" dirty="0" smtClean="0"/>
              <a:t>在群上搜索解</a:t>
            </a:r>
            <a:endParaRPr lang="zh-CN" altLang="en-US" sz="3200" b="1" dirty="0"/>
          </a:p>
        </p:txBody>
      </p:sp>
      <p:sp>
        <p:nvSpPr>
          <p:cNvPr id="3" name="内容占位符 2"/>
          <p:cNvSpPr>
            <a:spLocks noGrp="1"/>
          </p:cNvSpPr>
          <p:nvPr>
            <p:ph sz="quarter" idx="13"/>
          </p:nvPr>
        </p:nvSpPr>
        <p:spPr>
          <a:xfrm>
            <a:off x="913775" y="1827597"/>
            <a:ext cx="10363826" cy="4929820"/>
          </a:xfrm>
        </p:spPr>
        <p:txBody>
          <a:bodyPr>
            <a:normAutofit/>
          </a:bodyPr>
          <a:lstStyle/>
          <a:p>
            <a:r>
              <a:rPr lang="zh-CN" altLang="en-US" dirty="0" smtClean="0"/>
              <a:t>每一个元素看出一个点，出边为三种基本置换，有向图</a:t>
            </a:r>
            <a:r>
              <a:rPr lang="en-US" altLang="zh-CN" dirty="0" smtClean="0"/>
              <a:t>BFS</a:t>
            </a:r>
            <a:r>
              <a:rPr lang="zh-CN" altLang="en-US" dirty="0" smtClean="0"/>
              <a:t>求最短路。</a:t>
            </a:r>
            <a:endParaRPr lang="en-US" altLang="zh-CN" dirty="0" smtClean="0"/>
          </a:p>
          <a:p>
            <a:r>
              <a:rPr lang="zh-CN" altLang="en-US" dirty="0" smtClean="0"/>
              <a:t>具体实现需要思考一下。平常的</a:t>
            </a:r>
            <a:r>
              <a:rPr lang="en-US" altLang="zh-CN" dirty="0" smtClean="0"/>
              <a:t>BFS</a:t>
            </a:r>
            <a:r>
              <a:rPr lang="zh-CN" altLang="en-US" dirty="0" smtClean="0"/>
              <a:t>复杂度为</a:t>
            </a:r>
            <a:r>
              <a:rPr lang="en-US" altLang="zh-CN" dirty="0" smtClean="0"/>
              <a:t>O(V)</a:t>
            </a:r>
            <a:r>
              <a:rPr lang="zh-CN" altLang="en-US" dirty="0" smtClean="0"/>
              <a:t>的原因是我们可以在</a:t>
            </a:r>
            <a:r>
              <a:rPr lang="en-US" altLang="zh-CN" dirty="0" smtClean="0"/>
              <a:t>O(1)</a:t>
            </a:r>
            <a:r>
              <a:rPr lang="zh-CN" altLang="en-US" dirty="0" smtClean="0"/>
              <a:t>的时间内访问到每一个点的信息，但这需要</a:t>
            </a:r>
            <a:r>
              <a:rPr lang="en-US" altLang="zh-CN" dirty="0" smtClean="0"/>
              <a:t>O(V)</a:t>
            </a:r>
            <a:r>
              <a:rPr lang="zh-CN" altLang="en-US" dirty="0" smtClean="0"/>
              <a:t>的空间，而且有一个编码的问题。</a:t>
            </a:r>
            <a:endParaRPr lang="en-US" altLang="zh-CN" dirty="0" smtClean="0"/>
          </a:p>
          <a:p>
            <a:r>
              <a:rPr lang="zh-CN" altLang="en-US" dirty="0" smtClean="0"/>
              <a:t>简单的编码方案：</a:t>
            </a:r>
            <a:r>
              <a:rPr lang="en-US" altLang="zh-CN" dirty="0" smtClean="0"/>
              <a:t>24</a:t>
            </a:r>
            <a:r>
              <a:rPr lang="zh-CN" altLang="en-US" dirty="0" smtClean="0"/>
              <a:t>！    不可能的</a:t>
            </a:r>
            <a:endParaRPr lang="en-US" altLang="zh-CN" dirty="0" smtClean="0"/>
          </a:p>
          <a:p>
            <a:r>
              <a:rPr lang="zh-CN" altLang="en-US" dirty="0" smtClean="0"/>
              <a:t>我们担心的问题：能不能在有生之年跑完？</a:t>
            </a:r>
            <a:endParaRPr lang="en-US" altLang="zh-CN" dirty="0" smtClean="0"/>
          </a:p>
          <a:p>
            <a:endParaRPr lang="en-US" altLang="zh-CN" dirty="0"/>
          </a:p>
          <a:p>
            <a:pPr marL="0" indent="0">
              <a:buNone/>
            </a:pPr>
            <a:endParaRPr lang="en-US" altLang="zh-CN" dirty="0" smtClean="0"/>
          </a:p>
          <a:p>
            <a:pPr marL="0" indent="0">
              <a:buNone/>
            </a:pPr>
            <a:r>
              <a:rPr lang="zh-CN" altLang="en-US" dirty="0" smtClean="0"/>
              <a:t>注：这个算法的目的不是为了搜索解，是为了搜索“最少步骤的解”。仅仅是为了搜索解没必要交给电脑做，最快的人类</a:t>
            </a:r>
            <a:r>
              <a:rPr lang="en-US" altLang="zh-CN" dirty="0"/>
              <a:t>1</a:t>
            </a:r>
            <a:r>
              <a:rPr lang="en-US" altLang="zh-CN" dirty="0" smtClean="0"/>
              <a:t>s</a:t>
            </a:r>
            <a:r>
              <a:rPr lang="zh-CN" altLang="en-US" dirty="0" smtClean="0"/>
              <a:t>就搞完了。</a:t>
            </a:r>
            <a:endParaRPr lang="en-US" altLang="zh-CN" dirty="0" smtClean="0"/>
          </a:p>
          <a:p>
            <a:pPr marL="0" indent="0">
              <a:buNone/>
            </a:pPr>
            <a:r>
              <a:rPr lang="zh-CN" altLang="en-US" dirty="0" smtClean="0"/>
              <a:t>（可以去背</a:t>
            </a:r>
            <a:r>
              <a:rPr lang="en-US" altLang="zh-CN" dirty="0" smtClean="0"/>
              <a:t>EG</a:t>
            </a:r>
            <a:r>
              <a:rPr lang="zh-CN" altLang="en-US" dirty="0" smtClean="0"/>
              <a:t>法的</a:t>
            </a:r>
            <a:r>
              <a:rPr lang="en-US" altLang="zh-CN" dirty="0" smtClean="0"/>
              <a:t>120</a:t>
            </a:r>
            <a:r>
              <a:rPr lang="zh-CN" altLang="en-US" dirty="0" smtClean="0"/>
              <a:t>个公式。</a:t>
            </a:r>
            <a:endParaRPr lang="en-US" altLang="zh-CN" dirty="0" smtClean="0"/>
          </a:p>
        </p:txBody>
      </p:sp>
    </p:spTree>
    <p:extLst>
      <p:ext uri="{BB962C8B-B14F-4D97-AF65-F5344CB8AC3E}">
        <p14:creationId xmlns:p14="http://schemas.microsoft.com/office/powerpoint/2010/main" val="15526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13775" y="618517"/>
            <a:ext cx="10364451" cy="1291375"/>
          </a:xfrm>
        </p:spPr>
        <p:txBody>
          <a:bodyPr>
            <a:normAutofit/>
          </a:bodyPr>
          <a:lstStyle/>
          <a:p>
            <a:pPr algn="l"/>
            <a:r>
              <a:rPr lang="zh-CN" altLang="en-US" sz="2400" b="1" dirty="0" smtClean="0"/>
              <a:t>问题一：状态数</a:t>
            </a:r>
            <a:endParaRPr lang="zh-CN" altLang="en-US" sz="2400" b="1" dirty="0"/>
          </a:p>
        </p:txBody>
      </p:sp>
      <p:sp>
        <p:nvSpPr>
          <p:cNvPr id="6" name="文本框 5"/>
          <p:cNvSpPr txBox="1"/>
          <p:nvPr/>
        </p:nvSpPr>
        <p:spPr>
          <a:xfrm>
            <a:off x="913774" y="1673352"/>
            <a:ext cx="10177897" cy="4062651"/>
          </a:xfrm>
          <a:prstGeom prst="rect">
            <a:avLst/>
          </a:prstGeom>
          <a:noFill/>
        </p:spPr>
        <p:txBody>
          <a:bodyPr wrap="square" rtlCol="0">
            <a:spAutoFit/>
          </a:bodyPr>
          <a:lstStyle/>
          <a:p>
            <a:r>
              <a:rPr lang="en-US" altLang="zh-CN" sz="2000" dirty="0" smtClean="0"/>
              <a:t>24</a:t>
            </a:r>
            <a:r>
              <a:rPr lang="zh-CN" altLang="en-US" sz="2000" dirty="0" smtClean="0"/>
              <a:t>！的</a:t>
            </a:r>
            <a:r>
              <a:rPr lang="en-US" altLang="zh-CN" sz="2000" dirty="0" smtClean="0"/>
              <a:t>bound</a:t>
            </a:r>
            <a:r>
              <a:rPr lang="zh-CN" altLang="en-US" sz="2000" dirty="0" smtClean="0"/>
              <a:t>太松了。</a:t>
            </a:r>
            <a:endParaRPr lang="en-US" altLang="zh-CN" sz="2000" dirty="0" smtClean="0"/>
          </a:p>
          <a:p>
            <a:r>
              <a:rPr lang="zh-CN" altLang="en-US" sz="2000" dirty="0" smtClean="0"/>
              <a:t>较紧的</a:t>
            </a:r>
            <a:r>
              <a:rPr lang="en-US" altLang="zh-CN" sz="2000" dirty="0" smtClean="0"/>
              <a:t>bound</a:t>
            </a:r>
            <a:r>
              <a:rPr lang="zh-CN" altLang="en-US" sz="2000" dirty="0" smtClean="0"/>
              <a:t>是</a:t>
            </a:r>
            <a:r>
              <a:rPr lang="en-US" altLang="zh-CN" sz="2000" dirty="0" smtClean="0"/>
              <a:t>3^8*8!  (hint:</a:t>
            </a:r>
            <a:r>
              <a:rPr lang="zh-CN" altLang="en-US" sz="2000" dirty="0" smtClean="0"/>
              <a:t>考虑</a:t>
            </a:r>
            <a:r>
              <a:rPr lang="en-US" altLang="zh-CN" sz="2000" dirty="0" smtClean="0"/>
              <a:t>8</a:t>
            </a:r>
            <a:r>
              <a:rPr lang="zh-CN" altLang="en-US" sz="2000" dirty="0" smtClean="0"/>
              <a:t>个方块</a:t>
            </a:r>
            <a:r>
              <a:rPr lang="en-US" altLang="zh-CN" sz="2000" dirty="0" smtClean="0"/>
              <a:t>)</a:t>
            </a:r>
          </a:p>
          <a:p>
            <a:endParaRPr lang="en-US" altLang="zh-CN" sz="2000" dirty="0"/>
          </a:p>
          <a:p>
            <a:r>
              <a:rPr lang="zh-CN" altLang="en-US" sz="2000" dirty="0" smtClean="0"/>
              <a:t>但实际上并不是每一个状态都可达。比如扭动一个角（某些魔方设计可能扭坏）</a:t>
            </a:r>
            <a:endParaRPr lang="en-US" altLang="zh-CN" sz="2000" dirty="0" smtClean="0"/>
          </a:p>
          <a:p>
            <a:endParaRPr lang="en-US" altLang="zh-CN" sz="2000" dirty="0"/>
          </a:p>
          <a:p>
            <a:r>
              <a:rPr lang="zh-CN" altLang="en-US" sz="2000" dirty="0" smtClean="0"/>
              <a:t>得到更好的</a:t>
            </a:r>
            <a:r>
              <a:rPr lang="en-US" altLang="zh-CN" sz="2000" dirty="0" smtClean="0"/>
              <a:t>bound</a:t>
            </a:r>
            <a:r>
              <a:rPr lang="zh-CN" altLang="en-US" sz="2000" dirty="0" smtClean="0"/>
              <a:t>的关键是合理的编码。注意到</a:t>
            </a:r>
            <a:r>
              <a:rPr lang="en-US" altLang="zh-CN" sz="2000" dirty="0" smtClean="0"/>
              <a:t>8</a:t>
            </a:r>
            <a:r>
              <a:rPr lang="zh-CN" altLang="en-US" sz="2000" dirty="0" smtClean="0"/>
              <a:t>个角每个角有三种朝向，分别用</a:t>
            </a:r>
            <a:r>
              <a:rPr lang="en-US" altLang="zh-CN" sz="2000" dirty="0" smtClean="0"/>
              <a:t>0,1,2</a:t>
            </a:r>
            <a:r>
              <a:rPr lang="zh-CN" altLang="en-US" sz="2000" dirty="0" smtClean="0"/>
              <a:t>编码</a:t>
            </a:r>
            <a:endParaRPr lang="en-US" altLang="zh-CN" sz="2000" dirty="0" smtClean="0"/>
          </a:p>
          <a:p>
            <a:r>
              <a:rPr lang="zh-CN" altLang="en-US" sz="2000" dirty="0"/>
              <a:t>每一</a:t>
            </a:r>
            <a:r>
              <a:rPr lang="zh-CN" altLang="en-US" sz="2000" dirty="0" smtClean="0"/>
              <a:t>种状态都可以用</a:t>
            </a:r>
            <a:r>
              <a:rPr lang="en-US" altLang="zh-CN" sz="2000" dirty="0" smtClean="0"/>
              <a:t>8</a:t>
            </a:r>
            <a:r>
              <a:rPr lang="zh-CN" altLang="en-US" sz="2000" dirty="0" smtClean="0"/>
              <a:t>个</a:t>
            </a:r>
            <a:r>
              <a:rPr lang="en-US" altLang="zh-CN" sz="2000" dirty="0" smtClean="0"/>
              <a:t>0,1,2</a:t>
            </a:r>
            <a:r>
              <a:rPr lang="zh-CN" altLang="en-US" sz="2000" dirty="0" smtClean="0"/>
              <a:t>表示出来。（这里面有一些难以描述的编码方案）</a:t>
            </a:r>
            <a:endParaRPr lang="en-US" altLang="zh-CN" sz="2000" dirty="0" smtClean="0"/>
          </a:p>
          <a:p>
            <a:endParaRPr lang="en-US" altLang="zh-CN" sz="2000" dirty="0" smtClean="0"/>
          </a:p>
          <a:p>
            <a:r>
              <a:rPr lang="zh-CN" altLang="en-US" sz="2000" dirty="0" smtClean="0"/>
              <a:t>经过一通捣鼓，发现在任意一个基本置换下这</a:t>
            </a:r>
            <a:r>
              <a:rPr lang="en-US" altLang="zh-CN" sz="2000" dirty="0" smtClean="0"/>
              <a:t>8</a:t>
            </a:r>
            <a:r>
              <a:rPr lang="zh-CN" altLang="en-US" sz="2000" dirty="0" smtClean="0"/>
              <a:t>个数的和模</a:t>
            </a:r>
            <a:r>
              <a:rPr lang="en-US" altLang="zh-CN" sz="2000" dirty="0" smtClean="0"/>
              <a:t>3</a:t>
            </a:r>
            <a:r>
              <a:rPr lang="zh-CN" altLang="en-US" sz="2000" dirty="0" smtClean="0"/>
              <a:t>都不变！</a:t>
            </a:r>
            <a:endParaRPr lang="en-US" altLang="zh-CN" sz="2000" dirty="0" smtClean="0"/>
          </a:p>
          <a:p>
            <a:r>
              <a:rPr lang="zh-CN" altLang="en-US" sz="2000" dirty="0" smtClean="0"/>
              <a:t>得到全新的</a:t>
            </a:r>
            <a:r>
              <a:rPr lang="en-US" altLang="zh-CN" sz="2000" dirty="0" smtClean="0"/>
              <a:t>bound</a:t>
            </a:r>
            <a:r>
              <a:rPr lang="zh-CN" altLang="en-US" sz="2000" dirty="0" smtClean="0"/>
              <a:t>为</a:t>
            </a:r>
            <a:r>
              <a:rPr lang="en-US" altLang="zh-CN" sz="2000" dirty="0" smtClean="0"/>
              <a:t>3^7*8!</a:t>
            </a:r>
            <a:r>
              <a:rPr lang="zh-CN" altLang="en-US" sz="2000" dirty="0" smtClean="0"/>
              <a:t>。大胆猜测：这个</a:t>
            </a:r>
            <a:r>
              <a:rPr lang="en-US" altLang="zh-CN" sz="2000" dirty="0" smtClean="0"/>
              <a:t>bound</a:t>
            </a:r>
            <a:r>
              <a:rPr lang="zh-CN" altLang="en-US" sz="2000" dirty="0" smtClean="0"/>
              <a:t>是紧的。</a:t>
            </a:r>
            <a:endParaRPr lang="en-US" altLang="zh-CN" sz="2000" dirty="0" smtClean="0"/>
          </a:p>
          <a:p>
            <a:endParaRPr lang="en-US" altLang="zh-CN" sz="2000" dirty="0"/>
          </a:p>
          <a:p>
            <a:r>
              <a:rPr lang="zh-CN" altLang="en-US" sz="2000" dirty="0" smtClean="0"/>
              <a:t>即证明：每一个和模</a:t>
            </a:r>
            <a:r>
              <a:rPr lang="en-US" altLang="zh-CN" sz="2000" dirty="0" smtClean="0"/>
              <a:t>3</a:t>
            </a:r>
            <a:r>
              <a:rPr lang="zh-CN" altLang="en-US" sz="2000" dirty="0" smtClean="0"/>
              <a:t>余</a:t>
            </a:r>
            <a:r>
              <a:rPr lang="en-US" altLang="zh-CN" sz="2000" dirty="0" smtClean="0"/>
              <a:t>0</a:t>
            </a:r>
            <a:r>
              <a:rPr lang="zh-CN" altLang="en-US" sz="2000" dirty="0" smtClean="0"/>
              <a:t>的状态都可达</a:t>
            </a:r>
            <a:endParaRPr lang="en-US" altLang="zh-CN" sz="2000" dirty="0" smtClean="0"/>
          </a:p>
          <a:p>
            <a:endParaRPr lang="en-US" altLang="zh-CN" dirty="0" smtClean="0"/>
          </a:p>
        </p:txBody>
      </p:sp>
    </p:spTree>
    <p:extLst>
      <p:ext uri="{BB962C8B-B14F-4D97-AF65-F5344CB8AC3E}">
        <p14:creationId xmlns:p14="http://schemas.microsoft.com/office/powerpoint/2010/main" val="11236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1014358" y="1086932"/>
            <a:ext cx="10363826" cy="4728652"/>
          </a:xfrm>
        </p:spPr>
        <p:txBody>
          <a:bodyPr/>
          <a:lstStyle/>
          <a:p>
            <a:r>
              <a:rPr lang="zh-CN" altLang="en-US" dirty="0" smtClean="0"/>
              <a:t>展示神奇的变换：存在一种置换，把一个角顺时针转动（加</a:t>
            </a:r>
            <a:r>
              <a:rPr lang="en-US" altLang="zh-CN" dirty="0" smtClean="0"/>
              <a:t>1</a:t>
            </a:r>
            <a:r>
              <a:rPr lang="zh-CN" altLang="en-US" dirty="0" smtClean="0"/>
              <a:t>）的同时把他相邻的角逆时针转动（减</a:t>
            </a:r>
            <a:r>
              <a:rPr lang="en-US" altLang="zh-CN" dirty="0" smtClean="0"/>
              <a:t>1</a:t>
            </a:r>
            <a:r>
              <a:rPr lang="zh-CN" altLang="en-US" dirty="0" smtClean="0"/>
              <a:t>）</a:t>
            </a:r>
            <a:endParaRPr lang="en-US" altLang="zh-CN" dirty="0" smtClean="0"/>
          </a:p>
          <a:p>
            <a:r>
              <a:rPr lang="zh-CN" altLang="en-US" dirty="0" smtClean="0"/>
              <a:t>所以任意给出</a:t>
            </a:r>
            <a:r>
              <a:rPr lang="en-US" altLang="zh-CN" dirty="0" smtClean="0"/>
              <a:t>8</a:t>
            </a:r>
            <a:r>
              <a:rPr lang="zh-CN" altLang="en-US" dirty="0" smtClean="0"/>
              <a:t>个数，我们都可以用“层层推进法”一层一层的把数字消为</a:t>
            </a:r>
            <a:r>
              <a:rPr lang="en-US" altLang="zh-CN" dirty="0" smtClean="0"/>
              <a:t>0</a:t>
            </a:r>
            <a:r>
              <a:rPr lang="zh-CN" altLang="en-US" dirty="0" smtClean="0"/>
              <a:t>，最后一定会变成全</a:t>
            </a:r>
            <a:r>
              <a:rPr lang="en-US" altLang="zh-CN" dirty="0" smtClean="0"/>
              <a:t>0</a:t>
            </a:r>
            <a:r>
              <a:rPr lang="zh-CN" altLang="en-US" dirty="0" smtClean="0"/>
              <a:t>。</a:t>
            </a:r>
            <a:endParaRPr lang="en-US" altLang="zh-CN" dirty="0" smtClean="0"/>
          </a:p>
          <a:p>
            <a:endParaRPr lang="en-US" altLang="zh-CN" dirty="0"/>
          </a:p>
          <a:p>
            <a:r>
              <a:rPr lang="en-US" altLang="zh-CN" dirty="0" smtClean="0"/>
              <a:t>3^7*8!</a:t>
            </a:r>
            <a:r>
              <a:rPr lang="zh-CN" altLang="en-US" dirty="0" smtClean="0"/>
              <a:t>约为</a:t>
            </a:r>
            <a:r>
              <a:rPr lang="en-US" altLang="zh-CN" dirty="0" smtClean="0"/>
              <a:t>8e8</a:t>
            </a:r>
            <a:r>
              <a:rPr lang="zh-CN" altLang="en-US" dirty="0" smtClean="0"/>
              <a:t>，在上述合理的编码下内存也非常可靠。</a:t>
            </a:r>
            <a:endParaRPr lang="en-US" altLang="zh-CN" dirty="0" smtClean="0"/>
          </a:p>
          <a:p>
            <a:endParaRPr lang="en-US" altLang="zh-CN" dirty="0"/>
          </a:p>
          <a:p>
            <a:r>
              <a:rPr lang="zh-CN" altLang="en-US" dirty="0" smtClean="0"/>
              <a:t>拓展：三阶魔方也可以用类似的方法计算状态数。大概有</a:t>
            </a:r>
            <a:r>
              <a:rPr lang="en-US" altLang="zh-CN" dirty="0" smtClean="0"/>
              <a:t>1e15</a:t>
            </a:r>
            <a:r>
              <a:rPr lang="zh-CN" altLang="en-US" dirty="0" smtClean="0"/>
              <a:t>。</a:t>
            </a:r>
            <a:endParaRPr lang="zh-CN" altLang="en-US" dirty="0"/>
          </a:p>
        </p:txBody>
      </p:sp>
    </p:spTree>
    <p:extLst>
      <p:ext uri="{BB962C8B-B14F-4D97-AF65-F5344CB8AC3E}">
        <p14:creationId xmlns:p14="http://schemas.microsoft.com/office/powerpoint/2010/main" val="326511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913774" y="1800164"/>
            <a:ext cx="10363826" cy="3424107"/>
          </a:xfrm>
        </p:spPr>
        <p:txBody>
          <a:bodyPr/>
          <a:lstStyle/>
          <a:p>
            <a:r>
              <a:rPr lang="zh-CN" altLang="en-US" dirty="0" smtClean="0"/>
              <a:t>一点也不</a:t>
            </a:r>
            <a:r>
              <a:rPr lang="en-US" altLang="zh-CN" dirty="0" smtClean="0"/>
              <a:t>open</a:t>
            </a:r>
            <a:r>
              <a:rPr lang="zh-CN" altLang="en-US" dirty="0" smtClean="0"/>
              <a:t>，其实早就有人做出来了。</a:t>
            </a:r>
            <a:endParaRPr lang="en-US" altLang="zh-CN" dirty="0" smtClean="0"/>
          </a:p>
          <a:p>
            <a:endParaRPr lang="zh-CN" altLang="en-US" dirty="0"/>
          </a:p>
        </p:txBody>
      </p:sp>
      <p:sp>
        <p:nvSpPr>
          <p:cNvPr id="4" name="文本框 3"/>
          <p:cNvSpPr txBox="1"/>
          <p:nvPr/>
        </p:nvSpPr>
        <p:spPr>
          <a:xfrm>
            <a:off x="913774" y="1042416"/>
            <a:ext cx="2693366" cy="523220"/>
          </a:xfrm>
          <a:prstGeom prst="rect">
            <a:avLst/>
          </a:prstGeom>
          <a:noFill/>
        </p:spPr>
        <p:txBody>
          <a:bodyPr wrap="none" rtlCol="0">
            <a:spAutoFit/>
          </a:bodyPr>
          <a:lstStyle/>
          <a:p>
            <a:r>
              <a:rPr lang="en-US" altLang="zh-CN" sz="2800" b="1" dirty="0" smtClean="0"/>
              <a:t>Open problem</a:t>
            </a:r>
            <a:r>
              <a:rPr lang="zh-CN" altLang="en-US" sz="2800" b="1" dirty="0" smtClean="0"/>
              <a:t>？</a:t>
            </a:r>
            <a:endParaRPr lang="zh-CN" altLang="en-US" sz="2800" b="1"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2303797"/>
            <a:ext cx="10424856" cy="3785064"/>
          </a:xfrm>
          <a:prstGeom prst="rect">
            <a:avLst/>
          </a:prstGeom>
        </p:spPr>
      </p:pic>
      <p:sp>
        <p:nvSpPr>
          <p:cNvPr id="6" name="矩形 5"/>
          <p:cNvSpPr/>
          <p:nvPr/>
        </p:nvSpPr>
        <p:spPr>
          <a:xfrm>
            <a:off x="824505" y="6223162"/>
            <a:ext cx="5038302" cy="369332"/>
          </a:xfrm>
          <a:prstGeom prst="rect">
            <a:avLst/>
          </a:prstGeom>
        </p:spPr>
        <p:txBody>
          <a:bodyPr wrap="none">
            <a:spAutoFit/>
          </a:bodyPr>
          <a:lstStyle/>
          <a:p>
            <a:r>
              <a:rPr lang="zh-CN" altLang="en-US" dirty="0"/>
              <a:t>http://www.speedcubing.com/chris/cubecombos.html</a:t>
            </a:r>
          </a:p>
        </p:txBody>
      </p:sp>
    </p:spTree>
    <p:extLst>
      <p:ext uri="{BB962C8B-B14F-4D97-AF65-F5344CB8AC3E}">
        <p14:creationId xmlns:p14="http://schemas.microsoft.com/office/powerpoint/2010/main" val="174852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1069222" y="1196660"/>
            <a:ext cx="10363826" cy="5377876"/>
          </a:xfrm>
        </p:spPr>
        <p:txBody>
          <a:bodyPr>
            <a:normAutofit/>
          </a:bodyPr>
          <a:lstStyle/>
          <a:p>
            <a:pPr marL="0" indent="0">
              <a:buNone/>
            </a:pPr>
            <a:r>
              <a:rPr lang="zh-CN" altLang="en-US" dirty="0" smtClean="0"/>
              <a:t>现在是提问环节</a:t>
            </a:r>
            <a:endParaRPr lang="en-US" altLang="zh-CN" dirty="0" smtClean="0"/>
          </a:p>
          <a:p>
            <a:pPr marL="0" indent="0">
              <a:buNone/>
            </a:pPr>
            <a:endParaRPr lang="en-US" altLang="zh-CN" dirty="0" smtClean="0"/>
          </a:p>
          <a:p>
            <a:pPr marL="0" indent="0">
              <a:buNone/>
            </a:pPr>
            <a:r>
              <a:rPr lang="en-US" altLang="zh-CN" dirty="0" smtClean="0"/>
              <a:t>Question 1</a:t>
            </a:r>
            <a:r>
              <a:rPr lang="zh-CN" altLang="en-US" dirty="0" smtClean="0"/>
              <a:t>：二阶魔方置换群是循环群吗？为什么</a:t>
            </a:r>
            <a:r>
              <a:rPr lang="zh-CN" altLang="en-US" dirty="0"/>
              <a:t>？</a:t>
            </a:r>
            <a:endParaRPr lang="en-US" altLang="zh-CN" dirty="0"/>
          </a:p>
          <a:p>
            <a:pPr marL="0" indent="0">
              <a:buNone/>
            </a:pPr>
            <a:r>
              <a:rPr lang="en-US" altLang="zh-CN" dirty="0" smtClean="0"/>
              <a:t>Question </a:t>
            </a:r>
            <a:r>
              <a:rPr lang="en-US" altLang="zh-CN" dirty="0" smtClean="0"/>
              <a:t>2</a:t>
            </a:r>
            <a:r>
              <a:rPr lang="zh-CN" altLang="en-US" dirty="0" smtClean="0"/>
              <a:t>：</a:t>
            </a:r>
            <a:r>
              <a:rPr lang="zh-CN" altLang="en-US" dirty="0" smtClean="0"/>
              <a:t>二阶魔方规范的置换群，同时顺时针转动两个角，是不是可达的置换？</a:t>
            </a:r>
            <a:endParaRPr lang="en-US" altLang="zh-CN" dirty="0" smtClean="0"/>
          </a:p>
          <a:p>
            <a:pPr marL="0" indent="0">
              <a:buNone/>
            </a:pPr>
            <a:r>
              <a:rPr lang="en-US" altLang="zh-CN" dirty="0" smtClean="0"/>
              <a:t>Question 3</a:t>
            </a:r>
            <a:r>
              <a:rPr lang="zh-CN" altLang="en-US" dirty="0" smtClean="0"/>
              <a:t>：</a:t>
            </a:r>
            <a:r>
              <a:rPr lang="zh-CN" altLang="en-US" dirty="0" smtClean="0"/>
              <a:t>前面的</a:t>
            </a:r>
            <a:r>
              <a:rPr lang="en-US" altLang="zh-CN" dirty="0" err="1" smtClean="0"/>
              <a:t>ppt</a:t>
            </a:r>
            <a:r>
              <a:rPr lang="zh-CN" altLang="en-US" dirty="0" smtClean="0"/>
              <a:t>大大方方写着“二阶魔方的状态有</a:t>
            </a:r>
            <a:r>
              <a:rPr lang="en-US" altLang="zh-CN" dirty="0" smtClean="0"/>
              <a:t>3^7*8!</a:t>
            </a:r>
            <a:r>
              <a:rPr lang="zh-CN" altLang="en-US" dirty="0" smtClean="0"/>
              <a:t>种”，把</a:t>
            </a:r>
            <a:r>
              <a:rPr lang="en-US" altLang="zh-CN" dirty="0" smtClean="0"/>
              <a:t>n=2</a:t>
            </a:r>
            <a:r>
              <a:rPr lang="zh-CN" altLang="en-US" dirty="0" smtClean="0"/>
              <a:t>带入到</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en-US" dirty="0" smtClean="0"/>
              <a:t>里面去，发现根本不对啊，这是怎么回事</a:t>
            </a:r>
            <a:r>
              <a:rPr lang="zh-CN" altLang="en-US" dirty="0" smtClean="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222" y="3643883"/>
            <a:ext cx="6721466" cy="1863377"/>
          </a:xfrm>
          <a:prstGeom prst="rect">
            <a:avLst/>
          </a:prstGeom>
        </p:spPr>
      </p:pic>
    </p:spTree>
    <p:extLst>
      <p:ext uri="{BB962C8B-B14F-4D97-AF65-F5344CB8AC3E}">
        <p14:creationId xmlns:p14="http://schemas.microsoft.com/office/powerpoint/2010/main" val="1524245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水滴">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TM04033925[[fn=水滴]]</Template>
  <TotalTime>138</TotalTime>
  <Words>721</Words>
  <Application>Microsoft Office PowerPoint</Application>
  <PresentationFormat>宽屏</PresentationFormat>
  <Paragraphs>56</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华文楷体</vt:lpstr>
      <vt:lpstr>宋体</vt:lpstr>
      <vt:lpstr>Arial</vt:lpstr>
      <vt:lpstr>Times New Roman</vt:lpstr>
      <vt:lpstr>Tw Cen MT</vt:lpstr>
      <vt:lpstr>水滴</vt:lpstr>
      <vt:lpstr>PowerPoint 演示文稿</vt:lpstr>
      <vt:lpstr>二阶魔方置换群</vt:lpstr>
      <vt:lpstr>在群上搜索解</vt:lpstr>
      <vt:lpstr>问题一：状态数</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John Andy</dc:creator>
  <cp:lastModifiedBy>John Andy</cp:lastModifiedBy>
  <cp:revision>12</cp:revision>
  <dcterms:created xsi:type="dcterms:W3CDTF">2019-03-16T10:01:40Z</dcterms:created>
  <dcterms:modified xsi:type="dcterms:W3CDTF">2019-03-18T04:47:11Z</dcterms:modified>
</cp:coreProperties>
</file>