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35DF-743A-4F39-8499-ACC5EDE6B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000" dirty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Josephus</a:t>
            </a:r>
            <a:r>
              <a:rPr lang="en-US" altLang="zh-CN" dirty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FEAE98-AE43-4D89-876F-31A13E167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戴若石</a:t>
            </a:r>
          </a:p>
        </p:txBody>
      </p:sp>
    </p:spTree>
    <p:extLst>
      <p:ext uri="{BB962C8B-B14F-4D97-AF65-F5344CB8AC3E}">
        <p14:creationId xmlns:p14="http://schemas.microsoft.com/office/powerpoint/2010/main" val="2811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AC175-9B68-4DA4-A27F-F293DF70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一般情况：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3F59F9-80B3-44DB-A850-5D3A0F68223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4000" dirty="0"/>
                  <a:t>和</a:t>
                </a:r>
                <a:r>
                  <a:rPr lang="en-US" altLang="zh-CN" sz="4000" dirty="0"/>
                  <a:t>M = 3</a:t>
                </a:r>
                <a:r>
                  <a:rPr lang="zh-CN" altLang="en-US" sz="4000" dirty="0"/>
                  <a:t>的情况一样</a:t>
                </a:r>
                <a:endParaRPr lang="en-US" altLang="zh-CN" sz="4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40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4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altLang="zh-CN" sz="40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4000" dirty="0"/>
              </a:p>
              <a:p>
                <a:r>
                  <a:rPr lang="en-US" altLang="zh-CN" sz="4000" dirty="0"/>
                  <a:t>Base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4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4000" dirty="0"/>
              </a:p>
              <a:p>
                <a:r>
                  <a:rPr lang="zh-CN" altLang="en-US" sz="4000" dirty="0"/>
                  <a:t>不要忘了最后答案要 </a:t>
                </a:r>
                <a:r>
                  <a:rPr lang="en-US" altLang="zh-CN" sz="4000" dirty="0"/>
                  <a:t>+1 </a:t>
                </a:r>
                <a:r>
                  <a:rPr lang="zh-CN" altLang="en-US" sz="4000" dirty="0"/>
                  <a:t>！！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3F59F9-80B3-44DB-A850-5D3A0F682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882" t="-2491" b="-5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7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3DBF10-4C57-4F1C-AE17-F83413C2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90" y="728012"/>
            <a:ext cx="6847619" cy="37428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EE709D2-9E36-421A-B08B-E11E91649C12}"/>
              </a:ext>
            </a:extLst>
          </p:cNvPr>
          <p:cNvSpPr txBox="1"/>
          <p:nvPr/>
        </p:nvSpPr>
        <p:spPr>
          <a:xfrm>
            <a:off x="1960775" y="5043340"/>
            <a:ext cx="8436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时间复杂度：</a:t>
            </a:r>
            <a:r>
              <a:rPr lang="en-US" altLang="zh-CN" sz="3200" dirty="0"/>
              <a:t>O(n)            </a:t>
            </a:r>
            <a:r>
              <a:rPr lang="zh-CN" altLang="en-US" sz="3200" dirty="0"/>
              <a:t>空间复杂度：</a:t>
            </a:r>
            <a:r>
              <a:rPr lang="en-US" altLang="zh-CN" sz="3200" dirty="0"/>
              <a:t>O(1)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9CFA57-D013-4845-B089-E8A6CE643156}"/>
              </a:ext>
            </a:extLst>
          </p:cNvPr>
          <p:cNvSpPr txBox="1"/>
          <p:nvPr/>
        </p:nvSpPr>
        <p:spPr>
          <a:xfrm>
            <a:off x="10397765" y="701880"/>
            <a:ext cx="800219" cy="53239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/>
              <a:t>会不会有更优的代码呢</a:t>
            </a:r>
          </a:p>
        </p:txBody>
      </p:sp>
    </p:spTree>
    <p:extLst>
      <p:ext uri="{BB962C8B-B14F-4D97-AF65-F5344CB8AC3E}">
        <p14:creationId xmlns:p14="http://schemas.microsoft.com/office/powerpoint/2010/main" val="58284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A02A7E8-9F35-4B0A-8233-3240ADC2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3332"/>
            <a:ext cx="10364451" cy="783011"/>
          </a:xfrm>
        </p:spPr>
        <p:txBody>
          <a:bodyPr/>
          <a:lstStyle/>
          <a:p>
            <a:r>
              <a:rPr lang="en-US" altLang="zh-CN" dirty="0"/>
              <a:t>M = 3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17DD0A3-84D5-4C2F-BF64-2FCD287B634F}"/>
              </a:ext>
            </a:extLst>
          </p:cNvPr>
          <p:cNvGrpSpPr/>
          <p:nvPr/>
        </p:nvGrpSpPr>
        <p:grpSpPr>
          <a:xfrm>
            <a:off x="1098223" y="1798531"/>
            <a:ext cx="4312763" cy="4156356"/>
            <a:chOff x="1098223" y="1789104"/>
            <a:chExt cx="4312763" cy="415635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5634DD-4F1E-4EA9-ADB5-38B96E199AF8}"/>
                </a:ext>
              </a:extLst>
            </p:cNvPr>
            <p:cNvSpPr/>
            <p:nvPr/>
          </p:nvSpPr>
          <p:spPr>
            <a:xfrm>
              <a:off x="1791093" y="2139885"/>
              <a:ext cx="3619893" cy="348791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8F1324-667A-4205-9F0E-C99E911BD9FA}"/>
                </a:ext>
              </a:extLst>
            </p:cNvPr>
            <p:cNvSpPr txBox="1"/>
            <p:nvPr/>
          </p:nvSpPr>
          <p:spPr>
            <a:xfrm>
              <a:off x="3393649" y="1789104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0</a:t>
              </a:r>
              <a:endParaRPr lang="zh-CN" altLang="en-US" sz="4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84F024-F414-4E91-9364-972A63FC4A1D}"/>
                </a:ext>
              </a:extLst>
            </p:cNvPr>
            <p:cNvSpPr txBox="1"/>
            <p:nvPr/>
          </p:nvSpPr>
          <p:spPr>
            <a:xfrm>
              <a:off x="4884967" y="2565475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563F7FF-CB87-4A46-BEE5-629674A91DB0}"/>
                </a:ext>
              </a:extLst>
            </p:cNvPr>
            <p:cNvSpPr txBox="1"/>
            <p:nvPr/>
          </p:nvSpPr>
          <p:spPr>
            <a:xfrm>
              <a:off x="4884967" y="4427993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2</a:t>
              </a:r>
              <a:endParaRPr lang="zh-CN" altLang="en-US" sz="40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A2048FB-7DEA-43A4-BE58-24F690C6E139}"/>
                </a:ext>
              </a:extLst>
            </p:cNvPr>
            <p:cNvSpPr txBox="1"/>
            <p:nvPr/>
          </p:nvSpPr>
          <p:spPr>
            <a:xfrm>
              <a:off x="3450835" y="5237574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3</a:t>
              </a:r>
              <a:endParaRPr lang="zh-CN" altLang="en-US" sz="40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BA7F8FC-1B9D-4CC0-8DC0-F5981967912B}"/>
                </a:ext>
              </a:extLst>
            </p:cNvPr>
            <p:cNvSpPr txBox="1"/>
            <p:nvPr/>
          </p:nvSpPr>
          <p:spPr>
            <a:xfrm>
              <a:off x="1791093" y="4437966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4</a:t>
              </a:r>
              <a:endParaRPr lang="zh-CN" altLang="en-US" sz="40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4A7D682-63F2-4F0A-BAE6-755563B59A8B}"/>
                </a:ext>
              </a:extLst>
            </p:cNvPr>
            <p:cNvSpPr txBox="1"/>
            <p:nvPr/>
          </p:nvSpPr>
          <p:spPr>
            <a:xfrm>
              <a:off x="1791092" y="2392280"/>
              <a:ext cx="10180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N-1</a:t>
              </a:r>
              <a:endParaRPr lang="zh-CN" altLang="en-US" sz="40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84E7EB9-6219-42A3-B62E-C2A0E3FB2B66}"/>
                </a:ext>
              </a:extLst>
            </p:cNvPr>
            <p:cNvSpPr txBox="1"/>
            <p:nvPr/>
          </p:nvSpPr>
          <p:spPr>
            <a:xfrm>
              <a:off x="1098223" y="3277334"/>
              <a:ext cx="13857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……</a:t>
              </a:r>
              <a:endParaRPr lang="zh-CN" altLang="en-US" sz="4000" dirty="0"/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BF587E3-976D-4BA5-8A34-BB1900784A73}"/>
              </a:ext>
            </a:extLst>
          </p:cNvPr>
          <p:cNvCxnSpPr/>
          <p:nvPr/>
        </p:nvCxnSpPr>
        <p:spPr>
          <a:xfrm>
            <a:off x="4710259" y="4418625"/>
            <a:ext cx="952107" cy="8189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ABBAEFE-368F-4DF8-AE98-C4A6A4C45A5D}"/>
              </a:ext>
            </a:extLst>
          </p:cNvPr>
          <p:cNvSpPr txBox="1"/>
          <p:nvPr/>
        </p:nvSpPr>
        <p:spPr>
          <a:xfrm>
            <a:off x="3450835" y="5855791"/>
            <a:ext cx="414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0</a:t>
            </a:r>
            <a:endParaRPr lang="zh-CN" altLang="en-US" sz="4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552956-F346-4451-9934-0E3AFD02AD82}"/>
              </a:ext>
            </a:extLst>
          </p:cNvPr>
          <p:cNvSpPr txBox="1"/>
          <p:nvPr/>
        </p:nvSpPr>
        <p:spPr>
          <a:xfrm>
            <a:off x="1376312" y="4929343"/>
            <a:ext cx="414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8229AB-2092-4F26-AA22-FD57DB482DEF}"/>
              </a:ext>
            </a:extLst>
          </p:cNvPr>
          <p:cNvSpPr txBox="1"/>
          <p:nvPr/>
        </p:nvSpPr>
        <p:spPr>
          <a:xfrm>
            <a:off x="1092562" y="1858098"/>
            <a:ext cx="1107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N-4</a:t>
            </a:r>
            <a:endParaRPr lang="zh-CN" altLang="en-US" sz="4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F561CF-6E35-461B-B3DF-7DD87A8FE01E}"/>
              </a:ext>
            </a:extLst>
          </p:cNvPr>
          <p:cNvSpPr txBox="1"/>
          <p:nvPr/>
        </p:nvSpPr>
        <p:spPr>
          <a:xfrm>
            <a:off x="3104711" y="1180314"/>
            <a:ext cx="1107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N-3</a:t>
            </a:r>
            <a:endParaRPr lang="zh-CN" altLang="en-US" sz="4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25374B-3B26-4492-8FE5-B550F60EDFFC}"/>
              </a:ext>
            </a:extLst>
          </p:cNvPr>
          <p:cNvSpPr txBox="1"/>
          <p:nvPr/>
        </p:nvSpPr>
        <p:spPr>
          <a:xfrm>
            <a:off x="5210192" y="2128691"/>
            <a:ext cx="1107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N-2</a:t>
            </a:r>
            <a:endParaRPr lang="zh-CN" altLang="en-US" sz="4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DC4FD6-4768-46EB-99A0-D1495D066F33}"/>
              </a:ext>
            </a:extLst>
          </p:cNvPr>
          <p:cNvSpPr txBox="1"/>
          <p:nvPr/>
        </p:nvSpPr>
        <p:spPr>
          <a:xfrm>
            <a:off x="7032396" y="1696825"/>
            <a:ext cx="361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每次规模只缩小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EE5907C-E02E-4A6E-A1DA-8789DF66AA3E}"/>
              </a:ext>
            </a:extLst>
          </p:cNvPr>
          <p:cNvSpPr txBox="1"/>
          <p:nvPr/>
        </p:nvSpPr>
        <p:spPr>
          <a:xfrm>
            <a:off x="6923040" y="3640704"/>
            <a:ext cx="361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以</a:t>
            </a:r>
            <a:r>
              <a:rPr lang="en-US" altLang="zh-CN" sz="3200" dirty="0"/>
              <a:t>n = 8, m = 3</a:t>
            </a:r>
            <a:r>
              <a:rPr lang="zh-CN" altLang="en-US" sz="3200" dirty="0"/>
              <a:t>为例</a:t>
            </a:r>
          </a:p>
        </p:txBody>
      </p:sp>
    </p:spTree>
    <p:extLst>
      <p:ext uri="{BB962C8B-B14F-4D97-AF65-F5344CB8AC3E}">
        <p14:creationId xmlns:p14="http://schemas.microsoft.com/office/powerpoint/2010/main" val="20765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615463E-7130-4BB8-960C-0B5D7F93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3332"/>
            <a:ext cx="10364451" cy="783011"/>
          </a:xfrm>
        </p:spPr>
        <p:txBody>
          <a:bodyPr/>
          <a:lstStyle/>
          <a:p>
            <a:r>
              <a:rPr lang="en-US" altLang="zh-CN" dirty="0"/>
              <a:t>N = 8, M = 3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6F9F2D-0391-47AE-A722-EB17F138F597}"/>
              </a:ext>
            </a:extLst>
          </p:cNvPr>
          <p:cNvGrpSpPr/>
          <p:nvPr/>
        </p:nvGrpSpPr>
        <p:grpSpPr>
          <a:xfrm>
            <a:off x="838985" y="1378913"/>
            <a:ext cx="4034673" cy="4189479"/>
            <a:chOff x="1583703" y="1798531"/>
            <a:chExt cx="4034673" cy="418947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45DDE8B-0732-448A-8DA6-16B329650E25}"/>
                </a:ext>
              </a:extLst>
            </p:cNvPr>
            <p:cNvGrpSpPr/>
            <p:nvPr/>
          </p:nvGrpSpPr>
          <p:grpSpPr>
            <a:xfrm>
              <a:off x="1583703" y="1798531"/>
              <a:ext cx="4034673" cy="4189479"/>
              <a:chOff x="1583703" y="1789104"/>
              <a:chExt cx="4034673" cy="4189479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1CC51D4-2B6A-4699-B5E8-D78C183EBB33}"/>
                  </a:ext>
                </a:extLst>
              </p:cNvPr>
              <p:cNvSpPr/>
              <p:nvPr/>
            </p:nvSpPr>
            <p:spPr>
              <a:xfrm>
                <a:off x="1791093" y="2139885"/>
                <a:ext cx="3619893" cy="34879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C35DE5E-A4B9-4AD9-9321-1CCD7390548E}"/>
                  </a:ext>
                </a:extLst>
              </p:cNvPr>
              <p:cNvSpPr txBox="1"/>
              <p:nvPr/>
            </p:nvSpPr>
            <p:spPr>
              <a:xfrm>
                <a:off x="3365369" y="1789104"/>
                <a:ext cx="414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0</a:t>
                </a:r>
                <a:endParaRPr lang="zh-CN" altLang="en-US" sz="40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9A41DCC-10C6-4CE8-9066-860AADE52F15}"/>
                  </a:ext>
                </a:extLst>
              </p:cNvPr>
              <p:cNvSpPr txBox="1"/>
              <p:nvPr/>
            </p:nvSpPr>
            <p:spPr>
              <a:xfrm>
                <a:off x="4609707" y="2275022"/>
                <a:ext cx="414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1</a:t>
                </a:r>
                <a:endParaRPr lang="zh-CN" altLang="en-US" sz="40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31EDAD-BF96-47C5-A4CF-11330686C1EB}"/>
                  </a:ext>
                </a:extLst>
              </p:cNvPr>
              <p:cNvSpPr txBox="1"/>
              <p:nvPr/>
            </p:nvSpPr>
            <p:spPr>
              <a:xfrm>
                <a:off x="5203596" y="3529900"/>
                <a:ext cx="414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2</a:t>
                </a:r>
                <a:endParaRPr lang="zh-CN" altLang="en-US" sz="4000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8F6DD9-7AA7-49AA-B076-81E8EF09DA1C}"/>
                  </a:ext>
                </a:extLst>
              </p:cNvPr>
              <p:cNvSpPr txBox="1"/>
              <p:nvPr/>
            </p:nvSpPr>
            <p:spPr>
              <a:xfrm>
                <a:off x="4609707" y="4844502"/>
                <a:ext cx="414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3</a:t>
                </a:r>
                <a:endParaRPr lang="zh-CN" altLang="en-US" sz="4000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9EBE7A-6B8F-4295-B5B7-E699F1A1CEA3}"/>
                  </a:ext>
                </a:extLst>
              </p:cNvPr>
              <p:cNvSpPr txBox="1"/>
              <p:nvPr/>
            </p:nvSpPr>
            <p:spPr>
              <a:xfrm>
                <a:off x="3365369" y="5270697"/>
                <a:ext cx="414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4</a:t>
                </a:r>
                <a:endParaRPr lang="zh-CN" altLang="en-US" sz="4000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2C850C6-1FFB-436D-958D-9995B7377F59}"/>
                  </a:ext>
                </a:extLst>
              </p:cNvPr>
              <p:cNvSpPr txBox="1"/>
              <p:nvPr/>
            </p:nvSpPr>
            <p:spPr>
              <a:xfrm>
                <a:off x="1583703" y="3529900"/>
                <a:ext cx="414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6</a:t>
                </a:r>
                <a:endParaRPr lang="zh-CN" altLang="en-US" sz="40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B52D53D-241C-46CC-9017-672C56F70EED}"/>
                  </a:ext>
                </a:extLst>
              </p:cNvPr>
              <p:cNvSpPr txBox="1"/>
              <p:nvPr/>
            </p:nvSpPr>
            <p:spPr>
              <a:xfrm>
                <a:off x="2170996" y="4764493"/>
                <a:ext cx="5816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5</a:t>
                </a:r>
                <a:endParaRPr lang="zh-CN" altLang="en-US" sz="4000" dirty="0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3FDDA2F-E000-477E-9273-0B3548A8B64A}"/>
                </a:ext>
              </a:extLst>
            </p:cNvPr>
            <p:cNvSpPr txBox="1"/>
            <p:nvPr/>
          </p:nvSpPr>
          <p:spPr>
            <a:xfrm>
              <a:off x="2007909" y="2284449"/>
              <a:ext cx="471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7</a:t>
              </a:r>
              <a:endParaRPr lang="zh-CN" altLang="en-US" sz="4000" dirty="0"/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E1B849E-34FE-4BC7-A0F7-38CDF208AB5F}"/>
              </a:ext>
            </a:extLst>
          </p:cNvPr>
          <p:cNvCxnSpPr/>
          <p:nvPr/>
        </p:nvCxnSpPr>
        <p:spPr>
          <a:xfrm>
            <a:off x="4190214" y="3064177"/>
            <a:ext cx="952107" cy="8189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6A363BB-E437-495A-984B-A9EB4CC44EC8}"/>
              </a:ext>
            </a:extLst>
          </p:cNvPr>
          <p:cNvCxnSpPr/>
          <p:nvPr/>
        </p:nvCxnSpPr>
        <p:spPr>
          <a:xfrm>
            <a:off x="1175993" y="4323248"/>
            <a:ext cx="952107" cy="8189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612A3F8-3895-4E1D-8A5C-18903F08DAB0}"/>
              </a:ext>
            </a:extLst>
          </p:cNvPr>
          <p:cNvCxnSpPr/>
          <p:nvPr/>
        </p:nvCxnSpPr>
        <p:spPr>
          <a:xfrm>
            <a:off x="1652046" y="1086343"/>
            <a:ext cx="1053447" cy="181711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996A0F-09FC-4041-B391-A13CBCC9528A}"/>
                  </a:ext>
                </a:extLst>
              </p:cNvPr>
              <p:cNvSpPr txBox="1"/>
              <p:nvPr/>
            </p:nvSpPr>
            <p:spPr>
              <a:xfrm>
                <a:off x="5580668" y="1517715"/>
                <a:ext cx="4694548" cy="1925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/>
                  <a:t>每一轮杀死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4000" dirty="0"/>
                  <a:t>人</a:t>
                </a:r>
                <a:endParaRPr lang="en-US" altLang="zh-CN" sz="4000" dirty="0"/>
              </a:p>
              <a:p>
                <a:r>
                  <a:rPr lang="zh-CN" altLang="en-US" sz="4000" dirty="0"/>
                  <a:t>规模缩小到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4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996A0F-09FC-4041-B391-A13CBCC95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68" y="1517715"/>
                <a:ext cx="4694548" cy="1925784"/>
              </a:xfrm>
              <a:prstGeom prst="rect">
                <a:avLst/>
              </a:prstGeom>
              <a:blipFill>
                <a:blip r:embed="rId2"/>
                <a:stretch>
                  <a:fillRect l="-4540" b="-2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1619709B-4C85-4753-B368-BA902346FC91}"/>
              </a:ext>
            </a:extLst>
          </p:cNvPr>
          <p:cNvSpPr txBox="1"/>
          <p:nvPr/>
        </p:nvSpPr>
        <p:spPr>
          <a:xfrm>
            <a:off x="868130" y="1335498"/>
            <a:ext cx="414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2794B4-218F-42F3-821C-8454B919B3B7}"/>
              </a:ext>
            </a:extLst>
          </p:cNvPr>
          <p:cNvSpPr txBox="1"/>
          <p:nvPr/>
        </p:nvSpPr>
        <p:spPr>
          <a:xfrm>
            <a:off x="285158" y="3119708"/>
            <a:ext cx="414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0</a:t>
            </a:r>
            <a:endParaRPr lang="zh-CN" altLang="en-US" sz="4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06E645-D9CB-478D-A718-7B591A8517DC}"/>
              </a:ext>
            </a:extLst>
          </p:cNvPr>
          <p:cNvSpPr txBox="1"/>
          <p:nvPr/>
        </p:nvSpPr>
        <p:spPr>
          <a:xfrm>
            <a:off x="2620651" y="732400"/>
            <a:ext cx="414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DD4544-CEBC-4159-891F-C15F0971A78C}"/>
              </a:ext>
            </a:extLst>
          </p:cNvPr>
          <p:cNvSpPr txBox="1"/>
          <p:nvPr/>
        </p:nvSpPr>
        <p:spPr>
          <a:xfrm>
            <a:off x="4128940" y="1325575"/>
            <a:ext cx="414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</a:t>
            </a:r>
            <a:endParaRPr lang="zh-CN" altLang="en-US" sz="4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D20D3D-0119-4CB4-9653-8A7221B8DB42}"/>
              </a:ext>
            </a:extLst>
          </p:cNvPr>
          <p:cNvSpPr txBox="1"/>
          <p:nvPr/>
        </p:nvSpPr>
        <p:spPr>
          <a:xfrm>
            <a:off x="4209068" y="4919200"/>
            <a:ext cx="414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4</a:t>
            </a:r>
            <a:endParaRPr lang="zh-CN" altLang="en-US" sz="4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14F1BD8-646C-4275-95E3-83558296D80D}"/>
              </a:ext>
            </a:extLst>
          </p:cNvPr>
          <p:cNvSpPr txBox="1"/>
          <p:nvPr/>
        </p:nvSpPr>
        <p:spPr>
          <a:xfrm>
            <a:off x="2648931" y="5479087"/>
            <a:ext cx="414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5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7652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D5EFFD-89C5-4964-8F50-CA58DE741F34}"/>
                  </a:ext>
                </a:extLst>
              </p:cNvPr>
              <p:cNvSpPr txBox="1"/>
              <p:nvPr/>
            </p:nvSpPr>
            <p:spPr>
              <a:xfrm>
                <a:off x="1621410" y="782425"/>
                <a:ext cx="8408709" cy="1803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40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40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4000" i="1" dirty="0" smtClean="0">
                          <a:latin typeface="Cambria Math" panose="02040503050406030204" pitchFamily="18" charset="0"/>
                        </a:rPr>
                        <m:t>’ </m:t>
                      </m:r>
                    </m:oMath>
                  </m:oMathPara>
                </a14:m>
                <a:endParaRPr lang="en-US" altLang="zh-CN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40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D5EFFD-89C5-4964-8F50-CA58DE741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410" y="782425"/>
                <a:ext cx="8408709" cy="18034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F04679-B9A8-4654-A50E-44E01287D21E}"/>
                  </a:ext>
                </a:extLst>
              </p:cNvPr>
              <p:cNvSpPr txBox="1"/>
              <p:nvPr/>
            </p:nvSpPr>
            <p:spPr>
              <a:xfrm>
                <a:off x="2526384" y="3429000"/>
                <a:ext cx="82013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4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4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4000" i="1" dirty="0" err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4000" i="1" dirty="0" err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4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’=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altLang="zh-CN" sz="4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4000" i="1" dirty="0" err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4000" i="1" dirty="0" err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4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F04679-B9A8-4654-A50E-44E01287D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384" y="3429000"/>
                <a:ext cx="8201319" cy="707886"/>
              </a:xfrm>
              <a:prstGeom prst="rect">
                <a:avLst/>
              </a:prstGeom>
              <a:blipFill>
                <a:blip r:embed="rId3"/>
                <a:stretch>
                  <a:fillRect l="-2600" t="-15517" b="-35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5336AA-91FF-40E0-894F-B96A8B895818}"/>
                  </a:ext>
                </a:extLst>
              </p:cNvPr>
              <p:cNvSpPr/>
              <p:nvPr/>
            </p:nvSpPr>
            <p:spPr>
              <a:xfrm>
                <a:off x="2687661" y="4136886"/>
                <a:ext cx="6276205" cy="981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dirty="0"/>
                  <a:t>Else </a:t>
                </a:r>
                <a14:m>
                  <m:oMath xmlns:m="http://schemas.openxmlformats.org/officeDocument/2006/math"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’=</m:t>
                    </m:r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4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4000" i="1" dirty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sz="4000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4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4000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4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4000" dirty="0"/>
                  <a:t>.</a:t>
                </a:r>
                <a:endParaRPr lang="zh-CN" altLang="en-US" sz="4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5336AA-91FF-40E0-894F-B96A8B895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661" y="4136886"/>
                <a:ext cx="6276205" cy="981872"/>
              </a:xfrm>
              <a:prstGeom prst="rect">
                <a:avLst/>
              </a:prstGeom>
              <a:blipFill>
                <a:blip r:embed="rId4"/>
                <a:stretch>
                  <a:fillRect l="-3499" r="-2430" b="-12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58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8239B8-4DE2-4371-BD26-558F0BF1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06" y="631596"/>
            <a:ext cx="6751852" cy="39377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9D9ABD-DF19-457C-AC35-BFCA9871CAB8}"/>
              </a:ext>
            </a:extLst>
          </p:cNvPr>
          <p:cNvSpPr txBox="1"/>
          <p:nvPr/>
        </p:nvSpPr>
        <p:spPr>
          <a:xfrm>
            <a:off x="3192544" y="4902965"/>
            <a:ext cx="5618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时间复杂度：</a:t>
            </a:r>
            <a:r>
              <a:rPr lang="en-US" altLang="zh-CN" sz="4000" dirty="0"/>
              <a:t>O(m</a:t>
            </a:r>
            <a:r>
              <a:rPr lang="zh-CN" altLang="en-US" sz="4000" dirty="0"/>
              <a:t> </a:t>
            </a:r>
            <a:r>
              <a:rPr lang="en-US" altLang="zh-CN" sz="4000" dirty="0"/>
              <a:t>log</a:t>
            </a:r>
            <a:r>
              <a:rPr lang="zh-CN" altLang="en-US" sz="4000" dirty="0"/>
              <a:t> </a:t>
            </a:r>
            <a:r>
              <a:rPr lang="en-US" altLang="zh-CN" sz="4000" dirty="0"/>
              <a:t>n)</a:t>
            </a:r>
          </a:p>
          <a:p>
            <a:r>
              <a:rPr lang="zh-CN" altLang="en-US" sz="4000" dirty="0"/>
              <a:t>空间复杂度：</a:t>
            </a:r>
            <a:r>
              <a:rPr lang="en-US" altLang="zh-CN" sz="4000" dirty="0"/>
              <a:t>O(m</a:t>
            </a:r>
            <a:r>
              <a:rPr lang="zh-CN" altLang="en-US" sz="4000" dirty="0"/>
              <a:t> </a:t>
            </a:r>
            <a:r>
              <a:rPr lang="en-US" altLang="zh-CN" sz="4000" dirty="0"/>
              <a:t>log</a:t>
            </a:r>
            <a:r>
              <a:rPr lang="zh-CN" altLang="en-US" sz="4000" dirty="0"/>
              <a:t> </a:t>
            </a:r>
            <a:r>
              <a:rPr lang="en-US" altLang="zh-CN" sz="4000" dirty="0"/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15434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944681-B332-4C10-AFA9-914BF292B557}"/>
              </a:ext>
            </a:extLst>
          </p:cNvPr>
          <p:cNvSpPr txBox="1"/>
          <p:nvPr/>
        </p:nvSpPr>
        <p:spPr>
          <a:xfrm>
            <a:off x="1608841" y="838986"/>
            <a:ext cx="8974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看到一个大佬的</a:t>
            </a:r>
            <a:r>
              <a:rPr lang="en-US" altLang="zh-CN" sz="4000" dirty="0"/>
              <a:t>blog</a:t>
            </a:r>
            <a:r>
              <a:rPr lang="zh-CN" altLang="en-US" sz="4000" dirty="0"/>
              <a:t>上的一个时间复杂度</a:t>
            </a:r>
            <a:r>
              <a:rPr lang="en-US" altLang="zh-CN" sz="4000" dirty="0"/>
              <a:t>O(m log n), </a:t>
            </a:r>
            <a:r>
              <a:rPr lang="zh-CN" altLang="en-US" sz="4000" dirty="0"/>
              <a:t>空间复杂度</a:t>
            </a:r>
            <a:r>
              <a:rPr lang="en-US" altLang="zh-CN" sz="4000" dirty="0"/>
              <a:t>O(1)</a:t>
            </a:r>
            <a:r>
              <a:rPr lang="zh-CN" altLang="en-US" sz="4000" dirty="0"/>
              <a:t>的代码：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842BF3-F786-4164-86A1-A8F5909E2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41" y="2373875"/>
            <a:ext cx="8725204" cy="26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2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2A6E8D-C203-45CC-A031-2B40C42F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48" y="83163"/>
            <a:ext cx="8725204" cy="26523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6E060DF-4F0A-4BCF-AACF-5F3BEC566204}"/>
              </a:ext>
            </a:extLst>
          </p:cNvPr>
          <p:cNvSpPr txBox="1"/>
          <p:nvPr/>
        </p:nvSpPr>
        <p:spPr>
          <a:xfrm>
            <a:off x="2941163" y="2945877"/>
            <a:ext cx="548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K</a:t>
            </a:r>
            <a:r>
              <a:rPr lang="zh-CN" altLang="en-US" sz="4000" dirty="0"/>
              <a:t>是指第</a:t>
            </a:r>
            <a:r>
              <a:rPr lang="en-US" altLang="zh-CN" sz="4000" dirty="0"/>
              <a:t>k+1</a:t>
            </a:r>
            <a:r>
              <a:rPr lang="zh-CN" altLang="en-US" sz="4000" dirty="0"/>
              <a:t>个自杀的人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DEEF8E-D77F-4B65-9680-C012B41293BA}"/>
                  </a:ext>
                </a:extLst>
              </p:cNvPr>
              <p:cNvSpPr txBox="1"/>
              <p:nvPr/>
            </p:nvSpPr>
            <p:spPr>
              <a:xfrm>
                <a:off x="2696065" y="3789575"/>
                <a:ext cx="620283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/>
                  <a:t>第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4000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40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4000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4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r>
                  <a:rPr lang="zh-CN" altLang="en-US" sz="4000" dirty="0"/>
                  <a:t>次报数的人就是第</a:t>
                </a:r>
                <a:r>
                  <a:rPr lang="en-US" altLang="zh-CN" sz="4000" dirty="0"/>
                  <a:t>k (+1)</a:t>
                </a:r>
                <a:r>
                  <a:rPr lang="zh-CN" altLang="en-US" sz="4000" dirty="0"/>
                  <a:t>个自杀的人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DEEF8E-D77F-4B65-9680-C012B4129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065" y="3789575"/>
                <a:ext cx="6202837" cy="1323439"/>
              </a:xfrm>
              <a:prstGeom prst="rect">
                <a:avLst/>
              </a:prstGeom>
              <a:blipFill>
                <a:blip r:embed="rId3"/>
                <a:stretch>
                  <a:fillRect l="-3438" t="-10138" r="-2554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850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915AD5-E240-47EC-A869-585A27F1719D}"/>
              </a:ext>
            </a:extLst>
          </p:cNvPr>
          <p:cNvSpPr/>
          <p:nvPr/>
        </p:nvSpPr>
        <p:spPr>
          <a:xfrm>
            <a:off x="2630576" y="2364020"/>
            <a:ext cx="657263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alligraph421 BT" panose="03060702050402020204" pitchFamily="66" charset="0"/>
              </a:rPr>
              <a:t>THANKS!</a:t>
            </a:r>
            <a:endParaRPr lang="zh-CN" altLang="en-US" sz="9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Calligraph421 BT" panose="030607020504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3B1D7-73FA-4FFB-BE2E-E145EBBE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69304"/>
            <a:ext cx="10364451" cy="980388"/>
          </a:xfrm>
        </p:spPr>
        <p:txBody>
          <a:bodyPr/>
          <a:lstStyle/>
          <a:p>
            <a:r>
              <a:rPr lang="zh-CN" altLang="en-US" dirty="0"/>
              <a:t>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BB142-9740-4FA3-985D-D8296FD936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7336"/>
            <a:ext cx="10363826" cy="37738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Titus Flavius Josephus   </a:t>
            </a:r>
            <a:r>
              <a:rPr lang="zh-CN" altLang="en-US" sz="4000" b="1" dirty="0"/>
              <a:t>（第一世纪时的著名的犹太历史学家，也是军官及辩论家）</a:t>
            </a:r>
            <a:endParaRPr lang="en-US" altLang="zh-CN" sz="4000" b="1" dirty="0"/>
          </a:p>
          <a:p>
            <a:r>
              <a:rPr lang="zh-CN" altLang="en-US" sz="4000" dirty="0"/>
              <a:t>以抽签的方式决定</a:t>
            </a:r>
            <a:endParaRPr lang="en-US" altLang="zh-CN" sz="4000" dirty="0"/>
          </a:p>
          <a:p>
            <a:r>
              <a:rPr lang="en-US" altLang="zh-CN" sz="4000" dirty="0"/>
              <a:t>17</a:t>
            </a:r>
            <a:r>
              <a:rPr lang="zh-CN" altLang="en-US" sz="4000" dirty="0"/>
              <a:t>世纪的法国数学家加斯帕</a:t>
            </a:r>
          </a:p>
        </p:txBody>
      </p:sp>
    </p:spTree>
    <p:extLst>
      <p:ext uri="{BB962C8B-B14F-4D97-AF65-F5344CB8AC3E}">
        <p14:creationId xmlns:p14="http://schemas.microsoft.com/office/powerpoint/2010/main" val="155362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276F6-CDCB-4C13-AB1C-1FD2ADC7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F8A91-7BCD-450E-8A4B-5433A0B9E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N</a:t>
            </a:r>
            <a:r>
              <a:rPr lang="zh-CN" altLang="en-US" sz="4800" dirty="0"/>
              <a:t>个人围成一圈，从第一个开始报数，第</a:t>
            </a:r>
            <a:r>
              <a:rPr lang="en-US" altLang="zh-CN" sz="4800" dirty="0"/>
              <a:t>M</a:t>
            </a:r>
            <a:r>
              <a:rPr lang="zh-CN" altLang="en-US" sz="4800" dirty="0"/>
              <a:t>个将被杀掉，最后剩下一个，其余人都将被杀掉。</a:t>
            </a:r>
          </a:p>
        </p:txBody>
      </p:sp>
    </p:spTree>
    <p:extLst>
      <p:ext uri="{BB962C8B-B14F-4D97-AF65-F5344CB8AC3E}">
        <p14:creationId xmlns:p14="http://schemas.microsoft.com/office/powerpoint/2010/main" val="14648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00C0E-6BF3-43C5-86A4-E13D00BD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 = 3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9EDD75D-65AE-4EEC-A1B0-EBEDAA5E258D}"/>
              </a:ext>
            </a:extLst>
          </p:cNvPr>
          <p:cNvGrpSpPr/>
          <p:nvPr/>
        </p:nvGrpSpPr>
        <p:grpSpPr>
          <a:xfrm>
            <a:off x="1098223" y="1789104"/>
            <a:ext cx="4312763" cy="4156356"/>
            <a:chOff x="1098223" y="1789104"/>
            <a:chExt cx="4312763" cy="415635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B0B9D02-67C2-497F-A420-AC06E132D98E}"/>
                </a:ext>
              </a:extLst>
            </p:cNvPr>
            <p:cNvSpPr/>
            <p:nvPr/>
          </p:nvSpPr>
          <p:spPr>
            <a:xfrm>
              <a:off x="1791093" y="2139885"/>
              <a:ext cx="3619893" cy="348791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CAEFF0-6AEF-443F-9571-CFAF175D4652}"/>
                </a:ext>
              </a:extLst>
            </p:cNvPr>
            <p:cNvSpPr txBox="1"/>
            <p:nvPr/>
          </p:nvSpPr>
          <p:spPr>
            <a:xfrm>
              <a:off x="3393649" y="1789104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27A08B-3A9F-4860-AD2F-1AEE42813B29}"/>
                </a:ext>
              </a:extLst>
            </p:cNvPr>
            <p:cNvSpPr txBox="1"/>
            <p:nvPr/>
          </p:nvSpPr>
          <p:spPr>
            <a:xfrm>
              <a:off x="4884967" y="2565475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2</a:t>
              </a:r>
              <a:endParaRPr lang="zh-CN" altLang="en-US" sz="40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F75600-DF8D-4049-B184-8C85772D5C5A}"/>
                </a:ext>
              </a:extLst>
            </p:cNvPr>
            <p:cNvSpPr txBox="1"/>
            <p:nvPr/>
          </p:nvSpPr>
          <p:spPr>
            <a:xfrm>
              <a:off x="4884967" y="4427993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3</a:t>
              </a:r>
              <a:endParaRPr lang="zh-CN" altLang="en-US" sz="40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F4E8DB-5693-4D56-89A3-51FAB13A2F83}"/>
                </a:ext>
              </a:extLst>
            </p:cNvPr>
            <p:cNvSpPr txBox="1"/>
            <p:nvPr/>
          </p:nvSpPr>
          <p:spPr>
            <a:xfrm>
              <a:off x="3450835" y="5237574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4</a:t>
              </a:r>
              <a:endParaRPr lang="zh-CN" altLang="en-US" sz="4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191C59F-4212-471D-A1F3-7D3336F03C1E}"/>
                </a:ext>
              </a:extLst>
            </p:cNvPr>
            <p:cNvSpPr txBox="1"/>
            <p:nvPr/>
          </p:nvSpPr>
          <p:spPr>
            <a:xfrm>
              <a:off x="1791093" y="4437966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5</a:t>
              </a:r>
              <a:endParaRPr lang="zh-CN" altLang="en-US" sz="4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E1072D8-08A7-498F-919F-CA05289923BC}"/>
                </a:ext>
              </a:extLst>
            </p:cNvPr>
            <p:cNvSpPr txBox="1"/>
            <p:nvPr/>
          </p:nvSpPr>
          <p:spPr>
            <a:xfrm>
              <a:off x="1970201" y="2408922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N</a:t>
              </a:r>
              <a:endParaRPr lang="zh-CN" altLang="en-US" sz="40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AD5ED4D-B90C-454E-AF31-B518A2F8BB90}"/>
                </a:ext>
              </a:extLst>
            </p:cNvPr>
            <p:cNvSpPr txBox="1"/>
            <p:nvPr/>
          </p:nvSpPr>
          <p:spPr>
            <a:xfrm>
              <a:off x="1098223" y="3277334"/>
              <a:ext cx="13857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……</a:t>
              </a:r>
              <a:endParaRPr lang="zh-CN" altLang="en-US" sz="4000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0DE2112-125C-4DEA-9133-C01371D454FE}"/>
              </a:ext>
            </a:extLst>
          </p:cNvPr>
          <p:cNvSpPr txBox="1"/>
          <p:nvPr/>
        </p:nvSpPr>
        <p:spPr>
          <a:xfrm>
            <a:off x="7700751" y="2259514"/>
            <a:ext cx="1206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模拟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C644CE8-BCD2-4064-A546-14E7EB2A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739" y="2328866"/>
            <a:ext cx="4749734" cy="5691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9D61B59-9E9F-4E18-901E-345F32D18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916" y="3441997"/>
            <a:ext cx="2273300" cy="22733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1C93C72-E886-434E-A36D-BBA3506F9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511" y="2854809"/>
            <a:ext cx="4054396" cy="38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2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7E42D-ACA2-4049-98B3-225C320F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3332"/>
            <a:ext cx="10364451" cy="783011"/>
          </a:xfrm>
        </p:spPr>
        <p:txBody>
          <a:bodyPr/>
          <a:lstStyle/>
          <a:p>
            <a:r>
              <a:rPr lang="en-US" altLang="zh-CN" dirty="0"/>
              <a:t>M = 3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81366C4-D9E3-4023-BEF1-D2208D556C7A}"/>
              </a:ext>
            </a:extLst>
          </p:cNvPr>
          <p:cNvGrpSpPr/>
          <p:nvPr/>
        </p:nvGrpSpPr>
        <p:grpSpPr>
          <a:xfrm>
            <a:off x="1098223" y="1789104"/>
            <a:ext cx="4312763" cy="4156356"/>
            <a:chOff x="1098223" y="1789104"/>
            <a:chExt cx="4312763" cy="415635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AA47818-3D56-4FE8-B9BF-2308BEEF0EE6}"/>
                </a:ext>
              </a:extLst>
            </p:cNvPr>
            <p:cNvSpPr/>
            <p:nvPr/>
          </p:nvSpPr>
          <p:spPr>
            <a:xfrm>
              <a:off x="1791093" y="2139885"/>
              <a:ext cx="3619893" cy="348791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E76799C-FDB1-47E0-B5FC-B01A6854994E}"/>
                </a:ext>
              </a:extLst>
            </p:cNvPr>
            <p:cNvSpPr txBox="1"/>
            <p:nvPr/>
          </p:nvSpPr>
          <p:spPr>
            <a:xfrm>
              <a:off x="3393649" y="1789104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D1BD3A9-A6AE-48E5-93A6-3A1D5AF88390}"/>
                </a:ext>
              </a:extLst>
            </p:cNvPr>
            <p:cNvSpPr txBox="1"/>
            <p:nvPr/>
          </p:nvSpPr>
          <p:spPr>
            <a:xfrm>
              <a:off x="4884967" y="2565475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2</a:t>
              </a:r>
              <a:endParaRPr lang="zh-CN" altLang="en-US" sz="40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3F530CD-7292-4E76-9693-D62B0EA5C17A}"/>
                </a:ext>
              </a:extLst>
            </p:cNvPr>
            <p:cNvSpPr txBox="1"/>
            <p:nvPr/>
          </p:nvSpPr>
          <p:spPr>
            <a:xfrm>
              <a:off x="4884967" y="4427993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3</a:t>
              </a:r>
              <a:endParaRPr lang="zh-CN" altLang="en-US" sz="40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515C451-5388-4540-874C-199D2C5CDDC4}"/>
                </a:ext>
              </a:extLst>
            </p:cNvPr>
            <p:cNvSpPr txBox="1"/>
            <p:nvPr/>
          </p:nvSpPr>
          <p:spPr>
            <a:xfrm>
              <a:off x="3450835" y="5237574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4</a:t>
              </a:r>
              <a:endParaRPr lang="zh-CN" altLang="en-US" sz="40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828A996-B287-43E6-B75B-D0000DA71B75}"/>
                </a:ext>
              </a:extLst>
            </p:cNvPr>
            <p:cNvSpPr txBox="1"/>
            <p:nvPr/>
          </p:nvSpPr>
          <p:spPr>
            <a:xfrm>
              <a:off x="1791093" y="4437966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5</a:t>
              </a:r>
              <a:endParaRPr lang="zh-CN" altLang="en-US" sz="4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B0EBA0B-CFF4-47F9-9CEA-76F354BCC094}"/>
                </a:ext>
              </a:extLst>
            </p:cNvPr>
            <p:cNvSpPr txBox="1"/>
            <p:nvPr/>
          </p:nvSpPr>
          <p:spPr>
            <a:xfrm>
              <a:off x="1970201" y="2408922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N</a:t>
              </a:r>
              <a:endParaRPr lang="zh-CN" altLang="en-US" sz="4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042C33-84EC-4D55-95D7-2218759DF62A}"/>
                </a:ext>
              </a:extLst>
            </p:cNvPr>
            <p:cNvSpPr txBox="1"/>
            <p:nvPr/>
          </p:nvSpPr>
          <p:spPr>
            <a:xfrm>
              <a:off x="1098223" y="3277334"/>
              <a:ext cx="13857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……</a:t>
              </a:r>
              <a:endParaRPr lang="zh-CN" altLang="en-US" sz="4000" dirty="0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9B6DBAA-F859-4EDC-9111-035206C97875}"/>
              </a:ext>
            </a:extLst>
          </p:cNvPr>
          <p:cNvCxnSpPr/>
          <p:nvPr/>
        </p:nvCxnSpPr>
        <p:spPr>
          <a:xfrm>
            <a:off x="4628561" y="4326903"/>
            <a:ext cx="952107" cy="8189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D49B95B-8B79-40A2-B5E2-A7FBAAB3D375}"/>
              </a:ext>
            </a:extLst>
          </p:cNvPr>
          <p:cNvSpPr txBox="1"/>
          <p:nvPr/>
        </p:nvSpPr>
        <p:spPr>
          <a:xfrm>
            <a:off x="3450835" y="5843765"/>
            <a:ext cx="51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8B6BE2-85CB-421A-B0C4-BB9E36C6BAD7}"/>
              </a:ext>
            </a:extLst>
          </p:cNvPr>
          <p:cNvSpPr txBox="1"/>
          <p:nvPr/>
        </p:nvSpPr>
        <p:spPr>
          <a:xfrm>
            <a:off x="1362174" y="4919916"/>
            <a:ext cx="51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D668F2-F5FC-414F-B629-A4BA3CD68810}"/>
              </a:ext>
            </a:extLst>
          </p:cNvPr>
          <p:cNvSpPr txBox="1"/>
          <p:nvPr/>
        </p:nvSpPr>
        <p:spPr>
          <a:xfrm>
            <a:off x="1210868" y="1794770"/>
            <a:ext cx="1118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N-3</a:t>
            </a:r>
            <a:endParaRPr lang="zh-CN" altLang="en-US" sz="4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08BBD0-04DB-421D-8A8A-3CA24530275F}"/>
              </a:ext>
            </a:extLst>
          </p:cNvPr>
          <p:cNvSpPr txBox="1"/>
          <p:nvPr/>
        </p:nvSpPr>
        <p:spPr>
          <a:xfrm>
            <a:off x="3158916" y="1114341"/>
            <a:ext cx="1102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N-2</a:t>
            </a:r>
            <a:endParaRPr lang="zh-CN" altLang="en-US" sz="4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92A44C1-5561-4251-98D0-2F508142468A}"/>
              </a:ext>
            </a:extLst>
          </p:cNvPr>
          <p:cNvSpPr txBox="1"/>
          <p:nvPr/>
        </p:nvSpPr>
        <p:spPr>
          <a:xfrm>
            <a:off x="5259529" y="2153917"/>
            <a:ext cx="104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N-1</a:t>
            </a:r>
            <a:endParaRPr lang="zh-CN" altLang="en-US" sz="4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08298AC-948F-49A7-B088-6A47B372683E}"/>
              </a:ext>
            </a:extLst>
          </p:cNvPr>
          <p:cNvSpPr txBox="1"/>
          <p:nvPr/>
        </p:nvSpPr>
        <p:spPr>
          <a:xfrm>
            <a:off x="6750847" y="2248529"/>
            <a:ext cx="463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A(n)</a:t>
            </a:r>
            <a:r>
              <a:rPr lang="zh-CN" altLang="en-US" sz="3600" dirty="0"/>
              <a:t> 表示</a:t>
            </a:r>
            <a:r>
              <a:rPr lang="en-US" altLang="zh-CN" sz="3600" dirty="0"/>
              <a:t>n</a:t>
            </a:r>
            <a:r>
              <a:rPr lang="zh-CN" altLang="en-US" sz="3600" dirty="0"/>
              <a:t>个人时的解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C251A2-3EA4-4584-8E0F-BFD917F3A2A8}"/>
              </a:ext>
            </a:extLst>
          </p:cNvPr>
          <p:cNvSpPr txBox="1"/>
          <p:nvPr/>
        </p:nvSpPr>
        <p:spPr>
          <a:xfrm>
            <a:off x="6518635" y="4123033"/>
            <a:ext cx="530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A(n-1)</a:t>
            </a:r>
            <a:r>
              <a:rPr lang="zh-CN" altLang="en-US" sz="3600" dirty="0"/>
              <a:t> 表示</a:t>
            </a:r>
            <a:r>
              <a:rPr lang="en-US" altLang="zh-CN" sz="3600" dirty="0"/>
              <a:t>n-1</a:t>
            </a:r>
            <a:r>
              <a:rPr lang="zh-CN" altLang="en-US" sz="3600" dirty="0"/>
              <a:t>个人时的解</a:t>
            </a:r>
          </a:p>
          <a:p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525C098-DB61-4568-91BB-BE03BD732DFF}"/>
              </a:ext>
            </a:extLst>
          </p:cNvPr>
          <p:cNvGrpSpPr/>
          <p:nvPr/>
        </p:nvGrpSpPr>
        <p:grpSpPr>
          <a:xfrm>
            <a:off x="6572839" y="2154399"/>
            <a:ext cx="1315039" cy="2735259"/>
            <a:chOff x="6572839" y="2154399"/>
            <a:chExt cx="1315039" cy="273525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9C9C013-E24F-4D28-B669-75C8423D736D}"/>
                </a:ext>
              </a:extLst>
            </p:cNvPr>
            <p:cNvSpPr/>
            <p:nvPr/>
          </p:nvSpPr>
          <p:spPr>
            <a:xfrm>
              <a:off x="6705283" y="2154399"/>
              <a:ext cx="995468" cy="10200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BC714CD-F62B-425F-8A33-3B30DECA691A}"/>
                </a:ext>
              </a:extLst>
            </p:cNvPr>
            <p:cNvSpPr/>
            <p:nvPr/>
          </p:nvSpPr>
          <p:spPr>
            <a:xfrm>
              <a:off x="6572839" y="3966328"/>
              <a:ext cx="1315039" cy="9233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42D3148-5E08-4B60-BCBF-03724083352D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7203017" y="3174477"/>
            <a:ext cx="27342" cy="79185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8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26" grpId="0"/>
      <p:bldP spid="27" grpId="0"/>
      <p:bldP spid="28" grpId="0"/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BB2C5-5250-4ED8-A729-AA408CD2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24207"/>
            <a:ext cx="10364451" cy="716436"/>
          </a:xfrm>
        </p:spPr>
        <p:txBody>
          <a:bodyPr/>
          <a:lstStyle/>
          <a:p>
            <a:r>
              <a:rPr lang="en-US" altLang="zh-CN" dirty="0"/>
              <a:t>M = 3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ECF2E2-55E0-4700-9424-74F539DB4AB6}"/>
              </a:ext>
            </a:extLst>
          </p:cNvPr>
          <p:cNvGrpSpPr/>
          <p:nvPr/>
        </p:nvGrpSpPr>
        <p:grpSpPr>
          <a:xfrm>
            <a:off x="913775" y="1350822"/>
            <a:ext cx="4312763" cy="4065683"/>
            <a:chOff x="1098223" y="1789104"/>
            <a:chExt cx="4312763" cy="406568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79D427F-46C0-4BD4-BF3A-EF01AB5FBC74}"/>
                </a:ext>
              </a:extLst>
            </p:cNvPr>
            <p:cNvSpPr/>
            <p:nvPr/>
          </p:nvSpPr>
          <p:spPr>
            <a:xfrm>
              <a:off x="1791093" y="2139885"/>
              <a:ext cx="3619893" cy="348791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51167E0-5C3A-4960-8961-775A81D45954}"/>
                </a:ext>
              </a:extLst>
            </p:cNvPr>
            <p:cNvSpPr txBox="1"/>
            <p:nvPr/>
          </p:nvSpPr>
          <p:spPr>
            <a:xfrm>
              <a:off x="3393649" y="1789104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D41128-51C9-4163-984D-E8C927898356}"/>
                </a:ext>
              </a:extLst>
            </p:cNvPr>
            <p:cNvSpPr txBox="1"/>
            <p:nvPr/>
          </p:nvSpPr>
          <p:spPr>
            <a:xfrm>
              <a:off x="4884967" y="2565475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2</a:t>
              </a:r>
              <a:endParaRPr lang="zh-CN" altLang="en-US" sz="40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4BE9759-9853-4895-B3DC-D6C6343190AE}"/>
                </a:ext>
              </a:extLst>
            </p:cNvPr>
            <p:cNvSpPr txBox="1"/>
            <p:nvPr/>
          </p:nvSpPr>
          <p:spPr>
            <a:xfrm>
              <a:off x="4884967" y="4427993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3</a:t>
              </a:r>
              <a:endParaRPr lang="zh-CN" altLang="en-US" sz="40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CA94D86-1495-461C-8223-BF495FD29C0D}"/>
                </a:ext>
              </a:extLst>
            </p:cNvPr>
            <p:cNvSpPr txBox="1"/>
            <p:nvPr/>
          </p:nvSpPr>
          <p:spPr>
            <a:xfrm>
              <a:off x="3054909" y="5146901"/>
              <a:ext cx="16638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……</a:t>
              </a:r>
              <a:endParaRPr lang="zh-CN" altLang="en-US" sz="40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A470EA0-836D-4BCE-8D6B-C9F1694DA49F}"/>
                </a:ext>
              </a:extLst>
            </p:cNvPr>
            <p:cNvSpPr txBox="1"/>
            <p:nvPr/>
          </p:nvSpPr>
          <p:spPr>
            <a:xfrm>
              <a:off x="1104818" y="4521042"/>
              <a:ext cx="2196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A(N-1)+3</a:t>
              </a:r>
              <a:endParaRPr lang="zh-CN" altLang="en-US" sz="4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A1A11F-1690-4957-BD76-A741F28BAAEE}"/>
                </a:ext>
              </a:extLst>
            </p:cNvPr>
            <p:cNvSpPr txBox="1"/>
            <p:nvPr/>
          </p:nvSpPr>
          <p:spPr>
            <a:xfrm>
              <a:off x="1970201" y="2408922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N</a:t>
              </a:r>
              <a:endParaRPr lang="zh-CN" altLang="en-US" sz="4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44DEA38-E4DF-4999-9DF3-B3D55E415FBB}"/>
                </a:ext>
              </a:extLst>
            </p:cNvPr>
            <p:cNvSpPr txBox="1"/>
            <p:nvPr/>
          </p:nvSpPr>
          <p:spPr>
            <a:xfrm>
              <a:off x="1098223" y="3277334"/>
              <a:ext cx="13857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……</a:t>
              </a:r>
              <a:endParaRPr lang="zh-CN" altLang="en-US" sz="4000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39630B79-188B-4E15-BD3E-2C3113E28BAC}"/>
              </a:ext>
            </a:extLst>
          </p:cNvPr>
          <p:cNvSpPr txBox="1"/>
          <p:nvPr/>
        </p:nvSpPr>
        <p:spPr>
          <a:xfrm>
            <a:off x="5265501" y="1772243"/>
            <a:ext cx="1144726" cy="71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N-1</a:t>
            </a:r>
            <a:endParaRPr lang="zh-CN" altLang="en-US" sz="40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8590BB-8A99-4CCA-B72C-3BCFA7798C78}"/>
              </a:ext>
            </a:extLst>
          </p:cNvPr>
          <p:cNvCxnSpPr/>
          <p:nvPr/>
        </p:nvCxnSpPr>
        <p:spPr>
          <a:xfrm>
            <a:off x="4534293" y="3911929"/>
            <a:ext cx="952107" cy="8189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62E2969-9D28-4C68-8CD0-51AFC1177CCD}"/>
              </a:ext>
            </a:extLst>
          </p:cNvPr>
          <p:cNvSpPr txBox="1"/>
          <p:nvPr/>
        </p:nvSpPr>
        <p:spPr>
          <a:xfrm>
            <a:off x="2957505" y="782425"/>
            <a:ext cx="1144726" cy="71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N-2</a:t>
            </a:r>
            <a:endParaRPr lang="zh-CN" altLang="en-US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49C43C-B7E4-4FCC-8E05-0206B3FD728B}"/>
              </a:ext>
            </a:extLst>
          </p:cNvPr>
          <p:cNvSpPr txBox="1"/>
          <p:nvPr/>
        </p:nvSpPr>
        <p:spPr>
          <a:xfrm>
            <a:off x="817464" y="1419307"/>
            <a:ext cx="1190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N-3</a:t>
            </a:r>
            <a:endParaRPr lang="zh-CN" altLang="en-US" sz="4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C446E0-F329-4008-A2C8-4F8C0DD1332B}"/>
              </a:ext>
            </a:extLst>
          </p:cNvPr>
          <p:cNvSpPr txBox="1"/>
          <p:nvPr/>
        </p:nvSpPr>
        <p:spPr>
          <a:xfrm>
            <a:off x="341412" y="4931794"/>
            <a:ext cx="1663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A(N-1)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265F3A2-6A96-430A-8557-E4D236F15B64}"/>
                  </a:ext>
                </a:extLst>
              </p:cNvPr>
              <p:cNvSpPr txBox="1"/>
              <p:nvPr/>
            </p:nvSpPr>
            <p:spPr>
              <a:xfrm>
                <a:off x="6853288" y="2650684"/>
                <a:ext cx="456257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400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4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CN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265F3A2-6A96-430A-8557-E4D236F1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288" y="2650684"/>
                <a:ext cx="4562572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>
            <a:extLst>
              <a:ext uri="{FF2B5EF4-FFF2-40B4-BE49-F238E27FC236}">
                <a16:creationId xmlns:a16="http://schemas.microsoft.com/office/drawing/2014/main" id="{49FAEA2C-65D8-40F6-B1D6-0D48EE123AE5}"/>
              </a:ext>
            </a:extLst>
          </p:cNvPr>
          <p:cNvSpPr/>
          <p:nvPr/>
        </p:nvSpPr>
        <p:spPr>
          <a:xfrm>
            <a:off x="2440211" y="782425"/>
            <a:ext cx="3776851" cy="22264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A1E91B9-7058-42F3-AF7C-F6DA50B17AC5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6217062" y="1772243"/>
            <a:ext cx="636226" cy="11862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935126D-5BBC-4CAE-BBB8-E94620A95C39}"/>
              </a:ext>
            </a:extLst>
          </p:cNvPr>
          <p:cNvSpPr txBox="1"/>
          <p:nvPr/>
        </p:nvSpPr>
        <p:spPr>
          <a:xfrm>
            <a:off x="6410227" y="1564849"/>
            <a:ext cx="1781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不适用</a:t>
            </a:r>
          </a:p>
        </p:txBody>
      </p:sp>
    </p:spTree>
    <p:extLst>
      <p:ext uri="{BB962C8B-B14F-4D97-AF65-F5344CB8AC3E}">
        <p14:creationId xmlns:p14="http://schemas.microsoft.com/office/powerpoint/2010/main" val="267092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B620486-5985-4BA4-8E91-1AAD8039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3332"/>
            <a:ext cx="10364451" cy="783011"/>
          </a:xfrm>
        </p:spPr>
        <p:txBody>
          <a:bodyPr/>
          <a:lstStyle/>
          <a:p>
            <a:r>
              <a:rPr lang="en-US" altLang="zh-CN" dirty="0"/>
              <a:t>M = 3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5EDE607-22A4-47F1-887F-46A358B3BD88}"/>
              </a:ext>
            </a:extLst>
          </p:cNvPr>
          <p:cNvGrpSpPr/>
          <p:nvPr/>
        </p:nvGrpSpPr>
        <p:grpSpPr>
          <a:xfrm>
            <a:off x="913775" y="1350822"/>
            <a:ext cx="4312763" cy="4065683"/>
            <a:chOff x="1098223" y="1789104"/>
            <a:chExt cx="4312763" cy="406568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806CA5C-1360-4BA5-8503-F7DE6B4D5A4D}"/>
                </a:ext>
              </a:extLst>
            </p:cNvPr>
            <p:cNvSpPr/>
            <p:nvPr/>
          </p:nvSpPr>
          <p:spPr>
            <a:xfrm>
              <a:off x="1791093" y="2139885"/>
              <a:ext cx="3619893" cy="348791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87F3EDB-B801-4417-A5D8-DFB5E2FD933D}"/>
                </a:ext>
              </a:extLst>
            </p:cNvPr>
            <p:cNvSpPr txBox="1"/>
            <p:nvPr/>
          </p:nvSpPr>
          <p:spPr>
            <a:xfrm>
              <a:off x="3393649" y="1789104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60E74AD-FA68-4170-BCC4-5929C1398A32}"/>
                </a:ext>
              </a:extLst>
            </p:cNvPr>
            <p:cNvSpPr txBox="1"/>
            <p:nvPr/>
          </p:nvSpPr>
          <p:spPr>
            <a:xfrm>
              <a:off x="4884967" y="2565475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2</a:t>
              </a:r>
              <a:endParaRPr lang="zh-CN" altLang="en-US" sz="40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271B687-E087-4E15-9EC8-6BA840E0A241}"/>
                </a:ext>
              </a:extLst>
            </p:cNvPr>
            <p:cNvSpPr txBox="1"/>
            <p:nvPr/>
          </p:nvSpPr>
          <p:spPr>
            <a:xfrm>
              <a:off x="4884967" y="4427993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3</a:t>
              </a:r>
              <a:endParaRPr lang="zh-CN" altLang="en-US" sz="40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3C526D-2A3C-48F2-8CC7-D8975A143580}"/>
                </a:ext>
              </a:extLst>
            </p:cNvPr>
            <p:cNvSpPr txBox="1"/>
            <p:nvPr/>
          </p:nvSpPr>
          <p:spPr>
            <a:xfrm>
              <a:off x="3054909" y="5146901"/>
              <a:ext cx="16638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……</a:t>
              </a:r>
              <a:endParaRPr lang="zh-CN" altLang="en-US" sz="4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2BB2B8-2CBC-4D19-B398-C462F8954087}"/>
                </a:ext>
              </a:extLst>
            </p:cNvPr>
            <p:cNvSpPr txBox="1"/>
            <p:nvPr/>
          </p:nvSpPr>
          <p:spPr>
            <a:xfrm>
              <a:off x="1104818" y="4521042"/>
              <a:ext cx="2196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A(N-1)+3</a:t>
              </a:r>
              <a:endParaRPr lang="zh-CN" altLang="en-US" sz="4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89554B6-4D73-4687-93B4-9D971C77B061}"/>
                </a:ext>
              </a:extLst>
            </p:cNvPr>
            <p:cNvSpPr txBox="1"/>
            <p:nvPr/>
          </p:nvSpPr>
          <p:spPr>
            <a:xfrm>
              <a:off x="1970201" y="2408922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N</a:t>
              </a:r>
              <a:endParaRPr lang="zh-CN" altLang="en-US" sz="40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96908AB-431C-471C-A51F-570246720022}"/>
                </a:ext>
              </a:extLst>
            </p:cNvPr>
            <p:cNvSpPr txBox="1"/>
            <p:nvPr/>
          </p:nvSpPr>
          <p:spPr>
            <a:xfrm>
              <a:off x="1098223" y="3277334"/>
              <a:ext cx="13857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……</a:t>
              </a:r>
              <a:endParaRPr lang="zh-CN" altLang="en-US" sz="4000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9ADC362-2F82-4CB7-B464-396042FB4D56}"/>
              </a:ext>
            </a:extLst>
          </p:cNvPr>
          <p:cNvSpPr txBox="1"/>
          <p:nvPr/>
        </p:nvSpPr>
        <p:spPr>
          <a:xfrm>
            <a:off x="5265501" y="1772243"/>
            <a:ext cx="1144726" cy="71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N-1</a:t>
            </a:r>
            <a:endParaRPr lang="zh-CN" altLang="en-US" sz="4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454D24-9EBB-4E46-A9DA-13D386F7E7F3}"/>
              </a:ext>
            </a:extLst>
          </p:cNvPr>
          <p:cNvSpPr txBox="1"/>
          <p:nvPr/>
        </p:nvSpPr>
        <p:spPr>
          <a:xfrm>
            <a:off x="2957505" y="782425"/>
            <a:ext cx="1144726" cy="71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N-2</a:t>
            </a:r>
            <a:endParaRPr lang="zh-CN" altLang="en-US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4B6282-2C8E-40A6-BAF5-DAB0DDE77FF8}"/>
              </a:ext>
            </a:extLst>
          </p:cNvPr>
          <p:cNvSpPr txBox="1"/>
          <p:nvPr/>
        </p:nvSpPr>
        <p:spPr>
          <a:xfrm>
            <a:off x="817464" y="1419307"/>
            <a:ext cx="1190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N-3</a:t>
            </a:r>
            <a:endParaRPr lang="zh-CN" altLang="en-US" sz="4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3378FB-CFFE-4C86-9A0F-03ECEC39A2BC}"/>
              </a:ext>
            </a:extLst>
          </p:cNvPr>
          <p:cNvSpPr txBox="1"/>
          <p:nvPr/>
        </p:nvSpPr>
        <p:spPr>
          <a:xfrm>
            <a:off x="341412" y="4931794"/>
            <a:ext cx="1663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A(N-1)</a:t>
            </a:r>
            <a:endParaRPr lang="zh-CN" altLang="en-US" sz="4000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5202375-35BF-45E5-B518-34EBFFF323E1}"/>
              </a:ext>
            </a:extLst>
          </p:cNvPr>
          <p:cNvCxnSpPr/>
          <p:nvPr/>
        </p:nvCxnSpPr>
        <p:spPr>
          <a:xfrm>
            <a:off x="4534293" y="3911929"/>
            <a:ext cx="952107" cy="8189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3103FFB-F3B7-4F7D-A85E-5C3FE09B8AE6}"/>
                  </a:ext>
                </a:extLst>
              </p:cNvPr>
              <p:cNvSpPr/>
              <p:nvPr/>
            </p:nvSpPr>
            <p:spPr>
              <a:xfrm>
                <a:off x="6015719" y="3174579"/>
                <a:ext cx="606146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4000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40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CN" sz="4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3103FFB-F3B7-4F7D-A85E-5C3FE09B8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19" y="3174579"/>
                <a:ext cx="606146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ECC01655-B758-4436-A3B9-99F9AB317BD0}"/>
              </a:ext>
            </a:extLst>
          </p:cNvPr>
          <p:cNvSpPr/>
          <p:nvPr/>
        </p:nvSpPr>
        <p:spPr>
          <a:xfrm>
            <a:off x="556181" y="1086343"/>
            <a:ext cx="2174770" cy="18453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7C17F8-B5A4-4A31-83BE-BC63B4FFA7A6}"/>
              </a:ext>
            </a:extLst>
          </p:cNvPr>
          <p:cNvCxnSpPr>
            <a:stCxn id="19" idx="1"/>
            <a:endCxn id="20" idx="5"/>
          </p:cNvCxnSpPr>
          <p:nvPr/>
        </p:nvCxnSpPr>
        <p:spPr>
          <a:xfrm flipH="1" flipV="1">
            <a:off x="2412463" y="2661484"/>
            <a:ext cx="3603256" cy="867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9840483-727F-42C7-9F70-E01D0D2A3EAB}"/>
              </a:ext>
            </a:extLst>
          </p:cNvPr>
          <p:cNvSpPr txBox="1"/>
          <p:nvPr/>
        </p:nvSpPr>
        <p:spPr>
          <a:xfrm>
            <a:off x="2752627" y="3102932"/>
            <a:ext cx="1781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不适用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CB472B-10E0-41FC-BF7D-B669CE42179D}"/>
              </a:ext>
            </a:extLst>
          </p:cNvPr>
          <p:cNvSpPr txBox="1"/>
          <p:nvPr/>
        </p:nvSpPr>
        <p:spPr>
          <a:xfrm>
            <a:off x="6091755" y="4270074"/>
            <a:ext cx="52706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，就不会出现这样的问题</a:t>
            </a:r>
          </a:p>
        </p:txBody>
      </p:sp>
    </p:spTree>
    <p:extLst>
      <p:ext uri="{BB962C8B-B14F-4D97-AF65-F5344CB8AC3E}">
        <p14:creationId xmlns:p14="http://schemas.microsoft.com/office/powerpoint/2010/main" val="408608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FBAC86C-4805-4BAF-A582-8A230A3C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3332"/>
            <a:ext cx="10364451" cy="783011"/>
          </a:xfrm>
        </p:spPr>
        <p:txBody>
          <a:bodyPr/>
          <a:lstStyle/>
          <a:p>
            <a:r>
              <a:rPr lang="en-US" altLang="zh-CN" dirty="0"/>
              <a:t>M = 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F2AA1B-888C-4CF1-B9BB-B220193B989A}"/>
              </a:ext>
            </a:extLst>
          </p:cNvPr>
          <p:cNvSpPr/>
          <p:nvPr/>
        </p:nvSpPr>
        <p:spPr>
          <a:xfrm>
            <a:off x="1176778" y="3756285"/>
            <a:ext cx="98384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将问题描述进行修改：</a:t>
            </a:r>
            <a:endParaRPr lang="en-US" altLang="zh-CN" sz="4000" dirty="0"/>
          </a:p>
          <a:p>
            <a:r>
              <a:rPr lang="en-US" altLang="zh-CN" sz="4000" dirty="0"/>
              <a:t>        N</a:t>
            </a:r>
            <a:r>
              <a:rPr lang="zh-CN" altLang="en-US" sz="4000" dirty="0"/>
              <a:t>个人围成一圈，从</a:t>
            </a:r>
            <a:r>
              <a:rPr lang="en-US" altLang="zh-CN" sz="4000" dirty="0">
                <a:solidFill>
                  <a:srgbClr val="FF0000"/>
                </a:solidFill>
              </a:rPr>
              <a:t>0</a:t>
            </a:r>
            <a:r>
              <a:rPr lang="zh-CN" altLang="en-US" sz="4000" dirty="0"/>
              <a:t>至</a:t>
            </a:r>
            <a:r>
              <a:rPr lang="en-US" altLang="zh-CN" sz="4000" dirty="0">
                <a:solidFill>
                  <a:srgbClr val="FF0000"/>
                </a:solidFill>
              </a:rPr>
              <a:t>n-1</a:t>
            </a:r>
            <a:r>
              <a:rPr lang="zh-CN" altLang="en-US" sz="4000" dirty="0"/>
              <a:t>进行编号，从</a:t>
            </a:r>
            <a:r>
              <a:rPr lang="en-US" altLang="zh-CN" sz="4000" dirty="0"/>
              <a:t>0</a:t>
            </a:r>
            <a:r>
              <a:rPr lang="zh-CN" altLang="en-US" sz="4000" dirty="0"/>
              <a:t>号开始报数，第</a:t>
            </a:r>
            <a:r>
              <a:rPr lang="en-US" altLang="zh-CN" sz="4000" dirty="0"/>
              <a:t>M</a:t>
            </a:r>
            <a:r>
              <a:rPr lang="zh-CN" altLang="en-US" sz="4000" dirty="0"/>
              <a:t>个将被杀掉，最后剩下一个，其余人都将被杀掉。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E6CCF5-3D62-4F00-AFC9-A46C2B650BA2}"/>
              </a:ext>
            </a:extLst>
          </p:cNvPr>
          <p:cNvSpPr/>
          <p:nvPr/>
        </p:nvSpPr>
        <p:spPr>
          <a:xfrm>
            <a:off x="1176778" y="1201740"/>
            <a:ext cx="96404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原来的问题描述：</a:t>
            </a:r>
            <a:endParaRPr lang="en-US" altLang="zh-CN" sz="4000" dirty="0"/>
          </a:p>
          <a:p>
            <a:r>
              <a:rPr lang="en-US" altLang="zh-CN" sz="4000" dirty="0"/>
              <a:t>       N</a:t>
            </a:r>
            <a:r>
              <a:rPr lang="zh-CN" altLang="en-US" sz="4000" dirty="0"/>
              <a:t>个人围成一圈，从第一个开始报数，第</a:t>
            </a:r>
            <a:r>
              <a:rPr lang="en-US" altLang="zh-CN" sz="4000" dirty="0"/>
              <a:t>M</a:t>
            </a:r>
            <a:r>
              <a:rPr lang="zh-CN" altLang="en-US" sz="4000" dirty="0"/>
              <a:t>个将被杀掉，最后剩下一个，其余人都将被杀掉。</a:t>
            </a:r>
          </a:p>
        </p:txBody>
      </p:sp>
    </p:spTree>
    <p:extLst>
      <p:ext uri="{BB962C8B-B14F-4D97-AF65-F5344CB8AC3E}">
        <p14:creationId xmlns:p14="http://schemas.microsoft.com/office/powerpoint/2010/main" val="402492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DA58754-E675-4EDC-B3D5-3F6ABA20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3332"/>
            <a:ext cx="10364451" cy="783011"/>
          </a:xfrm>
        </p:spPr>
        <p:txBody>
          <a:bodyPr/>
          <a:lstStyle/>
          <a:p>
            <a:r>
              <a:rPr lang="en-US" altLang="zh-CN" dirty="0"/>
              <a:t>M = 3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54DF4E0-1713-4108-93BB-3E6E4BB37146}"/>
              </a:ext>
            </a:extLst>
          </p:cNvPr>
          <p:cNvGrpSpPr/>
          <p:nvPr/>
        </p:nvGrpSpPr>
        <p:grpSpPr>
          <a:xfrm>
            <a:off x="1098223" y="1798531"/>
            <a:ext cx="4312763" cy="4156356"/>
            <a:chOff x="1098223" y="1789104"/>
            <a:chExt cx="4312763" cy="415635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8922E55-E725-4CF3-8331-0EFEA06EC833}"/>
                </a:ext>
              </a:extLst>
            </p:cNvPr>
            <p:cNvSpPr/>
            <p:nvPr/>
          </p:nvSpPr>
          <p:spPr>
            <a:xfrm>
              <a:off x="1791093" y="2139885"/>
              <a:ext cx="3619893" cy="348791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251AC1B-9256-4E70-B007-BF81E313EA85}"/>
                </a:ext>
              </a:extLst>
            </p:cNvPr>
            <p:cNvSpPr txBox="1"/>
            <p:nvPr/>
          </p:nvSpPr>
          <p:spPr>
            <a:xfrm>
              <a:off x="3393649" y="1789104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0</a:t>
              </a:r>
              <a:endParaRPr lang="zh-CN" altLang="en-US" sz="40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BF0DAE8-EFAF-49DB-9555-0EDC2BD7C702}"/>
                </a:ext>
              </a:extLst>
            </p:cNvPr>
            <p:cNvSpPr txBox="1"/>
            <p:nvPr/>
          </p:nvSpPr>
          <p:spPr>
            <a:xfrm>
              <a:off x="4884967" y="2565475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1</a:t>
              </a:r>
              <a:endParaRPr lang="zh-CN" altLang="en-US" sz="40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5E77A7D-600F-4E08-A368-3402299ADFBD}"/>
                </a:ext>
              </a:extLst>
            </p:cNvPr>
            <p:cNvSpPr txBox="1"/>
            <p:nvPr/>
          </p:nvSpPr>
          <p:spPr>
            <a:xfrm>
              <a:off x="4884967" y="4427993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2</a:t>
              </a:r>
              <a:endParaRPr lang="zh-CN" altLang="en-US" sz="40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BD061B0-CC93-4E22-9AFB-0DFC541A3D6D}"/>
                </a:ext>
              </a:extLst>
            </p:cNvPr>
            <p:cNvSpPr txBox="1"/>
            <p:nvPr/>
          </p:nvSpPr>
          <p:spPr>
            <a:xfrm>
              <a:off x="3450835" y="5237574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3</a:t>
              </a:r>
              <a:endParaRPr lang="zh-CN" altLang="en-US" sz="4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31D5360-CAFC-4ABB-8B41-B71D7992E555}"/>
                </a:ext>
              </a:extLst>
            </p:cNvPr>
            <p:cNvSpPr txBox="1"/>
            <p:nvPr/>
          </p:nvSpPr>
          <p:spPr>
            <a:xfrm>
              <a:off x="1791093" y="4437966"/>
              <a:ext cx="414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4</a:t>
              </a:r>
              <a:endParaRPr lang="zh-CN" altLang="en-US" sz="4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1C0427A-A9CC-47F6-802B-B7C64EE1A242}"/>
                </a:ext>
              </a:extLst>
            </p:cNvPr>
            <p:cNvSpPr txBox="1"/>
            <p:nvPr/>
          </p:nvSpPr>
          <p:spPr>
            <a:xfrm>
              <a:off x="1791092" y="2392280"/>
              <a:ext cx="10180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N-1</a:t>
              </a:r>
              <a:endParaRPr lang="zh-CN" altLang="en-US" sz="40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62AD24-EAFF-4361-8FC3-4BD599420227}"/>
                </a:ext>
              </a:extLst>
            </p:cNvPr>
            <p:cNvSpPr txBox="1"/>
            <p:nvPr/>
          </p:nvSpPr>
          <p:spPr>
            <a:xfrm>
              <a:off x="1098223" y="3277334"/>
              <a:ext cx="13857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……</a:t>
              </a:r>
              <a:endParaRPr lang="zh-CN" altLang="en-US" sz="4000" dirty="0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32CFC7A-501D-41D2-80A6-761C28022B3F}"/>
              </a:ext>
            </a:extLst>
          </p:cNvPr>
          <p:cNvCxnSpPr/>
          <p:nvPr/>
        </p:nvCxnSpPr>
        <p:spPr>
          <a:xfrm>
            <a:off x="4710259" y="4418625"/>
            <a:ext cx="952107" cy="8189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E6DA988-72DA-4DCE-800E-80FB8283625E}"/>
              </a:ext>
            </a:extLst>
          </p:cNvPr>
          <p:cNvSpPr txBox="1"/>
          <p:nvPr/>
        </p:nvSpPr>
        <p:spPr>
          <a:xfrm>
            <a:off x="3450835" y="5855791"/>
            <a:ext cx="414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0</a:t>
            </a:r>
            <a:endParaRPr lang="zh-CN" altLang="en-US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5B94DD-1880-47EA-B146-0C1A2D1B6F85}"/>
              </a:ext>
            </a:extLst>
          </p:cNvPr>
          <p:cNvSpPr txBox="1"/>
          <p:nvPr/>
        </p:nvSpPr>
        <p:spPr>
          <a:xfrm>
            <a:off x="1376312" y="4929343"/>
            <a:ext cx="414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FBE539-8B94-471F-902F-01B47CC141D7}"/>
              </a:ext>
            </a:extLst>
          </p:cNvPr>
          <p:cNvSpPr txBox="1"/>
          <p:nvPr/>
        </p:nvSpPr>
        <p:spPr>
          <a:xfrm>
            <a:off x="3393649" y="1789104"/>
            <a:ext cx="414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0</a:t>
            </a:r>
            <a:endParaRPr lang="zh-CN" altLang="en-US" sz="4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BCD7B3-C510-4A60-B63D-5593A78582CF}"/>
              </a:ext>
            </a:extLst>
          </p:cNvPr>
          <p:cNvSpPr txBox="1"/>
          <p:nvPr/>
        </p:nvSpPr>
        <p:spPr>
          <a:xfrm>
            <a:off x="1092562" y="1858098"/>
            <a:ext cx="1107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N-4</a:t>
            </a:r>
            <a:endParaRPr lang="zh-CN" altLang="en-US" sz="4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A6A925-98EB-4D0D-B7A8-4A605D301D62}"/>
              </a:ext>
            </a:extLst>
          </p:cNvPr>
          <p:cNvSpPr txBox="1"/>
          <p:nvPr/>
        </p:nvSpPr>
        <p:spPr>
          <a:xfrm>
            <a:off x="3104711" y="1180314"/>
            <a:ext cx="1107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N-3</a:t>
            </a:r>
            <a:endParaRPr lang="zh-CN" altLang="en-US" sz="4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6529DD-68D1-497D-8098-FE3D1D4C2B68}"/>
              </a:ext>
            </a:extLst>
          </p:cNvPr>
          <p:cNvSpPr txBox="1"/>
          <p:nvPr/>
        </p:nvSpPr>
        <p:spPr>
          <a:xfrm>
            <a:off x="5210192" y="2128691"/>
            <a:ext cx="1107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N-2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68093AA-A36C-4750-A717-9D99B37727EA}"/>
                  </a:ext>
                </a:extLst>
              </p:cNvPr>
              <p:cNvSpPr txBox="1"/>
              <p:nvPr/>
            </p:nvSpPr>
            <p:spPr>
              <a:xfrm>
                <a:off x="6317219" y="3436070"/>
                <a:ext cx="573149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4000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4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CN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68093AA-A36C-4750-A717-9D99B377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219" y="3436070"/>
                <a:ext cx="57314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CEEFD51-CABA-47A6-807B-24BCBA8DFF90}"/>
                  </a:ext>
                </a:extLst>
              </p:cNvPr>
              <p:cNvSpPr txBox="1"/>
              <p:nvPr/>
            </p:nvSpPr>
            <p:spPr>
              <a:xfrm>
                <a:off x="6620757" y="4447393"/>
                <a:ext cx="45782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Base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0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CEEFD51-CABA-47A6-807B-24BCBA8D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57" y="4447393"/>
                <a:ext cx="4578286" cy="707886"/>
              </a:xfrm>
              <a:prstGeom prst="rect">
                <a:avLst/>
              </a:prstGeom>
              <a:blipFill>
                <a:blip r:embed="rId3"/>
                <a:stretch>
                  <a:fillRect l="-4660" t="-1551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4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488</TotalTime>
  <Words>540</Words>
  <Application>Microsoft Office PowerPoint</Application>
  <PresentationFormat>宽屏</PresentationFormat>
  <Paragraphs>132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微软雅黑</vt:lpstr>
      <vt:lpstr>Arial</vt:lpstr>
      <vt:lpstr>Calligraph421 BT</vt:lpstr>
      <vt:lpstr>Cambria Math</vt:lpstr>
      <vt:lpstr>Microsoft Himalaya</vt:lpstr>
      <vt:lpstr>Times New Roman</vt:lpstr>
      <vt:lpstr>Tw Cen MT</vt:lpstr>
      <vt:lpstr>水滴</vt:lpstr>
      <vt:lpstr>Josephus </vt:lpstr>
      <vt:lpstr>起源</vt:lpstr>
      <vt:lpstr>问题描述</vt:lpstr>
      <vt:lpstr>M = 3</vt:lpstr>
      <vt:lpstr>M = 3</vt:lpstr>
      <vt:lpstr>M = 3</vt:lpstr>
      <vt:lpstr>M = 3</vt:lpstr>
      <vt:lpstr>M = 3</vt:lpstr>
      <vt:lpstr>M = 3</vt:lpstr>
      <vt:lpstr>一般情况：</vt:lpstr>
      <vt:lpstr>PowerPoint 演示文稿</vt:lpstr>
      <vt:lpstr>M = 3</vt:lpstr>
      <vt:lpstr>N = 8, M = 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Josephus</dc:title>
  <dc:creator>若石 戴</dc:creator>
  <cp:lastModifiedBy>若石 戴</cp:lastModifiedBy>
  <cp:revision>24</cp:revision>
  <dcterms:created xsi:type="dcterms:W3CDTF">2018-04-07T14:05:19Z</dcterms:created>
  <dcterms:modified xsi:type="dcterms:W3CDTF">2018-04-10T10:21:16Z</dcterms:modified>
</cp:coreProperties>
</file>