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60" r:id="rId2"/>
    <p:sldId id="258" r:id="rId3"/>
    <p:sldId id="257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201" autoAdjust="0"/>
  </p:normalViewPr>
  <p:slideViewPr>
    <p:cSldViewPr snapToGrid="0">
      <p:cViewPr varScale="1">
        <p:scale>
          <a:sx n="70" d="100"/>
          <a:sy n="70" d="100"/>
        </p:scale>
        <p:origin x="113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5BBF14-09F9-485C-B31B-5E5883D3A7A6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35B3BF-5F42-4466-9E22-00470A65D9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6920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Kosaraju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5B3BF-5F42-4466-9E22-00470A65D96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3757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（一）若 </a:t>
            </a:r>
            <a:r>
              <a:rPr lang="en-US" altLang="zh-CN" sz="12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y </a:t>
            </a:r>
            <a:r>
              <a:rPr lang="zh-CN" altLang="en-US" sz="12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为未访问结点，则 </a:t>
            </a:r>
            <a:r>
              <a:rPr lang="en-US" altLang="zh-CN" sz="12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u </a:t>
            </a:r>
            <a:r>
              <a:rPr lang="zh-CN" altLang="en-US" sz="12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不能到达 </a:t>
            </a:r>
            <a:r>
              <a:rPr lang="en-US" altLang="zh-CN" sz="12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y</a:t>
            </a:r>
            <a:r>
              <a:rPr lang="zh-CN" altLang="en-US" sz="12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</a:p>
          <a:p>
            <a:r>
              <a:rPr lang="zh-CN" altLang="en-US" sz="12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（二）若为已访问的结点 </a:t>
            </a:r>
            <a:r>
              <a:rPr lang="en-US" altLang="zh-CN" sz="12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y</a:t>
            </a:r>
            <a:r>
              <a:rPr lang="zh-CN" altLang="en-US" sz="12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：</a:t>
            </a:r>
          </a:p>
          <a:p>
            <a:r>
              <a:rPr lang="zh-CN" altLang="en-US" sz="12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已出栈：</a:t>
            </a:r>
            <a:endParaRPr lang="en-US" altLang="zh-CN" sz="1200" b="1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sz="12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若在 </a:t>
            </a:r>
            <a:r>
              <a:rPr lang="en-US" altLang="zh-CN" sz="12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u </a:t>
            </a:r>
            <a:r>
              <a:rPr lang="zh-CN" altLang="en-US" sz="12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入栈前出栈，则 </a:t>
            </a:r>
            <a:r>
              <a:rPr lang="en-US" altLang="zh-CN" sz="12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y </a:t>
            </a:r>
            <a:r>
              <a:rPr lang="zh-CN" altLang="en-US" sz="12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不能到达 </a:t>
            </a:r>
            <a:r>
              <a:rPr lang="en-US" altLang="zh-CN" sz="12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u</a:t>
            </a:r>
          </a:p>
          <a:p>
            <a:r>
              <a:rPr lang="zh-CN" altLang="en-US" sz="12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若在 </a:t>
            </a:r>
            <a:r>
              <a:rPr lang="en-US" altLang="zh-CN" sz="12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u </a:t>
            </a:r>
            <a:r>
              <a:rPr lang="zh-CN" altLang="en-US" sz="12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出栈前入栈且出栈，则 </a:t>
            </a:r>
            <a:r>
              <a:rPr lang="en-US" altLang="zh-CN" sz="12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y </a:t>
            </a:r>
            <a:r>
              <a:rPr lang="zh-CN" altLang="en-US" sz="12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不能到达 </a:t>
            </a:r>
            <a:r>
              <a:rPr lang="en-US" altLang="zh-CN" sz="12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u</a:t>
            </a:r>
            <a:r>
              <a:rPr lang="zh-CN" altLang="en-US" sz="12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，因为 </a:t>
            </a:r>
            <a:r>
              <a:rPr lang="en-US" altLang="zh-CN" sz="12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DFN[y] =</a:t>
            </a:r>
          </a:p>
          <a:p>
            <a:r>
              <a:rPr lang="en-US" altLang="zh-CN" sz="12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Low[y] &gt; DFN[u]</a:t>
            </a:r>
          </a:p>
          <a:p>
            <a:r>
              <a:rPr lang="zh-CN" altLang="en-US" sz="12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未出栈：</a:t>
            </a:r>
          </a:p>
          <a:p>
            <a:r>
              <a:rPr lang="zh-CN" altLang="en-US" sz="12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设 </a:t>
            </a:r>
            <a:r>
              <a:rPr lang="en-US" altLang="zh-CN" sz="12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y </a:t>
            </a:r>
            <a:r>
              <a:rPr lang="zh-CN" altLang="en-US" sz="12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在栈中 </a:t>
            </a:r>
            <a:r>
              <a:rPr lang="en-US" altLang="zh-CN" sz="12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u </a:t>
            </a:r>
            <a:r>
              <a:rPr lang="zh-CN" altLang="en-US" sz="12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的下面，因为 </a:t>
            </a:r>
            <a:r>
              <a:rPr lang="en-US" altLang="zh-CN" sz="12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DFN[u] == Low[u]</a:t>
            </a:r>
            <a:r>
              <a:rPr lang="zh-CN" altLang="en-US" sz="12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，所以从 </a:t>
            </a:r>
            <a:r>
              <a:rPr lang="en-US" altLang="zh-CN" sz="12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u </a:t>
            </a:r>
            <a:r>
              <a:rPr lang="zh-CN" altLang="en-US" sz="12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能到</a:t>
            </a:r>
          </a:p>
          <a:p>
            <a:r>
              <a:rPr lang="zh-CN" altLang="en-US" sz="12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达的所有的结点的 </a:t>
            </a:r>
            <a:r>
              <a:rPr lang="en-US" altLang="zh-CN" sz="12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DFN </a:t>
            </a:r>
            <a:r>
              <a:rPr lang="zh-CN" altLang="en-US" sz="12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中 </a:t>
            </a:r>
            <a:r>
              <a:rPr lang="en-US" altLang="zh-CN" sz="12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DFN[u] </a:t>
            </a:r>
            <a:r>
              <a:rPr lang="zh-CN" altLang="en-US" sz="12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最小。</a:t>
            </a:r>
          </a:p>
          <a:p>
            <a:r>
              <a:rPr lang="zh-CN" altLang="en-US" sz="12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设 </a:t>
            </a:r>
            <a:r>
              <a:rPr lang="en-US" altLang="zh-CN" sz="12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y </a:t>
            </a:r>
            <a:r>
              <a:rPr lang="zh-CN" altLang="en-US" sz="12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在栈中 </a:t>
            </a:r>
            <a:r>
              <a:rPr lang="en-US" altLang="zh-CN" sz="12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u </a:t>
            </a:r>
            <a:r>
              <a:rPr lang="zh-CN" altLang="en-US" sz="12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的上面未出栈</a:t>
            </a:r>
          </a:p>
          <a:p>
            <a:r>
              <a:rPr lang="zh-CN" altLang="en-US" sz="12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若 </a:t>
            </a:r>
            <a:r>
              <a:rPr lang="en-US" altLang="zh-CN" sz="12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y </a:t>
            </a:r>
            <a:r>
              <a:rPr lang="zh-CN" altLang="en-US" sz="12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能到达 </a:t>
            </a:r>
            <a:r>
              <a:rPr lang="en-US" altLang="zh-CN" sz="12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u</a:t>
            </a:r>
            <a:r>
              <a:rPr lang="zh-CN" altLang="en-US" sz="12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，则在同一个连通分量中，算法正确</a:t>
            </a:r>
          </a:p>
          <a:p>
            <a:r>
              <a:rPr lang="zh-CN" altLang="en-US" sz="12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若 </a:t>
            </a:r>
            <a:r>
              <a:rPr lang="en-US" altLang="zh-CN" sz="12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y </a:t>
            </a:r>
            <a:r>
              <a:rPr lang="zh-CN" altLang="en-US" sz="12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不能到达 </a:t>
            </a:r>
            <a:r>
              <a:rPr lang="en-US" altLang="zh-CN" sz="12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u</a:t>
            </a:r>
            <a:r>
              <a:rPr lang="zh-CN" altLang="en-US" sz="12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，设 </a:t>
            </a:r>
            <a:r>
              <a:rPr lang="en-US" altLang="zh-CN" sz="12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y </a:t>
            </a:r>
            <a:r>
              <a:rPr lang="zh-CN" altLang="en-US" sz="12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所能到达的最早入栈的结点 </a:t>
            </a:r>
            <a:r>
              <a:rPr lang="en-US" altLang="zh-CN" sz="12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v</a:t>
            </a:r>
            <a:r>
              <a:rPr lang="zh-CN" altLang="en-US" sz="12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，</a:t>
            </a:r>
            <a:r>
              <a:rPr lang="en-US" altLang="zh-CN" sz="12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v </a:t>
            </a:r>
            <a:r>
              <a:rPr lang="zh-CN" altLang="en-US" sz="12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不能</a:t>
            </a:r>
          </a:p>
          <a:p>
            <a:r>
              <a:rPr lang="zh-CN" altLang="en-US" sz="12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到达 </a:t>
            </a:r>
            <a:r>
              <a:rPr lang="en-US" altLang="zh-CN" sz="12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u</a:t>
            </a:r>
            <a:r>
              <a:rPr lang="zh-CN" altLang="en-US" sz="12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，</a:t>
            </a:r>
            <a:r>
              <a:rPr lang="en-US" altLang="zh-CN" sz="12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DFN[v] == Low[v]</a:t>
            </a:r>
            <a:r>
              <a:rPr lang="zh-CN" altLang="en-US" sz="12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，</a:t>
            </a:r>
            <a:r>
              <a:rPr lang="en-US" altLang="zh-CN" sz="12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v </a:t>
            </a:r>
            <a:r>
              <a:rPr lang="zh-CN" altLang="en-US" sz="12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应该已出栈，矛盾。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5B3BF-5F42-4466-9E22-00470A65D96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1150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87A3915B-7508-4A2F-AB1D-5DCBCC63120B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229A8F4E-6E2C-4772-846A-3D47AA0542D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3521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3915B-7508-4A2F-AB1D-5DCBCC63120B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A8F4E-6E2C-4772-846A-3D47AA0542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448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3915B-7508-4A2F-AB1D-5DCBCC63120B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A8F4E-6E2C-4772-846A-3D47AA0542D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48851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3915B-7508-4A2F-AB1D-5DCBCC63120B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A8F4E-6E2C-4772-846A-3D47AA0542D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46584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3915B-7508-4A2F-AB1D-5DCBCC63120B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A8F4E-6E2C-4772-846A-3D47AA0542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2602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3915B-7508-4A2F-AB1D-5DCBCC63120B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A8F4E-6E2C-4772-846A-3D47AA0542D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03234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3915B-7508-4A2F-AB1D-5DCBCC63120B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A8F4E-6E2C-4772-846A-3D47AA0542D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26600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3915B-7508-4A2F-AB1D-5DCBCC63120B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A8F4E-6E2C-4772-846A-3D47AA0542D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88696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3915B-7508-4A2F-AB1D-5DCBCC63120B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A8F4E-6E2C-4772-846A-3D47AA0542D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6263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3915B-7508-4A2F-AB1D-5DCBCC63120B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A8F4E-6E2C-4772-846A-3D47AA0542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4417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3915B-7508-4A2F-AB1D-5DCBCC63120B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A8F4E-6E2C-4772-846A-3D47AA0542D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1672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3915B-7508-4A2F-AB1D-5DCBCC63120B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A8F4E-6E2C-4772-846A-3D47AA0542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745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3915B-7508-4A2F-AB1D-5DCBCC63120B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A8F4E-6E2C-4772-846A-3D47AA0542D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6489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3915B-7508-4A2F-AB1D-5DCBCC63120B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A8F4E-6E2C-4772-846A-3D47AA0542D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5473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3915B-7508-4A2F-AB1D-5DCBCC63120B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A8F4E-6E2C-4772-846A-3D47AA0542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3466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3915B-7508-4A2F-AB1D-5DCBCC63120B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A8F4E-6E2C-4772-846A-3D47AA0542D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1168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3915B-7508-4A2F-AB1D-5DCBCC63120B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A8F4E-6E2C-4772-846A-3D47AA0542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221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A3915B-7508-4A2F-AB1D-5DCBCC63120B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29A8F4E-6E2C-4772-846A-3D47AA0542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687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0021" y="1530934"/>
            <a:ext cx="10608781" cy="1822514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STRONGLY−</a:t>
            </a:r>
            <a:r>
              <a:rPr lang="en-US" altLang="zh-CN" dirty="0"/>
              <a:t>CONNECTED−</a:t>
            </a:r>
            <a:r>
              <a:rPr lang="en-US" altLang="zh-CN" dirty="0" smtClean="0"/>
              <a:t>COMPONENTS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802630" y="2876174"/>
            <a:ext cx="8158690" cy="954547"/>
          </a:xfrm>
        </p:spPr>
        <p:txBody>
          <a:bodyPr/>
          <a:lstStyle/>
          <a:p>
            <a:r>
              <a:rPr lang="zh-CN" altLang="en-US" sz="3600" dirty="0">
                <a:latin typeface="仿宋" panose="02010609060101010101" pitchFamily="49" charset="-122"/>
                <a:ea typeface="仿宋" panose="02010609060101010101" pitchFamily="49" charset="-122"/>
              </a:rPr>
              <a:t>算法正确性证明</a:t>
            </a: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072583" y="4406300"/>
            <a:ext cx="14408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王腾</a:t>
            </a:r>
            <a:endParaRPr lang="zh-CN" altLang="en-US" sz="32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192655" y="5175961"/>
            <a:ext cx="27339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2018/10/29</a:t>
            </a:r>
            <a:endParaRPr lang="zh-CN" altLang="en-US" sz="32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116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765" y="1002529"/>
            <a:ext cx="8976828" cy="4503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213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85605" y="772372"/>
            <a:ext cx="10076721" cy="5863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500" b="1" dirty="0" err="1">
                <a:latin typeface="Century" panose="02040604050505020304" pitchFamily="18" charset="0"/>
              </a:rPr>
              <a:t>tarjan</a:t>
            </a:r>
            <a:r>
              <a:rPr lang="en-US" altLang="zh-CN" sz="2500" b="1" dirty="0">
                <a:latin typeface="Century" panose="02040604050505020304" pitchFamily="18" charset="0"/>
              </a:rPr>
              <a:t>(u){</a:t>
            </a:r>
          </a:p>
          <a:p>
            <a:r>
              <a:rPr lang="zh-CN" altLang="en-US" sz="2500" b="1" dirty="0">
                <a:latin typeface="Century" panose="02040604050505020304" pitchFamily="18" charset="0"/>
              </a:rPr>
              <a:t>　　</a:t>
            </a:r>
            <a:r>
              <a:rPr lang="en-US" altLang="zh-CN" sz="2500" b="1" dirty="0">
                <a:latin typeface="Century" panose="02040604050505020304" pitchFamily="18" charset="0"/>
              </a:rPr>
              <a:t>DFN[u]=Low[u]=++Index </a:t>
            </a:r>
            <a:r>
              <a:rPr lang="en-US" altLang="zh-CN" sz="25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// </a:t>
            </a:r>
            <a:r>
              <a:rPr lang="zh-CN" altLang="en-US" sz="25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为节点</a:t>
            </a:r>
            <a:r>
              <a:rPr lang="en-US" altLang="zh-CN" sz="25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u</a:t>
            </a:r>
            <a:r>
              <a:rPr lang="zh-CN" altLang="en-US" sz="25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设定次序编号和</a:t>
            </a:r>
            <a:r>
              <a:rPr lang="en-US" altLang="zh-CN" sz="25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Low</a:t>
            </a:r>
            <a:r>
              <a:rPr lang="zh-CN" altLang="en-US" sz="25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初值</a:t>
            </a:r>
          </a:p>
          <a:p>
            <a:r>
              <a:rPr lang="zh-CN" altLang="en-US" sz="2500" b="1" dirty="0">
                <a:latin typeface="Century" panose="02040604050505020304" pitchFamily="18" charset="0"/>
              </a:rPr>
              <a:t>　　</a:t>
            </a:r>
            <a:r>
              <a:rPr lang="en-US" altLang="zh-CN" sz="2500" b="1" dirty="0" err="1">
                <a:latin typeface="Century" panose="02040604050505020304" pitchFamily="18" charset="0"/>
              </a:rPr>
              <a:t>Stack.push</a:t>
            </a:r>
            <a:r>
              <a:rPr lang="en-US" altLang="zh-CN" sz="2500" b="1" dirty="0">
                <a:latin typeface="Century" panose="02040604050505020304" pitchFamily="18" charset="0"/>
              </a:rPr>
              <a:t>(u)   </a:t>
            </a:r>
            <a:endParaRPr lang="en-US" altLang="zh-CN" sz="2500" b="1" dirty="0" smtClean="0">
              <a:latin typeface="Century" panose="02040604050505020304" pitchFamily="18" charset="0"/>
            </a:endParaRPr>
          </a:p>
          <a:p>
            <a:r>
              <a:rPr lang="zh-CN" altLang="en-US" sz="2500" b="1" dirty="0">
                <a:latin typeface="Century" panose="02040604050505020304" pitchFamily="18" charset="0"/>
              </a:rPr>
              <a:t>　　</a:t>
            </a:r>
            <a:r>
              <a:rPr lang="en-US" altLang="zh-CN" sz="2500" b="1" dirty="0">
                <a:latin typeface="Century" panose="02040604050505020304" pitchFamily="18" charset="0"/>
              </a:rPr>
              <a:t>for each (u, v) in E </a:t>
            </a:r>
            <a:endParaRPr lang="en-US" altLang="zh-CN" sz="2500" b="1" dirty="0" smtClean="0">
              <a:latin typeface="Century" panose="02040604050505020304" pitchFamily="18" charset="0"/>
            </a:endParaRPr>
          </a:p>
          <a:p>
            <a:r>
              <a:rPr lang="zh-CN" altLang="en-US" sz="2500" b="1" dirty="0">
                <a:latin typeface="Century" panose="02040604050505020304" pitchFamily="18" charset="0"/>
              </a:rPr>
              <a:t>　　　　</a:t>
            </a:r>
            <a:r>
              <a:rPr lang="en-US" altLang="zh-CN" sz="2500" b="1" dirty="0">
                <a:latin typeface="Century" panose="02040604050505020304" pitchFamily="18" charset="0"/>
              </a:rPr>
              <a:t>if (v is not </a:t>
            </a:r>
            <a:r>
              <a:rPr lang="en-US" altLang="zh-CN" sz="2500" b="1" dirty="0" err="1">
                <a:latin typeface="Century" panose="02040604050505020304" pitchFamily="18" charset="0"/>
              </a:rPr>
              <a:t>visted</a:t>
            </a:r>
            <a:r>
              <a:rPr lang="en-US" altLang="zh-CN" sz="2500" b="1" dirty="0">
                <a:latin typeface="Century" panose="02040604050505020304" pitchFamily="18" charset="0"/>
              </a:rPr>
              <a:t>) </a:t>
            </a:r>
            <a:endParaRPr lang="en-US" altLang="zh-CN" sz="2500" b="1" dirty="0" smtClean="0">
              <a:latin typeface="Century" panose="02040604050505020304" pitchFamily="18" charset="0"/>
            </a:endParaRPr>
          </a:p>
          <a:p>
            <a:r>
              <a:rPr lang="zh-CN" altLang="en-US" sz="2500" b="1" dirty="0">
                <a:latin typeface="Century" panose="02040604050505020304" pitchFamily="18" charset="0"/>
              </a:rPr>
              <a:t>　　　　　　　　</a:t>
            </a:r>
            <a:r>
              <a:rPr lang="en-US" altLang="zh-CN" sz="2500" b="1" dirty="0" err="1">
                <a:latin typeface="Century" panose="02040604050505020304" pitchFamily="18" charset="0"/>
              </a:rPr>
              <a:t>tarjan</a:t>
            </a:r>
            <a:r>
              <a:rPr lang="en-US" altLang="zh-CN" sz="2500" b="1" dirty="0">
                <a:latin typeface="Century" panose="02040604050505020304" pitchFamily="18" charset="0"/>
              </a:rPr>
              <a:t>(v) </a:t>
            </a:r>
            <a:endParaRPr lang="en-US" altLang="zh-CN" sz="2500" b="1" dirty="0" smtClean="0">
              <a:latin typeface="Century" panose="02040604050505020304" pitchFamily="18" charset="0"/>
            </a:endParaRPr>
          </a:p>
          <a:p>
            <a:r>
              <a:rPr lang="zh-CN" altLang="en-US" sz="2500" b="1" dirty="0">
                <a:latin typeface="Century" panose="02040604050505020304" pitchFamily="18" charset="0"/>
              </a:rPr>
              <a:t>　　　　　　　　</a:t>
            </a:r>
            <a:r>
              <a:rPr lang="en-US" altLang="zh-CN" sz="2500" b="1" dirty="0">
                <a:latin typeface="Century" panose="02040604050505020304" pitchFamily="18" charset="0"/>
              </a:rPr>
              <a:t>Low[u] = min(Low[u], Low[v])</a:t>
            </a:r>
          </a:p>
          <a:p>
            <a:r>
              <a:rPr lang="zh-CN" altLang="en-US" sz="2500" b="1" dirty="0">
                <a:latin typeface="Century" panose="02040604050505020304" pitchFamily="18" charset="0"/>
              </a:rPr>
              <a:t>　　　　</a:t>
            </a:r>
            <a:r>
              <a:rPr lang="en-US" altLang="zh-CN" sz="2500" b="1" dirty="0">
                <a:latin typeface="Century" panose="02040604050505020304" pitchFamily="18" charset="0"/>
              </a:rPr>
              <a:t>else if (v in S) </a:t>
            </a:r>
            <a:endParaRPr lang="en-US" altLang="zh-CN" sz="2500" b="1" dirty="0" smtClean="0">
              <a:latin typeface="Century" panose="02040604050505020304" pitchFamily="18" charset="0"/>
            </a:endParaRPr>
          </a:p>
          <a:p>
            <a:r>
              <a:rPr lang="zh-CN" altLang="en-US" sz="2500" b="1" dirty="0">
                <a:latin typeface="Century" panose="02040604050505020304" pitchFamily="18" charset="0"/>
              </a:rPr>
              <a:t>　　　　　　　　</a:t>
            </a:r>
            <a:r>
              <a:rPr lang="en-US" altLang="zh-CN" sz="2500" b="1" dirty="0">
                <a:latin typeface="Century" panose="02040604050505020304" pitchFamily="18" charset="0"/>
              </a:rPr>
              <a:t>Low[u] = min(Low[u], DFN[v])</a:t>
            </a:r>
          </a:p>
          <a:p>
            <a:r>
              <a:rPr lang="zh-CN" altLang="en-US" sz="2500" b="1" dirty="0">
                <a:latin typeface="Century" panose="02040604050505020304" pitchFamily="18" charset="0"/>
              </a:rPr>
              <a:t>　　</a:t>
            </a:r>
            <a:r>
              <a:rPr lang="en-US" altLang="zh-CN" sz="2500" b="1" dirty="0">
                <a:latin typeface="Century" panose="02040604050505020304" pitchFamily="18" charset="0"/>
              </a:rPr>
              <a:t>if (DFN[u] == Low[u]) </a:t>
            </a:r>
            <a:endParaRPr lang="en-US" altLang="zh-CN" sz="2500" b="1" dirty="0" smtClean="0">
              <a:latin typeface="Century" panose="02040604050505020304" pitchFamily="18" charset="0"/>
            </a:endParaRPr>
          </a:p>
          <a:p>
            <a:r>
              <a:rPr lang="zh-CN" altLang="en-US" sz="2500" b="1" dirty="0">
                <a:latin typeface="Century" panose="02040604050505020304" pitchFamily="18" charset="0"/>
              </a:rPr>
              <a:t>　　</a:t>
            </a:r>
            <a:r>
              <a:rPr lang="en-US" altLang="zh-CN" sz="2500" b="1" dirty="0">
                <a:latin typeface="Century" panose="02040604050505020304" pitchFamily="18" charset="0"/>
              </a:rPr>
              <a:t>repeat v = </a:t>
            </a:r>
            <a:r>
              <a:rPr lang="en-US" altLang="zh-CN" sz="2500" b="1" dirty="0" err="1">
                <a:latin typeface="Century" panose="02040604050505020304" pitchFamily="18" charset="0"/>
              </a:rPr>
              <a:t>S.pop</a:t>
            </a:r>
            <a:r>
              <a:rPr lang="en-US" altLang="zh-CN" sz="2500" b="1" dirty="0">
                <a:latin typeface="Century" panose="02040604050505020304" pitchFamily="18" charset="0"/>
              </a:rPr>
              <a:t>  </a:t>
            </a:r>
            <a:endParaRPr lang="zh-CN" altLang="en-US" sz="2500" b="1" dirty="0">
              <a:latin typeface="Century" panose="02040604050505020304" pitchFamily="18" charset="0"/>
            </a:endParaRPr>
          </a:p>
          <a:p>
            <a:r>
              <a:rPr lang="zh-CN" altLang="en-US" sz="2500" b="1" dirty="0">
                <a:latin typeface="Century" panose="02040604050505020304" pitchFamily="18" charset="0"/>
              </a:rPr>
              <a:t>　　</a:t>
            </a:r>
            <a:r>
              <a:rPr lang="en-US" altLang="zh-CN" sz="2500" b="1" dirty="0">
                <a:latin typeface="Century" panose="02040604050505020304" pitchFamily="18" charset="0"/>
              </a:rPr>
              <a:t>print v</a:t>
            </a:r>
          </a:p>
          <a:p>
            <a:r>
              <a:rPr lang="zh-CN" altLang="en-US" sz="2500" b="1" dirty="0">
                <a:latin typeface="Century" panose="02040604050505020304" pitchFamily="18" charset="0"/>
              </a:rPr>
              <a:t>　　</a:t>
            </a:r>
            <a:r>
              <a:rPr lang="en-US" altLang="zh-CN" sz="2500" b="1" dirty="0">
                <a:latin typeface="Century" panose="02040604050505020304" pitchFamily="18" charset="0"/>
              </a:rPr>
              <a:t>until (u== v)</a:t>
            </a:r>
          </a:p>
          <a:p>
            <a:r>
              <a:rPr lang="en-US" altLang="zh-CN" sz="2500" b="1" dirty="0">
                <a:latin typeface="Century" panose="02040604050505020304" pitchFamily="18" charset="0"/>
              </a:rPr>
              <a:t>}</a:t>
            </a:r>
          </a:p>
          <a:p>
            <a:endParaRPr lang="zh-CN" altLang="en-US" sz="2500" dirty="0"/>
          </a:p>
        </p:txBody>
      </p:sp>
    </p:spTree>
    <p:extLst>
      <p:ext uri="{BB962C8B-B14F-4D97-AF65-F5344CB8AC3E}">
        <p14:creationId xmlns:p14="http://schemas.microsoft.com/office/powerpoint/2010/main" val="2088274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7911" y="1474433"/>
            <a:ext cx="4976291" cy="2804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84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85605" y="772372"/>
            <a:ext cx="10076721" cy="5863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500" b="1" dirty="0" err="1">
                <a:latin typeface="Century" panose="02040604050505020304" pitchFamily="18" charset="0"/>
              </a:rPr>
              <a:t>tarjan</a:t>
            </a:r>
            <a:r>
              <a:rPr lang="en-US" altLang="zh-CN" sz="2500" b="1" dirty="0">
                <a:latin typeface="Century" panose="02040604050505020304" pitchFamily="18" charset="0"/>
              </a:rPr>
              <a:t>(u){</a:t>
            </a:r>
          </a:p>
          <a:p>
            <a:r>
              <a:rPr lang="zh-CN" altLang="en-US" sz="2500" b="1" dirty="0">
                <a:latin typeface="Century" panose="02040604050505020304" pitchFamily="18" charset="0"/>
              </a:rPr>
              <a:t>　　</a:t>
            </a:r>
            <a:r>
              <a:rPr lang="en-US" altLang="zh-CN" sz="2500" b="1" dirty="0">
                <a:latin typeface="Century" panose="02040604050505020304" pitchFamily="18" charset="0"/>
              </a:rPr>
              <a:t>DFN[u]=Low[u]=++Index </a:t>
            </a:r>
            <a:r>
              <a:rPr lang="en-US" altLang="zh-CN" sz="25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// </a:t>
            </a:r>
            <a:r>
              <a:rPr lang="zh-CN" altLang="en-US" sz="25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为节点</a:t>
            </a:r>
            <a:r>
              <a:rPr lang="en-US" altLang="zh-CN" sz="25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u</a:t>
            </a:r>
            <a:r>
              <a:rPr lang="zh-CN" altLang="en-US" sz="25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设定次序编号和</a:t>
            </a:r>
            <a:r>
              <a:rPr lang="en-US" altLang="zh-CN" sz="25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Low</a:t>
            </a:r>
            <a:r>
              <a:rPr lang="zh-CN" altLang="en-US" sz="25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初值</a:t>
            </a:r>
          </a:p>
          <a:p>
            <a:r>
              <a:rPr lang="zh-CN" altLang="en-US" sz="2500" b="1" dirty="0">
                <a:latin typeface="Century" panose="02040604050505020304" pitchFamily="18" charset="0"/>
              </a:rPr>
              <a:t>　　</a:t>
            </a:r>
            <a:r>
              <a:rPr lang="en-US" altLang="zh-CN" sz="2500" b="1" dirty="0" err="1">
                <a:latin typeface="Century" panose="02040604050505020304" pitchFamily="18" charset="0"/>
              </a:rPr>
              <a:t>Stack.push</a:t>
            </a:r>
            <a:r>
              <a:rPr lang="en-US" altLang="zh-CN" sz="2500" b="1" dirty="0">
                <a:latin typeface="Century" panose="02040604050505020304" pitchFamily="18" charset="0"/>
              </a:rPr>
              <a:t>(u)   </a:t>
            </a:r>
            <a:endParaRPr lang="en-US" altLang="zh-CN" sz="2500" b="1" dirty="0" smtClean="0">
              <a:latin typeface="Century" panose="02040604050505020304" pitchFamily="18" charset="0"/>
            </a:endParaRPr>
          </a:p>
          <a:p>
            <a:r>
              <a:rPr lang="zh-CN" altLang="en-US" sz="2500" b="1" dirty="0">
                <a:latin typeface="Century" panose="02040604050505020304" pitchFamily="18" charset="0"/>
              </a:rPr>
              <a:t>　　</a:t>
            </a:r>
            <a:r>
              <a:rPr lang="en-US" altLang="zh-CN" sz="2500" b="1" dirty="0">
                <a:latin typeface="Century" panose="02040604050505020304" pitchFamily="18" charset="0"/>
              </a:rPr>
              <a:t>for each (u, v) in E </a:t>
            </a:r>
            <a:endParaRPr lang="en-US" altLang="zh-CN" sz="2500" b="1" dirty="0" smtClean="0">
              <a:latin typeface="Century" panose="02040604050505020304" pitchFamily="18" charset="0"/>
            </a:endParaRPr>
          </a:p>
          <a:p>
            <a:r>
              <a:rPr lang="zh-CN" altLang="en-US" sz="2500" b="1" dirty="0">
                <a:latin typeface="Century" panose="02040604050505020304" pitchFamily="18" charset="0"/>
              </a:rPr>
              <a:t>　　　　</a:t>
            </a:r>
            <a:r>
              <a:rPr lang="en-US" altLang="zh-CN" sz="2500" b="1" dirty="0">
                <a:latin typeface="Century" panose="02040604050505020304" pitchFamily="18" charset="0"/>
              </a:rPr>
              <a:t>if (v is not </a:t>
            </a:r>
            <a:r>
              <a:rPr lang="en-US" altLang="zh-CN" sz="2500" b="1" dirty="0" err="1">
                <a:latin typeface="Century" panose="02040604050505020304" pitchFamily="18" charset="0"/>
              </a:rPr>
              <a:t>visted</a:t>
            </a:r>
            <a:r>
              <a:rPr lang="en-US" altLang="zh-CN" sz="2500" b="1" dirty="0">
                <a:latin typeface="Century" panose="02040604050505020304" pitchFamily="18" charset="0"/>
              </a:rPr>
              <a:t>) </a:t>
            </a:r>
            <a:endParaRPr lang="en-US" altLang="zh-CN" sz="2500" b="1" dirty="0" smtClean="0">
              <a:latin typeface="Century" panose="02040604050505020304" pitchFamily="18" charset="0"/>
            </a:endParaRPr>
          </a:p>
          <a:p>
            <a:r>
              <a:rPr lang="zh-CN" altLang="en-US" sz="2500" b="1" dirty="0">
                <a:latin typeface="Century" panose="02040604050505020304" pitchFamily="18" charset="0"/>
              </a:rPr>
              <a:t>　　　　　　　　</a:t>
            </a:r>
            <a:r>
              <a:rPr lang="en-US" altLang="zh-CN" sz="2500" b="1" dirty="0" err="1">
                <a:latin typeface="Century" panose="02040604050505020304" pitchFamily="18" charset="0"/>
              </a:rPr>
              <a:t>tarjan</a:t>
            </a:r>
            <a:r>
              <a:rPr lang="en-US" altLang="zh-CN" sz="2500" b="1" dirty="0">
                <a:latin typeface="Century" panose="02040604050505020304" pitchFamily="18" charset="0"/>
              </a:rPr>
              <a:t>(v) </a:t>
            </a:r>
            <a:endParaRPr lang="en-US" altLang="zh-CN" sz="2500" b="1" dirty="0" smtClean="0">
              <a:latin typeface="Century" panose="02040604050505020304" pitchFamily="18" charset="0"/>
            </a:endParaRPr>
          </a:p>
          <a:p>
            <a:r>
              <a:rPr lang="zh-CN" altLang="en-US" sz="2500" b="1" dirty="0">
                <a:latin typeface="Century" panose="02040604050505020304" pitchFamily="18" charset="0"/>
              </a:rPr>
              <a:t>　　　　　　　　</a:t>
            </a:r>
            <a:r>
              <a:rPr lang="en-US" altLang="zh-CN" sz="2500" b="1" dirty="0">
                <a:latin typeface="Century" panose="02040604050505020304" pitchFamily="18" charset="0"/>
              </a:rPr>
              <a:t>Low[u] = min(Low[u], Low[v])</a:t>
            </a:r>
          </a:p>
          <a:p>
            <a:r>
              <a:rPr lang="zh-CN" altLang="en-US" sz="2500" b="1" dirty="0">
                <a:latin typeface="Century" panose="02040604050505020304" pitchFamily="18" charset="0"/>
              </a:rPr>
              <a:t>　　　　</a:t>
            </a:r>
            <a:r>
              <a:rPr lang="en-US" altLang="zh-CN" sz="2500" b="1" dirty="0">
                <a:latin typeface="Century" panose="02040604050505020304" pitchFamily="18" charset="0"/>
              </a:rPr>
              <a:t>else if (v in S) </a:t>
            </a:r>
            <a:endParaRPr lang="en-US" altLang="zh-CN" sz="2500" b="1" dirty="0" smtClean="0">
              <a:latin typeface="Century" panose="02040604050505020304" pitchFamily="18" charset="0"/>
            </a:endParaRPr>
          </a:p>
          <a:p>
            <a:r>
              <a:rPr lang="zh-CN" altLang="en-US" sz="2500" b="1" dirty="0">
                <a:latin typeface="Century" panose="02040604050505020304" pitchFamily="18" charset="0"/>
              </a:rPr>
              <a:t>　　　　　　　　</a:t>
            </a:r>
            <a:r>
              <a:rPr lang="en-US" altLang="zh-CN" sz="2500" b="1" dirty="0">
                <a:latin typeface="Century" panose="02040604050505020304" pitchFamily="18" charset="0"/>
              </a:rPr>
              <a:t>Low[u] = min(Low[u], DFN[v])</a:t>
            </a:r>
          </a:p>
          <a:p>
            <a:r>
              <a:rPr lang="zh-CN" altLang="en-US" sz="2500" b="1" dirty="0">
                <a:latin typeface="Century" panose="02040604050505020304" pitchFamily="18" charset="0"/>
              </a:rPr>
              <a:t>　　</a:t>
            </a:r>
            <a:r>
              <a:rPr lang="en-US" altLang="zh-CN" sz="2500" b="1" dirty="0">
                <a:latin typeface="Century" panose="02040604050505020304" pitchFamily="18" charset="0"/>
              </a:rPr>
              <a:t>if (DFN[u] == Low[u]) </a:t>
            </a:r>
            <a:endParaRPr lang="en-US" altLang="zh-CN" sz="2500" b="1" dirty="0" smtClean="0">
              <a:latin typeface="Century" panose="02040604050505020304" pitchFamily="18" charset="0"/>
            </a:endParaRPr>
          </a:p>
          <a:p>
            <a:r>
              <a:rPr lang="zh-CN" altLang="en-US" sz="2500" b="1" dirty="0">
                <a:latin typeface="Century" panose="02040604050505020304" pitchFamily="18" charset="0"/>
              </a:rPr>
              <a:t>　　</a:t>
            </a:r>
            <a:r>
              <a:rPr lang="en-US" altLang="zh-CN" sz="2500" b="1" dirty="0">
                <a:latin typeface="Century" panose="02040604050505020304" pitchFamily="18" charset="0"/>
              </a:rPr>
              <a:t>repeat v = </a:t>
            </a:r>
            <a:r>
              <a:rPr lang="en-US" altLang="zh-CN" sz="2500" b="1" dirty="0" err="1">
                <a:latin typeface="Century" panose="02040604050505020304" pitchFamily="18" charset="0"/>
              </a:rPr>
              <a:t>S.pop</a:t>
            </a:r>
            <a:r>
              <a:rPr lang="en-US" altLang="zh-CN" sz="2500" b="1" dirty="0">
                <a:latin typeface="Century" panose="02040604050505020304" pitchFamily="18" charset="0"/>
              </a:rPr>
              <a:t>  </a:t>
            </a:r>
            <a:endParaRPr lang="zh-CN" altLang="en-US" sz="2500" b="1" dirty="0">
              <a:latin typeface="Century" panose="02040604050505020304" pitchFamily="18" charset="0"/>
            </a:endParaRPr>
          </a:p>
          <a:p>
            <a:r>
              <a:rPr lang="zh-CN" altLang="en-US" sz="2500" b="1" dirty="0">
                <a:latin typeface="Century" panose="02040604050505020304" pitchFamily="18" charset="0"/>
              </a:rPr>
              <a:t>　　</a:t>
            </a:r>
            <a:r>
              <a:rPr lang="en-US" altLang="zh-CN" sz="2500" b="1" dirty="0">
                <a:latin typeface="Century" panose="02040604050505020304" pitchFamily="18" charset="0"/>
              </a:rPr>
              <a:t>print v</a:t>
            </a:r>
          </a:p>
          <a:p>
            <a:r>
              <a:rPr lang="zh-CN" altLang="en-US" sz="2500" b="1" dirty="0">
                <a:latin typeface="Century" panose="02040604050505020304" pitchFamily="18" charset="0"/>
              </a:rPr>
              <a:t>　　</a:t>
            </a:r>
            <a:r>
              <a:rPr lang="en-US" altLang="zh-CN" sz="2500" b="1" dirty="0">
                <a:latin typeface="Century" panose="02040604050505020304" pitchFamily="18" charset="0"/>
              </a:rPr>
              <a:t>until (u== v)</a:t>
            </a:r>
          </a:p>
          <a:p>
            <a:r>
              <a:rPr lang="en-US" altLang="zh-CN" sz="2500" b="1" dirty="0">
                <a:latin typeface="Century" panose="02040604050505020304" pitchFamily="18" charset="0"/>
              </a:rPr>
              <a:t>}</a:t>
            </a:r>
          </a:p>
          <a:p>
            <a:endParaRPr lang="zh-CN" altLang="en-US" sz="2500" dirty="0"/>
          </a:p>
        </p:txBody>
      </p:sp>
      <p:sp>
        <p:nvSpPr>
          <p:cNvPr id="3" name="文本框 2"/>
          <p:cNvSpPr txBox="1"/>
          <p:nvPr/>
        </p:nvSpPr>
        <p:spPr>
          <a:xfrm>
            <a:off x="4922981" y="4886036"/>
            <a:ext cx="62530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当前 </a:t>
            </a:r>
            <a:r>
              <a:rPr lang="en-US" altLang="zh-CN" sz="2400" b="1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u </a:t>
            </a:r>
            <a:r>
              <a:rPr lang="zh-CN" altLang="en-US" sz="2400" b="1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所在的强连通</a:t>
            </a:r>
            <a:r>
              <a:rPr lang="zh-CN" altLang="en-US" sz="2400" b="1" dirty="0" smtClean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分量的</a:t>
            </a:r>
            <a:r>
              <a:rPr lang="zh-CN" altLang="en-US" sz="2400" b="1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结点都在</a:t>
            </a:r>
            <a:r>
              <a:rPr lang="zh-CN" altLang="en-US" sz="2400" b="1" dirty="0" smtClean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栈中</a:t>
            </a:r>
            <a:endParaRPr lang="en-US" altLang="zh-CN" sz="2400" b="1" dirty="0" smtClean="0">
              <a:solidFill>
                <a:srgbClr val="FF000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sz="2400" b="1" dirty="0" smtClean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且</a:t>
            </a:r>
            <a:r>
              <a:rPr lang="zh-CN" altLang="en-US" sz="2400" b="1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在 </a:t>
            </a:r>
            <a:r>
              <a:rPr lang="en-US" altLang="zh-CN" sz="2400" b="1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u </a:t>
            </a:r>
            <a:r>
              <a:rPr lang="zh-CN" altLang="en-US" sz="2400" b="1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上面。</a:t>
            </a:r>
          </a:p>
        </p:txBody>
      </p:sp>
      <p:cxnSp>
        <p:nvCxnSpPr>
          <p:cNvPr id="5" name="直接箭头连接符 4"/>
          <p:cNvCxnSpPr>
            <a:stCxn id="3" idx="0"/>
          </p:cNvCxnSpPr>
          <p:nvPr/>
        </p:nvCxnSpPr>
        <p:spPr>
          <a:xfrm flipH="1" flipV="1">
            <a:off x="3537527" y="4655127"/>
            <a:ext cx="4511964" cy="230909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9266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202365" y="1102927"/>
            <a:ext cx="522450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（一）若 </a:t>
            </a:r>
            <a:r>
              <a:rPr lang="en-US" altLang="zh-CN" sz="36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y </a:t>
            </a:r>
            <a:r>
              <a:rPr lang="zh-CN" altLang="en-US" sz="36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为未访问结点</a:t>
            </a:r>
            <a:endParaRPr lang="zh-CN" altLang="en-US" sz="36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02365" y="1784624"/>
            <a:ext cx="557075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36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（二）若为已访问的结点 </a:t>
            </a:r>
            <a:r>
              <a:rPr lang="en-US" altLang="zh-CN" sz="36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y</a:t>
            </a:r>
            <a:endParaRPr lang="zh-CN" altLang="en-US" sz="36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15528" y="2469903"/>
            <a:ext cx="317106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36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（</a:t>
            </a:r>
            <a:r>
              <a:rPr lang="en-US" altLang="zh-CN" sz="36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1</a:t>
            </a:r>
            <a:r>
              <a:rPr lang="zh-CN" altLang="en-US" sz="36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）已</a:t>
            </a:r>
            <a:r>
              <a:rPr lang="zh-CN" altLang="en-US" sz="36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出栈</a:t>
            </a:r>
            <a:r>
              <a:rPr lang="zh-CN" altLang="en-US" sz="36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：</a:t>
            </a:r>
            <a:endParaRPr lang="en-US" altLang="zh-CN" sz="36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615528" y="4110524"/>
            <a:ext cx="317106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36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（</a:t>
            </a:r>
            <a:r>
              <a:rPr lang="en-US" altLang="zh-CN" sz="36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2</a:t>
            </a:r>
            <a:r>
              <a:rPr lang="zh-CN" altLang="en-US" sz="36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）未</a:t>
            </a:r>
            <a:r>
              <a:rPr lang="zh-CN" altLang="en-US" sz="36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出栈：</a:t>
            </a:r>
          </a:p>
        </p:txBody>
      </p:sp>
      <p:sp>
        <p:nvSpPr>
          <p:cNvPr id="11" name="矩形 10"/>
          <p:cNvSpPr/>
          <p:nvPr/>
        </p:nvSpPr>
        <p:spPr>
          <a:xfrm>
            <a:off x="5786589" y="2518435"/>
            <a:ext cx="4327229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36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在 </a:t>
            </a:r>
            <a:r>
              <a:rPr lang="en-US" altLang="zh-CN" sz="36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u </a:t>
            </a:r>
            <a:r>
              <a:rPr lang="zh-CN" altLang="en-US" sz="36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入栈前出栈</a:t>
            </a:r>
            <a:endParaRPr lang="en-US" altLang="zh-CN" sz="36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720440" y="3276627"/>
            <a:ext cx="550024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36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在 </a:t>
            </a:r>
            <a:r>
              <a:rPr lang="en-US" altLang="zh-CN" sz="36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u </a:t>
            </a:r>
            <a:r>
              <a:rPr lang="zh-CN" altLang="en-US" sz="36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出栈前入栈且出栈</a:t>
            </a:r>
            <a:endParaRPr lang="en-US" altLang="zh-CN" sz="36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720439" y="4141418"/>
            <a:ext cx="550024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36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y </a:t>
            </a:r>
            <a:r>
              <a:rPr lang="zh-CN" altLang="en-US" sz="36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在栈中 </a:t>
            </a:r>
            <a:r>
              <a:rPr lang="en-US" altLang="zh-CN" sz="36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u </a:t>
            </a:r>
            <a:r>
              <a:rPr lang="zh-CN" altLang="en-US" sz="36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的下面</a:t>
            </a:r>
            <a:endParaRPr lang="en-US" altLang="zh-CN" sz="36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720438" y="4773425"/>
            <a:ext cx="550024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36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y </a:t>
            </a:r>
            <a:r>
              <a:rPr lang="zh-CN" altLang="en-US" sz="36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在栈中 </a:t>
            </a:r>
            <a:r>
              <a:rPr lang="en-US" altLang="zh-CN" sz="36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u </a:t>
            </a:r>
            <a:r>
              <a:rPr lang="zh-CN" altLang="en-US" sz="36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的</a:t>
            </a:r>
            <a:r>
              <a:rPr lang="zh-CN" altLang="en-US" sz="36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上面</a:t>
            </a:r>
            <a:endParaRPr lang="zh-CN" altLang="en-US" sz="36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089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744" y="456316"/>
            <a:ext cx="8731673" cy="30719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/>
          <a:srcRect b="8804"/>
          <a:stretch/>
        </p:blipFill>
        <p:spPr>
          <a:xfrm>
            <a:off x="1131633" y="3305420"/>
            <a:ext cx="8660061" cy="28853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017583" y="4748114"/>
                <a:ext cx="1072355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4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48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US" altLang="zh-CN" sz="4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sz="48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7583" y="4748114"/>
                <a:ext cx="1072355" cy="7386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9791694" y="1404096"/>
                <a:ext cx="1072355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800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zh-CN" altLang="en-US" sz="4800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1694" y="1404096"/>
                <a:ext cx="1072355" cy="7386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750796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/>
          <a:srcRect r="5956"/>
          <a:stretch/>
        </p:blipFill>
        <p:spPr>
          <a:xfrm>
            <a:off x="545690" y="1802766"/>
            <a:ext cx="11208775" cy="3134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834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b="37375"/>
          <a:stretch/>
        </p:blipFill>
        <p:spPr>
          <a:xfrm>
            <a:off x="936365" y="1850566"/>
            <a:ext cx="10217802" cy="111430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3133" y="3832721"/>
            <a:ext cx="9661034" cy="933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1379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948" y="1933676"/>
            <a:ext cx="9456282" cy="110921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8586" y="3620193"/>
            <a:ext cx="8757226" cy="692061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357603" y="1010346"/>
            <a:ext cx="29931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立刻推得</a:t>
            </a:r>
            <a:endParaRPr lang="zh-CN" altLang="en-US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8275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631" y="1619926"/>
            <a:ext cx="10261119" cy="109339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3387" y="3315026"/>
            <a:ext cx="9353133" cy="58271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6428" y="4090880"/>
            <a:ext cx="8033855" cy="63871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6428" y="4839603"/>
            <a:ext cx="9317322" cy="73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550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432" y="1969772"/>
            <a:ext cx="9796267" cy="1154362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146160" y="899509"/>
            <a:ext cx="43396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再次立刻推得</a:t>
            </a:r>
            <a:endParaRPr lang="zh-CN" altLang="en-US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6361" y="3648451"/>
            <a:ext cx="4617655" cy="76653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014872" y="4625416"/>
            <a:ext cx="202571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重要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49711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87" y="887897"/>
            <a:ext cx="9870950" cy="115055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6658" y="2113211"/>
            <a:ext cx="7650982" cy="96454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6658" y="3152519"/>
            <a:ext cx="3164944" cy="53043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3353" y="3757718"/>
            <a:ext cx="7777591" cy="9476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63232" y="4659510"/>
            <a:ext cx="9243861" cy="1524132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>
            <a:off x="1862503" y="5118024"/>
            <a:ext cx="180000" cy="466956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9242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263475" y="2861828"/>
            <a:ext cx="33448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THANKS</a:t>
            </a:r>
            <a:endParaRPr lang="zh-CN" altLang="en-US" sz="5400" b="1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5182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环保">
  <a:themeElements>
    <a:clrScheme name="环保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环保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环保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239</TotalTime>
  <Words>283</Words>
  <Application>Microsoft Office PowerPoint</Application>
  <PresentationFormat>宽屏</PresentationFormat>
  <Paragraphs>64</Paragraphs>
  <Slides>14</Slides>
  <Notes>2</Notes>
  <HiddenSlides>1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等线</vt:lpstr>
      <vt:lpstr>方正舒体</vt:lpstr>
      <vt:lpstr>仿宋</vt:lpstr>
      <vt:lpstr>华文仿宋</vt:lpstr>
      <vt:lpstr>华文新魏</vt:lpstr>
      <vt:lpstr>Arial</vt:lpstr>
      <vt:lpstr>Cambria Math</vt:lpstr>
      <vt:lpstr>Century</vt:lpstr>
      <vt:lpstr>Garamond</vt:lpstr>
      <vt:lpstr>环保</vt:lpstr>
      <vt:lpstr>STRONGLY−CONNECTED−COMPONENTS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tengwang</dc:creator>
  <cp:lastModifiedBy>tengwang</cp:lastModifiedBy>
  <cp:revision>12</cp:revision>
  <dcterms:created xsi:type="dcterms:W3CDTF">2018-10-27T06:23:46Z</dcterms:created>
  <dcterms:modified xsi:type="dcterms:W3CDTF">2018-10-28T23:52:05Z</dcterms:modified>
</cp:coreProperties>
</file>