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700" dirty="0" smtClean="0"/>
              <a:t>Twelvefold way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31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Surjective</a:t>
            </a:r>
            <a:r>
              <a:rPr lang="en-US" altLang="zh-CN" sz="2800" dirty="0"/>
              <a:t> functions from </a:t>
            </a:r>
            <a:r>
              <a:rPr lang="en-US" altLang="zh-CN" sz="2800" i="1" dirty="0"/>
              <a:t>N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X</a:t>
            </a:r>
            <a:r>
              <a:rPr lang="en-US" altLang="zh-CN" sz="2800" dirty="0"/>
              <a:t>, up to a permutation of </a:t>
            </a:r>
            <a:r>
              <a:rPr lang="en-US" altLang="zh-CN" sz="2800" i="1" dirty="0"/>
              <a:t>N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526055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张廷昊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8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Soving</a:t>
            </a:r>
            <a:r>
              <a:rPr lang="en-US" altLang="zh-CN" dirty="0" smtClean="0"/>
              <a:t> 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correspondence between functions and multisets is the same as in the previous </a:t>
            </a:r>
            <a:r>
              <a:rPr lang="en-US" altLang="zh-CN" dirty="0" smtClean="0"/>
              <a:t>case(</a:t>
            </a:r>
            <a:r>
              <a:rPr lang="en-US" altLang="zh-CN" b="1" dirty="0"/>
              <a:t>Functions from </a:t>
            </a:r>
            <a:r>
              <a:rPr lang="en-US" altLang="zh-CN" b="1" i="1" dirty="0"/>
              <a:t>N</a:t>
            </a:r>
            <a:r>
              <a:rPr lang="en-US" altLang="zh-CN" b="1" dirty="0"/>
              <a:t> to 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 </a:t>
            </a:r>
            <a:r>
              <a:rPr lang="en-US" altLang="zh-CN" b="1" i="1" dirty="0" smtClean="0"/>
              <a:t>N)</a:t>
            </a:r>
            <a:r>
              <a:rPr lang="en-US" altLang="zh-CN" dirty="0" smtClean="0"/>
              <a:t>, </a:t>
            </a:r>
            <a:r>
              <a:rPr lang="en-US" altLang="zh-CN" dirty="0"/>
              <a:t>and the </a:t>
            </a:r>
            <a:r>
              <a:rPr lang="en-US" altLang="zh-CN" dirty="0" err="1"/>
              <a:t>surjectivity</a:t>
            </a:r>
            <a:r>
              <a:rPr lang="en-US" altLang="zh-CN" dirty="0"/>
              <a:t> requirement means that all multiplicities are at least one. By decreasing all multiplicities by 1, this reduces to the previous case; since the change decreases the value of </a:t>
            </a:r>
            <a:r>
              <a:rPr lang="en-US" altLang="zh-CN" i="1" dirty="0"/>
              <a:t>n</a:t>
            </a:r>
            <a:r>
              <a:rPr lang="en-US" altLang="zh-CN" dirty="0"/>
              <a:t> by </a:t>
            </a:r>
            <a:r>
              <a:rPr lang="en-US" altLang="zh-CN" i="1" dirty="0"/>
              <a:t>x</a:t>
            </a:r>
            <a:r>
              <a:rPr lang="en-US" altLang="zh-CN" dirty="0"/>
              <a:t>, the result 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4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97097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86826"/>
              </p:ext>
            </p:extLst>
          </p:nvPr>
        </p:nvGraphicFramePr>
        <p:xfrm>
          <a:off x="2915816" y="1916832"/>
          <a:ext cx="3560011" cy="295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520560" imgH="431640" progId="Equation.DSMT4">
                  <p:embed/>
                </p:oleObj>
              </mc:Choice>
              <mc:Fallback>
                <p:oleObj name="Equation" r:id="rId5" imgW="52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1916832"/>
                        <a:ext cx="3560011" cy="2952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Another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11091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83229"/>
              </p:ext>
            </p:extLst>
          </p:nvPr>
        </p:nvGraphicFramePr>
        <p:xfrm>
          <a:off x="3275856" y="2060848"/>
          <a:ext cx="2306166" cy="364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723600" imgH="1143000" progId="Equation.DSMT4">
                  <p:embed/>
                </p:oleObj>
              </mc:Choice>
              <mc:Fallback>
                <p:oleObj name="Equation" r:id="rId5" imgW="7236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2060848"/>
                        <a:ext cx="2306166" cy="364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419872" y="2852936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19872" y="4293096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49475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66967"/>
              </p:ext>
            </p:extLst>
          </p:nvPr>
        </p:nvGraphicFramePr>
        <p:xfrm>
          <a:off x="3419872" y="5733256"/>
          <a:ext cx="670297" cy="67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872" y="5733256"/>
                        <a:ext cx="670297" cy="670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57139"/>
              </p:ext>
            </p:extLst>
          </p:nvPr>
        </p:nvGraphicFramePr>
        <p:xfrm>
          <a:off x="4788024" y="4869160"/>
          <a:ext cx="686572" cy="63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1" imgW="177480" imgH="164880" progId="Equation.DSMT4">
                  <p:embed/>
                </p:oleObj>
              </mc:Choice>
              <mc:Fallback>
                <p:oleObj name="Equation" r:id="rId11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8024" y="4869160"/>
                        <a:ext cx="686572" cy="63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8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46437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93751"/>
              </p:ext>
            </p:extLst>
          </p:nvPr>
        </p:nvGraphicFramePr>
        <p:xfrm>
          <a:off x="2987824" y="1728627"/>
          <a:ext cx="3271986" cy="285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728627"/>
                        <a:ext cx="3271986" cy="285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2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01965"/>
              </p:ext>
            </p:extLst>
          </p:nvPr>
        </p:nvGraphicFramePr>
        <p:xfrm>
          <a:off x="827584" y="2276872"/>
          <a:ext cx="2952328" cy="24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520560" imgH="431640" progId="Equation.DSMT4">
                  <p:embed/>
                </p:oleObj>
              </mc:Choice>
              <mc:Fallback>
                <p:oleObj name="Equation" r:id="rId3" imgW="52056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2952328" cy="24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49685"/>
              </p:ext>
            </p:extLst>
          </p:nvPr>
        </p:nvGraphicFramePr>
        <p:xfrm>
          <a:off x="5364088" y="2276872"/>
          <a:ext cx="2808312" cy="244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276872"/>
                        <a:ext cx="2808312" cy="2448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88891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4496"/>
              </p:ext>
            </p:extLst>
          </p:nvPr>
        </p:nvGraphicFramePr>
        <p:xfrm>
          <a:off x="4067944" y="3068960"/>
          <a:ext cx="1044054" cy="85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3068960"/>
                        <a:ext cx="1044054" cy="85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2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69360"/>
              </p:ext>
            </p:extLst>
          </p:nvPr>
        </p:nvGraphicFramePr>
        <p:xfrm>
          <a:off x="1907704" y="2348880"/>
          <a:ext cx="5411783" cy="8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091880" imgH="177480" progId="Equation.DSMT4">
                  <p:embed/>
                </p:oleObj>
              </mc:Choice>
              <mc:Fallback>
                <p:oleObj name="Equation" r:id="rId3" imgW="1091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348880"/>
                        <a:ext cx="5411783" cy="8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73619"/>
              </p:ext>
            </p:extLst>
          </p:nvPr>
        </p:nvGraphicFramePr>
        <p:xfrm>
          <a:off x="2987824" y="3429000"/>
          <a:ext cx="3615647" cy="83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3429000"/>
                        <a:ext cx="3615647" cy="83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7843"/>
              </p:ext>
            </p:extLst>
          </p:nvPr>
        </p:nvGraphicFramePr>
        <p:xfrm>
          <a:off x="2771800" y="4437112"/>
          <a:ext cx="1478505" cy="5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7" imgW="533160" imgH="203040" progId="Equation.DSMT4">
                  <p:embed/>
                </p:oleObj>
              </mc:Choice>
              <mc:Fallback>
                <p:oleObj name="Equation" r:id="rId7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4437112"/>
                        <a:ext cx="1478505" cy="56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23728" y="443711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(                   are identical)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9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Meaning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combinatorics, the </a:t>
            </a:r>
            <a:r>
              <a:rPr lang="en-US" altLang="zh-CN" b="1" dirty="0"/>
              <a:t>twelvefold way</a:t>
            </a:r>
            <a:r>
              <a:rPr lang="en-US" altLang="zh-CN" dirty="0"/>
              <a:t> is a systematic classification of 12 related enumerative problems concerning two finite sets, which include the classical problems of counting permutations, combinations, multisets, and partitions either of a set or of a number.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8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 N </a:t>
            </a:r>
            <a:r>
              <a:rPr lang="en-US" altLang="zh-CN" dirty="0" smtClean="0"/>
              <a:t>and </a:t>
            </a:r>
            <a:r>
              <a:rPr lang="en-US" altLang="zh-CN" dirty="0"/>
              <a:t>X </a:t>
            </a:r>
            <a:r>
              <a:rPr lang="en-US" altLang="zh-CN" dirty="0" smtClean="0"/>
              <a:t>be </a:t>
            </a:r>
            <a:r>
              <a:rPr lang="en-US" altLang="zh-CN" dirty="0"/>
              <a:t>finite sets. Let n = | N | </a:t>
            </a:r>
            <a:r>
              <a:rPr lang="en-US" altLang="zh-CN" dirty="0" smtClean="0"/>
              <a:t>and </a:t>
            </a:r>
            <a:r>
              <a:rPr lang="en-US" altLang="zh-CN" dirty="0"/>
              <a:t>x = | X | </a:t>
            </a:r>
            <a:r>
              <a:rPr lang="en-US" altLang="zh-CN" dirty="0" smtClean="0"/>
              <a:t>be </a:t>
            </a:r>
            <a:r>
              <a:rPr lang="en-US" altLang="zh-CN" dirty="0"/>
              <a:t>the cardinality of the sets. Thus N </a:t>
            </a:r>
            <a:r>
              <a:rPr lang="en-US" altLang="zh-CN" dirty="0" smtClean="0"/>
              <a:t>is </a:t>
            </a:r>
            <a:r>
              <a:rPr lang="en-US" altLang="zh-CN" dirty="0"/>
              <a:t>an </a:t>
            </a:r>
            <a:r>
              <a:rPr lang="en-US" altLang="zh-CN" dirty="0" smtClean="0"/>
              <a:t>n-set</a:t>
            </a:r>
            <a:r>
              <a:rPr lang="en-US" altLang="zh-CN" dirty="0"/>
              <a:t>, and X </a:t>
            </a:r>
            <a:r>
              <a:rPr lang="en-US" altLang="zh-CN" dirty="0" smtClean="0"/>
              <a:t>is </a:t>
            </a:r>
            <a:r>
              <a:rPr lang="en-US" altLang="zh-CN" dirty="0"/>
              <a:t>an </a:t>
            </a:r>
            <a:r>
              <a:rPr lang="en-US" altLang="zh-CN" dirty="0" smtClean="0"/>
              <a:t>x-set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general problem we consider is the enumeration of equivalence classes of functions f : N → X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9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functions are subject to one of the three following </a:t>
            </a:r>
            <a:r>
              <a:rPr lang="en-US" altLang="zh-CN" dirty="0" smtClean="0"/>
              <a:t>restrictions:</a:t>
            </a:r>
          </a:p>
          <a:p>
            <a:pPr lvl="1"/>
            <a:r>
              <a:rPr lang="en-US" altLang="zh-CN" dirty="0" smtClean="0"/>
              <a:t>F  is injective.</a:t>
            </a:r>
          </a:p>
          <a:p>
            <a:pPr lvl="1"/>
            <a:r>
              <a:rPr lang="en-US" altLang="zh-CN" dirty="0" smtClean="0"/>
              <a:t>F  is </a:t>
            </a:r>
            <a:r>
              <a:rPr lang="en-US" altLang="zh-CN" dirty="0" err="1" smtClean="0"/>
              <a:t>surjective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  is with no condition.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31587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29778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941578"/>
              </p:ext>
            </p:extLst>
          </p:nvPr>
        </p:nvGraphicFramePr>
        <p:xfrm>
          <a:off x="4051300" y="1920875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1300" y="1920875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6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are four different equivalence relations which may be defined on the set of functions f </a:t>
            </a:r>
            <a:r>
              <a:rPr lang="en-US" altLang="zh-CN" dirty="0" smtClean="0"/>
              <a:t>from </a:t>
            </a:r>
            <a:r>
              <a:rPr lang="en-US" altLang="zh-CN" dirty="0"/>
              <a:t>N </a:t>
            </a:r>
            <a:r>
              <a:rPr lang="en-US" altLang="zh-CN" dirty="0" smtClean="0"/>
              <a:t>to X:</a:t>
            </a:r>
            <a:endParaRPr lang="en-US" altLang="zh-CN" dirty="0"/>
          </a:p>
          <a:p>
            <a:pPr lvl="1"/>
            <a:r>
              <a:rPr lang="en-US" altLang="zh-CN" dirty="0"/>
              <a:t>equality;</a:t>
            </a:r>
          </a:p>
          <a:p>
            <a:pPr lvl="1"/>
            <a:r>
              <a:rPr lang="en-US" altLang="zh-CN" dirty="0"/>
              <a:t>equality up to a permutation of </a:t>
            </a:r>
            <a:r>
              <a:rPr lang="en-US" altLang="zh-CN" dirty="0" smtClean="0"/>
              <a:t>N;</a:t>
            </a:r>
            <a:endParaRPr lang="en-US" altLang="zh-CN" dirty="0"/>
          </a:p>
          <a:p>
            <a:pPr lvl="1"/>
            <a:r>
              <a:rPr lang="en-US" altLang="zh-CN" dirty="0"/>
              <a:t>equality up to a permutation of </a:t>
            </a:r>
            <a:r>
              <a:rPr lang="en-US" altLang="zh-CN" dirty="0" smtClean="0"/>
              <a:t>X;</a:t>
            </a:r>
            <a:endParaRPr lang="en-US" altLang="zh-CN" dirty="0"/>
          </a:p>
          <a:p>
            <a:pPr lvl="1"/>
            <a:r>
              <a:rPr lang="en-US" altLang="zh-CN" dirty="0"/>
              <a:t>equality up to permutations of N </a:t>
            </a:r>
            <a:r>
              <a:rPr lang="en-US" altLang="zh-CN" dirty="0" smtClean="0"/>
              <a:t>and X.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equivalence class is the orbit of a function f </a:t>
            </a:r>
            <a:r>
              <a:rPr lang="en-US" altLang="zh-CN" dirty="0" smtClean="0"/>
              <a:t>under </a:t>
            </a:r>
            <a:r>
              <a:rPr lang="en-US" altLang="zh-CN" dirty="0"/>
              <a:t>the group action considered: </a:t>
            </a:r>
            <a:r>
              <a:rPr lang="en-US" altLang="zh-CN" i="1" dirty="0"/>
              <a:t>f</a:t>
            </a:r>
            <a:r>
              <a:rPr lang="en-US" altLang="zh-CN" dirty="0"/>
              <a:t>, or </a:t>
            </a:r>
            <a:r>
              <a:rPr lang="en-US" altLang="zh-CN" i="1" dirty="0"/>
              <a:t>f</a:t>
            </a:r>
            <a:r>
              <a:rPr lang="en-US" altLang="zh-CN" dirty="0"/>
              <a:t> ∘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or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x</a:t>
            </a:r>
            <a:r>
              <a:rPr lang="en-US" altLang="zh-CN" dirty="0"/>
              <a:t> ∘ </a:t>
            </a:r>
            <a:r>
              <a:rPr lang="en-US" altLang="zh-CN" i="1" dirty="0"/>
              <a:t>f</a:t>
            </a:r>
            <a:r>
              <a:rPr lang="en-US" altLang="zh-CN" dirty="0"/>
              <a:t>, or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x</a:t>
            </a:r>
            <a:r>
              <a:rPr lang="en-US" altLang="zh-CN" dirty="0"/>
              <a:t> ∘ </a:t>
            </a:r>
            <a:r>
              <a:rPr lang="en-US" altLang="zh-CN" i="1" dirty="0"/>
              <a:t>f</a:t>
            </a:r>
            <a:r>
              <a:rPr lang="en-US" altLang="zh-CN" dirty="0"/>
              <a:t> ∘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where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is the symmetric group of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x</a:t>
            </a:r>
            <a:r>
              <a:rPr lang="en-US" altLang="zh-CN" dirty="0"/>
              <a:t> is the symmetric group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10213"/>
              </p:ext>
            </p:extLst>
          </p:nvPr>
        </p:nvGraphicFramePr>
        <p:xfrm>
          <a:off x="1403648" y="2708920"/>
          <a:ext cx="6747358" cy="160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749160" imgH="177480" progId="Equation.DSMT4">
                  <p:embed/>
                </p:oleObj>
              </mc:Choice>
              <mc:Fallback>
                <p:oleObj name="Equation" r:id="rId3" imgW="749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708920"/>
                        <a:ext cx="6747358" cy="160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Functions </a:t>
            </a:r>
            <a:r>
              <a:rPr lang="en-US" altLang="zh-CN" dirty="0"/>
              <a:t>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smtClean="0"/>
              <a:t>Injective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smtClean="0"/>
              <a:t>Injective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N</a:t>
            </a:r>
            <a:endParaRPr lang="en-US" altLang="zh-CN" dirty="0"/>
          </a:p>
          <a:p>
            <a:r>
              <a:rPr lang="en-US" altLang="zh-CN" dirty="0" smtClean="0"/>
              <a:t>Functions </a:t>
            </a:r>
            <a:r>
              <a:rPr lang="en-US" altLang="zh-CN" dirty="0"/>
              <a:t>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N</a:t>
            </a:r>
            <a:endParaRPr lang="en-US" altLang="zh-CN" dirty="0"/>
          </a:p>
          <a:p>
            <a:r>
              <a:rPr lang="en-US" altLang="zh-CN" dirty="0" err="1" smtClean="0"/>
              <a:t>Surjective</a:t>
            </a:r>
            <a:r>
              <a:rPr lang="en-US" altLang="zh-CN" dirty="0" smtClean="0"/>
              <a:t>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N</a:t>
            </a:r>
            <a:endParaRPr lang="en-US" altLang="zh-CN" dirty="0"/>
          </a:p>
          <a:p>
            <a:r>
              <a:rPr lang="en-US" altLang="zh-CN" dirty="0" smtClean="0"/>
              <a:t>Injective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smtClean="0"/>
              <a:t>Injective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permutations of </a:t>
            </a:r>
            <a:r>
              <a:rPr lang="en-US" altLang="zh-CN" i="1" dirty="0"/>
              <a:t>N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err="1" smtClean="0"/>
              <a:t>Surjective</a:t>
            </a:r>
            <a:r>
              <a:rPr lang="en-US" altLang="zh-CN" dirty="0" smtClean="0"/>
              <a:t>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err="1" smtClean="0"/>
              <a:t>Surjective</a:t>
            </a:r>
            <a:r>
              <a:rPr lang="en-US" altLang="zh-CN" dirty="0" smtClean="0"/>
              <a:t>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smtClean="0"/>
              <a:t>Functions </a:t>
            </a:r>
            <a:r>
              <a:rPr lang="en-US" altLang="zh-CN" dirty="0"/>
              <a:t>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err="1" smtClean="0"/>
              <a:t>Surjective</a:t>
            </a:r>
            <a:r>
              <a:rPr lang="en-US" altLang="zh-CN" dirty="0" smtClean="0"/>
              <a:t> </a:t>
            </a:r>
            <a:r>
              <a:rPr lang="en-US" altLang="zh-CN" dirty="0"/>
              <a:t>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permutations of </a:t>
            </a:r>
            <a:r>
              <a:rPr lang="en-US" altLang="zh-CN" i="1" dirty="0"/>
              <a:t>N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endParaRPr lang="en-US" altLang="zh-CN" dirty="0"/>
          </a:p>
          <a:p>
            <a:r>
              <a:rPr lang="en-US" altLang="zh-CN" dirty="0" smtClean="0"/>
              <a:t>Functions </a:t>
            </a:r>
            <a:r>
              <a:rPr lang="en-US" altLang="zh-CN" dirty="0"/>
              <a:t>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permutations of </a:t>
            </a:r>
            <a:r>
              <a:rPr lang="en-US" altLang="zh-CN" i="1" dirty="0"/>
              <a:t>N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8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err="1"/>
              <a:t>Surjective</a:t>
            </a:r>
            <a:r>
              <a:rPr lang="en-US" altLang="zh-CN" dirty="0"/>
              <a:t> functions from </a:t>
            </a:r>
            <a:r>
              <a:rPr lang="en-US" altLang="zh-CN" i="1" dirty="0"/>
              <a:t>N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, up to a permutation of </a:t>
            </a:r>
            <a:r>
              <a:rPr lang="en-US" altLang="zh-CN" i="1" dirty="0"/>
              <a:t>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case is equivalent to counting multisets with </a:t>
            </a:r>
            <a:r>
              <a:rPr lang="en-US" altLang="zh-CN" i="1" dirty="0"/>
              <a:t>n</a:t>
            </a:r>
            <a:r>
              <a:rPr lang="en-US" altLang="zh-CN" dirty="0"/>
              <a:t> elements from </a:t>
            </a:r>
            <a:r>
              <a:rPr lang="en-US" altLang="zh-CN" i="1" dirty="0"/>
              <a:t>X</a:t>
            </a:r>
            <a:r>
              <a:rPr lang="en-US" altLang="zh-CN" dirty="0"/>
              <a:t>, for which each element of </a:t>
            </a:r>
            <a:r>
              <a:rPr lang="en-US" altLang="zh-CN" i="1" dirty="0"/>
              <a:t>X</a:t>
            </a:r>
            <a:r>
              <a:rPr lang="en-US" altLang="zh-CN" dirty="0"/>
              <a:t> occurs at least once</a:t>
            </a:r>
            <a:r>
              <a:rPr lang="en-US" altLang="zh-CN" dirty="0" smtClean="0"/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36190"/>
              </p:ext>
            </p:extLst>
          </p:nvPr>
        </p:nvGraphicFramePr>
        <p:xfrm>
          <a:off x="3657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892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47267"/>
              </p:ext>
            </p:extLst>
          </p:nvPr>
        </p:nvGraphicFramePr>
        <p:xfrm>
          <a:off x="2339752" y="3933056"/>
          <a:ext cx="4300134" cy="11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787320" imgH="203040" progId="Equation.DSMT4">
                  <p:embed/>
                </p:oleObj>
              </mc:Choice>
              <mc:Fallback>
                <p:oleObj name="Equation" r:id="rId5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3933056"/>
                        <a:ext cx="4300134" cy="110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3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471</Words>
  <Application>Microsoft Office PowerPoint</Application>
  <PresentationFormat>全屏显示(4:3)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Equation</vt:lpstr>
      <vt:lpstr>Twelvefold way  </vt:lpstr>
      <vt:lpstr>Meaning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Surjective functions from N to X, up to a permutation of N</vt:lpstr>
      <vt:lpstr>Soving the problem</vt:lpstr>
      <vt:lpstr>PowerPoint 演示文稿</vt:lpstr>
      <vt:lpstr>Another view</vt:lpstr>
      <vt:lpstr>PowerPoint 演示文稿</vt:lpstr>
      <vt:lpstr>PowerPoint 演示文稿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Twelvefold way  </dc:title>
  <dc:creator>GIGABYTE</dc:creator>
  <cp:lastModifiedBy>Windows User</cp:lastModifiedBy>
  <cp:revision>16</cp:revision>
  <dcterms:created xsi:type="dcterms:W3CDTF">2018-03-25T10:19:06Z</dcterms:created>
  <dcterms:modified xsi:type="dcterms:W3CDTF">2018-03-26T07:47:57Z</dcterms:modified>
</cp:coreProperties>
</file>