
<file path=[Content_Types].xml><?xml version="1.0" encoding="utf-8"?>
<Types xmlns="http://schemas.openxmlformats.org/package/2006/content-types">
  <Default Extension="tmp" ContentType="image/png"/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41"/>
  </p:notesMasterIdLst>
  <p:sldIdLst>
    <p:sldId id="256" r:id="rId2"/>
    <p:sldId id="276" r:id="rId3"/>
    <p:sldId id="313" r:id="rId4"/>
    <p:sldId id="275" r:id="rId5"/>
    <p:sldId id="312" r:id="rId6"/>
    <p:sldId id="278" r:id="rId7"/>
    <p:sldId id="281" r:id="rId8"/>
    <p:sldId id="282" r:id="rId9"/>
    <p:sldId id="302" r:id="rId10"/>
    <p:sldId id="301" r:id="rId11"/>
    <p:sldId id="283" r:id="rId12"/>
    <p:sldId id="303" r:id="rId13"/>
    <p:sldId id="304" r:id="rId14"/>
    <p:sldId id="317" r:id="rId15"/>
    <p:sldId id="284" r:id="rId16"/>
    <p:sldId id="305" r:id="rId17"/>
    <p:sldId id="285" r:id="rId18"/>
    <p:sldId id="306" r:id="rId19"/>
    <p:sldId id="287" r:id="rId20"/>
    <p:sldId id="307" r:id="rId21"/>
    <p:sldId id="308" r:id="rId22"/>
    <p:sldId id="309" r:id="rId23"/>
    <p:sldId id="288" r:id="rId24"/>
    <p:sldId id="289" r:id="rId25"/>
    <p:sldId id="292" r:id="rId26"/>
    <p:sldId id="291" r:id="rId27"/>
    <p:sldId id="293" r:id="rId28"/>
    <p:sldId id="294" r:id="rId29"/>
    <p:sldId id="295" r:id="rId30"/>
    <p:sldId id="296" r:id="rId31"/>
    <p:sldId id="298" r:id="rId32"/>
    <p:sldId id="297" r:id="rId33"/>
    <p:sldId id="310" r:id="rId34"/>
    <p:sldId id="311" r:id="rId35"/>
    <p:sldId id="290" r:id="rId36"/>
    <p:sldId id="314" r:id="rId37"/>
    <p:sldId id="273" r:id="rId38"/>
    <p:sldId id="315" r:id="rId39"/>
    <p:sldId id="316" r:id="rId4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9" autoAdjust="0"/>
    <p:restoredTop sz="79622" autoAdjust="0"/>
  </p:normalViewPr>
  <p:slideViewPr>
    <p:cSldViewPr>
      <p:cViewPr varScale="1">
        <p:scale>
          <a:sx n="73" d="100"/>
          <a:sy n="73" d="100"/>
        </p:scale>
        <p:origin x="492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17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Click to edit Master text styles</a:t>
            </a:r>
          </a:p>
          <a:p>
            <a:pPr lvl="1"/>
            <a:r>
              <a:rPr lang="zh-CN" altLang="zh-CN" noProof="0" smtClean="0"/>
              <a:t>Second level</a:t>
            </a:r>
          </a:p>
          <a:p>
            <a:pPr lvl="2"/>
            <a:r>
              <a:rPr lang="zh-CN" altLang="zh-CN" noProof="0" smtClean="0"/>
              <a:t>Third level</a:t>
            </a:r>
          </a:p>
          <a:p>
            <a:pPr lvl="3"/>
            <a:r>
              <a:rPr lang="zh-CN" altLang="zh-CN" noProof="0" smtClean="0"/>
              <a:t>Fourth level</a:t>
            </a:r>
          </a:p>
          <a:p>
            <a:pPr lvl="4"/>
            <a:r>
              <a:rPr lang="zh-CN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8AA5AA-663E-4CEF-B546-8F0BE3B89F6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926514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471090.htm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baike.baidu.com/view/29959.htm" TargetMode="External"/><Relationship Id="rId4" Type="http://schemas.openxmlformats.org/officeDocument/2006/relationships/hyperlink" Target="http://baike.baidu.com/view/6653.htm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471090.htm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1947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年美国数学家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G.B.Dantzing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提出求解线性规划的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hlinkClick r:id="rId3"/>
              </a:rPr>
              <a:t>单纯形法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，为这门学科奠定了基础。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1947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年美国数学家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J.von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诺伊曼提出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hlinkClick r:id="rId4"/>
              </a:rPr>
              <a:t>对偶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理论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开创了线性规划的许多新的研究领域，扩大了它的应用范围和解题能力。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1951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年美国经济学家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T.C.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库普曼斯把线性规划应用到经济领域，为此与康托罗维奇一起获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1975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年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hlinkClick r:id="rId5"/>
              </a:rPr>
              <a:t>诺贝尔经济学奖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。</a:t>
            </a:r>
            <a:endParaRPr lang="zh-CN" altLang="en-US" dirty="0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C3519A6-26BB-4B22-A921-1AD728FBA227}" type="slidenum">
              <a:rPr lang="zh-CN" altLang="zh-CN"/>
              <a:pPr eaLnBrk="1" hangingPunct="1"/>
              <a:t>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6599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直观上说，等式更容易进行求解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3644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省略了一些词语，省略了明显的非负约束</a:t>
            </a:r>
            <a:endParaRPr lang="en-US" altLang="zh-CN" dirty="0" smtClean="0"/>
          </a:p>
          <a:p>
            <a:r>
              <a:rPr lang="zh-CN" altLang="en-US" dirty="0" smtClean="0"/>
              <a:t>一定要注意：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b-</a:t>
            </a:r>
            <a:r>
              <a:rPr lang="zh-CN" altLang="en-US" dirty="0" smtClean="0"/>
              <a:t>合式中的系数矩阵；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92729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很容易：让</a:t>
            </a:r>
            <a:r>
              <a:rPr lang="en-US" altLang="zh-CN" dirty="0" smtClean="0"/>
              <a:t>x3,x5,x6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21565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基本解：一个系统的非基本变量均赋值为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时，解出基本变量，构成的解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非基本变量列表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基本变量列表</a:t>
            </a:r>
            <a:r>
              <a:rPr lang="en-US" altLang="zh-CN" dirty="0" smtClean="0"/>
              <a:t>,&gt;,</a:t>
            </a:r>
            <a:r>
              <a:rPr lang="zh-CN" altLang="en-US" dirty="0" smtClean="0"/>
              <a:t>基本解的格式是按照原始系统中的变量下标确定，今后不再变动；</a:t>
            </a:r>
            <a:endParaRPr lang="en-US" altLang="zh-CN" dirty="0" smtClean="0"/>
          </a:p>
          <a:p>
            <a:r>
              <a:rPr lang="zh-CN" altLang="en-US" dirty="0" smtClean="0"/>
              <a:t>在目标函数中诸正的</a:t>
            </a:r>
            <a:r>
              <a:rPr lang="en-US" altLang="zh-CN" dirty="0" err="1" smtClean="0"/>
              <a:t>Cj</a:t>
            </a:r>
            <a:r>
              <a:rPr lang="zh-CN" altLang="en-US" dirty="0" smtClean="0"/>
              <a:t>中挑选一个；</a:t>
            </a:r>
            <a:endParaRPr lang="en-US" altLang="zh-CN" dirty="0" smtClean="0"/>
          </a:p>
          <a:p>
            <a:r>
              <a:rPr lang="zh-CN" altLang="en-US" dirty="0" smtClean="0"/>
              <a:t>看哪个约束条件对这个</a:t>
            </a:r>
            <a:r>
              <a:rPr lang="en-US" altLang="zh-CN" dirty="0" err="1" smtClean="0"/>
              <a:t>cj</a:t>
            </a:r>
            <a:r>
              <a:rPr lang="zh-CN" altLang="en-US" dirty="0" smtClean="0"/>
              <a:t>的约束最强：左边非负</a:t>
            </a:r>
            <a:endParaRPr lang="en-US" altLang="zh-CN" dirty="0" smtClean="0"/>
          </a:p>
          <a:p>
            <a:r>
              <a:rPr lang="zh-CN" altLang="en-US" dirty="0" smtClean="0"/>
              <a:t>基本解前提下，目标函数值取决于目标函数中的</a:t>
            </a:r>
            <a:r>
              <a:rPr lang="en-US" altLang="zh-CN" dirty="0" smtClean="0"/>
              <a:t>v</a:t>
            </a:r>
            <a:r>
              <a:rPr lang="zh-CN" altLang="en-US" dirty="0" smtClean="0"/>
              <a:t>（其它变量均取值为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）。每次迭代，选择的</a:t>
            </a:r>
            <a:r>
              <a:rPr lang="en-US" altLang="zh-CN" dirty="0" err="1" smtClean="0"/>
              <a:t>xj</a:t>
            </a:r>
            <a:r>
              <a:rPr lang="zh-CN" altLang="en-US" dirty="0" smtClean="0"/>
              <a:t>系数都是正的，每次解出来的</a:t>
            </a:r>
            <a:r>
              <a:rPr lang="en-US" altLang="zh-CN" dirty="0" err="1" smtClean="0"/>
              <a:t>xj</a:t>
            </a:r>
            <a:r>
              <a:rPr lang="zh-CN" altLang="en-US" dirty="0" smtClean="0"/>
              <a:t>也是正的，</a:t>
            </a:r>
            <a:r>
              <a:rPr lang="en-US" altLang="zh-CN" dirty="0" smtClean="0"/>
              <a:t>v</a:t>
            </a:r>
            <a:r>
              <a:rPr lang="zh-CN" altLang="en-US" dirty="0" smtClean="0"/>
              <a:t>只会增加不会减少。</a:t>
            </a:r>
            <a:endParaRPr lang="en-US" altLang="zh-CN" dirty="0" smtClean="0"/>
          </a:p>
          <a:p>
            <a:r>
              <a:rPr lang="zh-CN" altLang="en-US" dirty="0" smtClean="0"/>
              <a:t>目标函数中</a:t>
            </a:r>
            <a:r>
              <a:rPr lang="en-US" altLang="zh-CN" dirty="0" smtClean="0"/>
              <a:t>v</a:t>
            </a:r>
            <a:r>
              <a:rPr lang="zh-CN" altLang="en-US" dirty="0" smtClean="0"/>
              <a:t>是正的，其余系数均为负数。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所有的基本解都是可行解。每次迭代都是等价的。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97771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基本解：非基本变量均取值为</a:t>
            </a:r>
            <a:r>
              <a:rPr lang="en-US" altLang="zh-CN" dirty="0" smtClean="0"/>
              <a:t>0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让基本变量（松弛变量）收敛：最小浪费，最大利用，得到最大解</a:t>
            </a:r>
            <a:endParaRPr lang="en-US" altLang="zh-CN" dirty="0" smtClean="0"/>
          </a:p>
          <a:p>
            <a:r>
              <a:rPr lang="zh-CN" altLang="en-US" dirty="0" smtClean="0"/>
              <a:t>松弛变量代表着一个约束条件不等式，代表了一个合式和上限的“间隙”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7770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12.1</a:t>
            </a:r>
            <a:r>
              <a:rPr lang="zh-CN" altLang="en-US" dirty="0" smtClean="0"/>
              <a:t>：所有系统的约束上界都大于等于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；有初始可行解的规划系统，诸</a:t>
            </a:r>
            <a:r>
              <a:rPr lang="en-US" altLang="zh-CN" dirty="0" smtClean="0"/>
              <a:t>bi</a:t>
            </a:r>
            <a:r>
              <a:rPr lang="zh-CN" altLang="en-US" dirty="0" smtClean="0"/>
              <a:t>均应大于等于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27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09912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转动之后，松弛型没有发生变化：循环</a:t>
            </a:r>
            <a:endParaRPr lang="en-US" altLang="zh-CN" dirty="0" smtClean="0"/>
          </a:p>
          <a:p>
            <a:r>
              <a:rPr lang="zh-CN" altLang="en-US" dirty="0" smtClean="0"/>
              <a:t>转动之后，目标函数值不增，算法不一定不终止：松弛型要变！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28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7016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不同的松弛型：转动形成的等价松弛型（转不动的松弛型就是最优解出现的松弛型）</a:t>
            </a:r>
            <a:endParaRPr lang="en-US" altLang="zh-CN" dirty="0" smtClean="0"/>
          </a:p>
          <a:p>
            <a:r>
              <a:rPr lang="zh-CN" altLang="en-US" dirty="0" smtClean="0"/>
              <a:t>选定一组基本变量，松弛型也就确定了。而所有的变量个数是</a:t>
            </a:r>
            <a:r>
              <a:rPr lang="en-US" altLang="zh-CN" dirty="0" err="1" smtClean="0"/>
              <a:t>n+m</a:t>
            </a:r>
            <a:r>
              <a:rPr lang="zh-CN" altLang="en-US" dirty="0" smtClean="0"/>
              <a:t>个（某个基本变量，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个非基本变量）：最多是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n+m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）个松弛型；</a:t>
            </a:r>
            <a:endParaRPr lang="en-US" altLang="zh-CN" dirty="0" smtClean="0"/>
          </a:p>
          <a:p>
            <a:r>
              <a:rPr lang="zh-CN" altLang="en-US" dirty="0" smtClean="0"/>
              <a:t>每次迭代都应该发生一次松弛型变异，否则循环。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29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076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类似最大流最小割：原始系统的一个可行解如果等于对偶系统的某个可行解，则均是最优解。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32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005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1947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年美国数学家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G.B.Dantzing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提出求解线性规划的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hlinkClick r:id="rId3"/>
              </a:rPr>
              <a:t>单纯形法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，为这门学科奠定了基础。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35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99236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有解的线性方程组系数矩阵满秩，有唯一解；</a:t>
            </a:r>
            <a:endParaRPr lang="en-US" altLang="zh-CN" dirty="0" smtClean="0"/>
          </a:p>
          <a:p>
            <a:r>
              <a:rPr lang="zh-CN" altLang="en-US" dirty="0" smtClean="0"/>
              <a:t>如果不满秩，有无穷多组解；</a:t>
            </a:r>
            <a:endParaRPr lang="en-US" altLang="zh-CN" dirty="0" smtClean="0"/>
          </a:p>
          <a:p>
            <a:r>
              <a:rPr lang="zh-CN" altLang="en-US" dirty="0" smtClean="0"/>
              <a:t>如果上述方程组变成不等式组，也是无穷多组解；</a:t>
            </a:r>
            <a:endParaRPr lang="en-US" altLang="zh-CN" dirty="0" smtClean="0"/>
          </a:p>
          <a:p>
            <a:r>
              <a:rPr lang="zh-CN" altLang="en-US" dirty="0" smtClean="0"/>
              <a:t>在无穷多组解中，必定有极值、最值。求极</a:t>
            </a:r>
            <a:r>
              <a:rPr lang="en-US" altLang="zh-CN" dirty="0" smtClean="0"/>
              <a:t>/</a:t>
            </a:r>
            <a:r>
              <a:rPr lang="zh-CN" altLang="en-US" dirty="0" smtClean="0"/>
              <a:t>最，称为线性规划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16310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2.1</a:t>
            </a:r>
            <a:r>
              <a:rPr lang="zh-CN" altLang="en-US" dirty="0" smtClean="0"/>
              <a:t>的回答：凸图形使得</a:t>
            </a:r>
            <a:r>
              <a:rPr lang="en-US" altLang="zh-CN" dirty="0" smtClean="0"/>
              <a:t>simplex</a:t>
            </a:r>
            <a:r>
              <a:rPr lang="zh-CN" altLang="en-US" dirty="0" smtClean="0"/>
              <a:t>算法处处有定义；凸图形使得最优解一定包含某个顶点或者某个线段（二维）、某个平面（三维）</a:t>
            </a:r>
            <a:r>
              <a:rPr lang="en-US" altLang="zh-CN" dirty="0" smtClean="0"/>
              <a:t>,……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我们不回答这样的问题：凹图形的最优解难道可能不包括某个顶点吗？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问题</a:t>
            </a:r>
            <a:r>
              <a:rPr lang="en-US" altLang="zh-CN" dirty="0" smtClean="0"/>
              <a:t>2.2</a:t>
            </a:r>
            <a:r>
              <a:rPr lang="zh-CN" altLang="en-US" dirty="0" smtClean="0"/>
              <a:t>的回答：找到这个直线、平面，垂直方向移动目标函数，和可行区域相交的交点均是可行解。直到找到最远（最大），即最优。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03691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不能。严格的大于或者小于，会形成可行区域的开区间，使得我们找不到最优解。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08803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有时，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被称为决策向量，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称为价值向量；</a:t>
            </a:r>
            <a:r>
              <a:rPr lang="en-US" altLang="zh-CN" dirty="0" smtClean="0"/>
              <a:t>A</a:t>
            </a:r>
            <a:r>
              <a:rPr lang="zh-CN" altLang="en-US" dirty="0" smtClean="0"/>
              <a:t>称为系数矩阵；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F19A987-F99A-4909-9421-A7F10E3A605A}" type="slidenum">
              <a:rPr lang="zh-CN" altLang="zh-CN"/>
              <a:pPr eaLnBrk="1" hangingPunct="1"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03871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X2</a:t>
            </a:r>
            <a:r>
              <a:rPr lang="zh-CN" altLang="en-US" dirty="0" smtClean="0"/>
              <a:t>没有约定大于等于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43443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不一样，但是我们希望它们“等价”：解出标准形式的最优解后，能够方便地得到原规划的最优解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Min</a:t>
            </a:r>
            <a:r>
              <a:rPr lang="zh-CN" altLang="en-US" dirty="0" smtClean="0"/>
              <a:t>转</a:t>
            </a:r>
            <a:r>
              <a:rPr lang="en-US" altLang="zh-CN" dirty="0" smtClean="0"/>
              <a:t>max</a:t>
            </a:r>
            <a:r>
              <a:rPr lang="zh-CN" altLang="en-US" dirty="0" smtClean="0"/>
              <a:t>，只是目标函数改了，可行解区域 没有变化（不等式组没有改变）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18057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分情形：两个最大函数的线性规划，如果存在两个单射函数项目投射（两个单射函数未必构成相互的反函数）；如果一个最大一个最小线性规划，前者的可行解的负值一定是后者的可行解。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等价的意义：后者很明显，标准型的最优解，取负就是原型的最优解；前者中，标准型的可行解可以通过变换过程中的信息，计算得到原型的可行解。且最优解相互对应。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08828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L1</a:t>
            </a:r>
            <a:r>
              <a:rPr lang="zh-CN" altLang="en-US" dirty="0" smtClean="0"/>
              <a:t>中的解</a:t>
            </a:r>
            <a:r>
              <a:rPr lang="en-US" altLang="zh-CN" dirty="0" smtClean="0"/>
              <a:t>&lt;x1,x21,x22&gt;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L</a:t>
            </a:r>
            <a:r>
              <a:rPr lang="zh-CN" altLang="en-US" dirty="0" smtClean="0"/>
              <a:t>中的解</a:t>
            </a:r>
            <a:r>
              <a:rPr lang="en-US" altLang="zh-CN" dirty="0" smtClean="0"/>
              <a:t>&lt;x1,x21-x22&gt;</a:t>
            </a:r>
          </a:p>
          <a:p>
            <a:r>
              <a:rPr lang="en-US" altLang="zh-CN" dirty="0" smtClean="0"/>
              <a:t>L</a:t>
            </a:r>
            <a:r>
              <a:rPr lang="zh-CN" altLang="en-US" baseline="0" dirty="0" smtClean="0"/>
              <a:t>中的解</a:t>
            </a:r>
            <a:r>
              <a:rPr lang="en-US" altLang="zh-CN" baseline="0" dirty="0" smtClean="0"/>
              <a:t>&lt;x1,x2&gt;</a:t>
            </a:r>
            <a:r>
              <a:rPr lang="zh-CN" altLang="en-US" baseline="0" dirty="0" smtClean="0"/>
              <a:t>对应</a:t>
            </a:r>
            <a:r>
              <a:rPr lang="en-US" altLang="zh-CN" baseline="0" dirty="0" smtClean="0"/>
              <a:t>L1</a:t>
            </a:r>
            <a:r>
              <a:rPr lang="zh-CN" altLang="en-US" baseline="0" dirty="0" smtClean="0"/>
              <a:t>中的解</a:t>
            </a:r>
            <a:r>
              <a:rPr lang="en-US" altLang="zh-CN" baseline="0" dirty="0" smtClean="0"/>
              <a:t>&lt;x1,0,x2&gt;(x2&lt;0)</a:t>
            </a:r>
            <a:r>
              <a:rPr lang="zh-CN" altLang="en-US" baseline="0" dirty="0" smtClean="0"/>
              <a:t>或者</a:t>
            </a:r>
            <a:r>
              <a:rPr lang="en-US" altLang="zh-CN" baseline="0" dirty="0" smtClean="0"/>
              <a:t>&lt;x1,x2,0&gt;(x2&gt;0)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90606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>
            <a:spLocks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66B7A9-55FC-4C4F-9982-C7A4F46B82A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745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4F14D-49D2-4D86-8F75-1D858A0A468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1377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C25C54-94E6-46E3-AEC6-A9A7ED93D7D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2130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6D3FE3-F8C5-481B-BE90-A98EBDDE270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8714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56F8E-8A5F-44C2-95E2-87720ACFF18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6818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1B4D87-5313-44E0-AB4E-323FF54F870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2197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EE1D33-2F2B-42CF-9EC3-1174C33C668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83741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37D6B1-F057-474C-AA5A-84E7D9A2A27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6758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C1DE31-C1D7-4950-8462-591128CB0BC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333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6A0BD7-183A-4019-99C6-6AE78B6A189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369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2A8D90-1F07-4ED0-B104-74FC3332FC0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3157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41D7B78F-08B2-4E01-A37E-B66D9DC753FF}" type="slidenum">
              <a:rPr lang="zh-CN" altLang="zh-CN"/>
              <a:pPr/>
              <a:t>‹#›</a:t>
            </a:fld>
            <a:endParaRPr lang="zh-CN" altLang="zh-CN"/>
          </a:p>
        </p:txBody>
      </p:sp>
      <p:sp>
        <p:nvSpPr>
          <p:cNvPr id="1031" name="未知"/>
          <p:cNvSpPr>
            <a:spLocks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7" Type="http://schemas.openxmlformats.org/officeDocument/2006/relationships/image" Target="../media/image30.tmp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tmp"/><Relationship Id="rId5" Type="http://schemas.openxmlformats.org/officeDocument/2006/relationships/image" Target="../media/image28.tmp"/><Relationship Id="rId4" Type="http://schemas.openxmlformats.org/officeDocument/2006/relationships/image" Target="../media/image27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42.emf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4.png"/><Relationship Id="rId4" Type="http://schemas.openxmlformats.org/officeDocument/2006/relationships/image" Target="../media/image43.emf"/><Relationship Id="rId9" Type="http://schemas.openxmlformats.org/officeDocument/2006/relationships/image" Target="../media/image41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tm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7" Type="http://schemas.openxmlformats.org/officeDocument/2006/relationships/image" Target="../media/image5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dirty="0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计算机问题求解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论题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3-15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zh-CN" altLang="zh-CN" dirty="0" smtClean="0"/>
              <a:t>    -  </a:t>
            </a:r>
            <a:r>
              <a:rPr lang="zh-CN" altLang="en-US" sz="4800" dirty="0">
                <a:latin typeface="楷体" panose="02010609060101010101" pitchFamily="49" charset="-122"/>
                <a:ea typeface="楷体" panose="02010609060101010101" pitchFamily="49" charset="-122"/>
              </a:rPr>
              <a:t>线性规划</a:t>
            </a:r>
            <a:endParaRPr lang="zh-CN" altLang="zh-CN" sz="4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/>
              <a:t>201</a:t>
            </a:r>
            <a:r>
              <a:rPr lang="en-US" altLang="zh-CN" dirty="0"/>
              <a:t>7</a:t>
            </a:r>
            <a:r>
              <a:rPr lang="zh-CN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20</a:t>
            </a:r>
            <a:r>
              <a:rPr lang="zh-CN" dirty="0" smtClean="0"/>
              <a:t>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9" y="996950"/>
            <a:ext cx="39973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07568" y="3356992"/>
            <a:ext cx="7848872" cy="233910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6</a:t>
            </a:r>
            <a:r>
              <a:rPr lang="zh-CN" alt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：</a:t>
            </a:r>
            <a:endParaRPr lang="en-US" altLang="zh-CN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如何</a:t>
            </a:r>
            <a:r>
              <a:rPr lang="zh-CN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将它转化为标准形式</a:t>
            </a:r>
            <a:r>
              <a:rPr lang="zh-CN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？这两个线性规划“一样”吗？</a:t>
            </a:r>
            <a:endParaRPr lang="en-US" altLang="zh-CN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  <p:sp>
        <p:nvSpPr>
          <p:cNvPr id="3" name="Striped Right Arrow 2"/>
          <p:cNvSpPr/>
          <p:nvPr/>
        </p:nvSpPr>
        <p:spPr>
          <a:xfrm>
            <a:off x="6132514" y="1968501"/>
            <a:ext cx="395287" cy="307975"/>
          </a:xfrm>
          <a:prstGeom prst="stripedRightArrow">
            <a:avLst/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996" y="996950"/>
            <a:ext cx="4008005" cy="178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5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3632" y="1628801"/>
            <a:ext cx="6789664" cy="329320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7</a:t>
            </a:r>
            <a:r>
              <a:rPr lang="zh-CN" alt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我们说两个线性规划“等价” </a:t>
            </a:r>
            <a:r>
              <a:rPr lang="en-US" altLang="zh-CN" sz="4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(equivalent)</a:t>
            </a:r>
            <a:r>
              <a:rPr lang="zh-CN" altLang="en-US" sz="4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 是什么意思？</a:t>
            </a:r>
            <a:endParaRPr lang="en-US" altLang="zh-CN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1" y="620576"/>
            <a:ext cx="4008005" cy="1783978"/>
          </a:xfrm>
          <a:prstGeom prst="rect">
            <a:avLst/>
          </a:prstGeom>
        </p:spPr>
      </p:pic>
      <p:sp>
        <p:nvSpPr>
          <p:cNvPr id="3" name="Striped Right Arrow 2"/>
          <p:cNvSpPr/>
          <p:nvPr/>
        </p:nvSpPr>
        <p:spPr>
          <a:xfrm>
            <a:off x="5735961" y="1656694"/>
            <a:ext cx="395287" cy="307975"/>
          </a:xfrm>
          <a:prstGeom prst="stripedRightArrow">
            <a:avLst/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699" y="764704"/>
            <a:ext cx="4355045" cy="1512168"/>
          </a:xfrm>
          <a:prstGeom prst="rect">
            <a:avLst/>
          </a:prstGeom>
        </p:spPr>
      </p:pic>
      <p:sp>
        <p:nvSpPr>
          <p:cNvPr id="5" name="Rectangle 1"/>
          <p:cNvSpPr/>
          <p:nvPr/>
        </p:nvSpPr>
        <p:spPr>
          <a:xfrm>
            <a:off x="2207568" y="3356993"/>
            <a:ext cx="7848872" cy="166199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8</a:t>
            </a:r>
            <a:r>
              <a:rPr lang="zh-CN" alt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：</a:t>
            </a:r>
            <a:endParaRPr lang="en-US" altLang="zh-CN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这两个线性规划是如何等价的？</a:t>
            </a:r>
            <a:endParaRPr lang="en-US" altLang="zh-CN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35698" y="1595336"/>
            <a:ext cx="744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L</a:t>
            </a:r>
            <a:r>
              <a:rPr lang="zh-CN" altLang="en-US" sz="2800" dirty="0"/>
              <a:t>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67486" y="1520788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L’</a:t>
            </a:r>
            <a:r>
              <a:rPr lang="zh-CN" altLang="en-US" sz="28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90984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5" y="188640"/>
            <a:ext cx="4355045" cy="1512168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7" y="2165744"/>
            <a:ext cx="3896269" cy="1686160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9" y="4221088"/>
            <a:ext cx="4191585" cy="1724266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9" y="4221088"/>
            <a:ext cx="3954337" cy="194421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5686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1" y="2265042"/>
            <a:ext cx="8713553" cy="303616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19537" y="692697"/>
            <a:ext cx="5976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再回头看看这四种情况下的标准化及最优解的获得：</a:t>
            </a:r>
          </a:p>
        </p:txBody>
      </p:sp>
    </p:spTree>
    <p:extLst>
      <p:ext uri="{BB962C8B-B14F-4D97-AF65-F5344CB8AC3E}">
        <p14:creationId xmlns:p14="http://schemas.microsoft.com/office/powerpoint/2010/main" val="398620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11624" y="836713"/>
            <a:ext cx="7056784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9</a:t>
            </a: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怎么样就可以将不等式改写为等式形式？</a:t>
            </a:r>
            <a:endParaRPr lang="en-US" altLang="zh-CN" sz="4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50" y="4051300"/>
            <a:ext cx="2770188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triped Right Arrow 2"/>
          <p:cNvSpPr/>
          <p:nvPr/>
        </p:nvSpPr>
        <p:spPr>
          <a:xfrm>
            <a:off x="5435600" y="4437064"/>
            <a:ext cx="1081088" cy="504825"/>
          </a:xfrm>
          <a:prstGeom prst="stripedRightArrow">
            <a:avLst/>
          </a:prstGeom>
          <a:gradFill>
            <a:gsLst>
              <a:gs pos="0">
                <a:srgbClr val="CBCBCB"/>
              </a:gs>
              <a:gs pos="13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3" y="3670300"/>
            <a:ext cx="33845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981200" y="277814"/>
            <a:ext cx="8229600" cy="847725"/>
          </a:xfrm>
        </p:spPr>
        <p:txBody>
          <a:bodyPr/>
          <a:lstStyle/>
          <a:p>
            <a:r>
              <a:rPr lang="zh-CN" altLang="en-US" dirty="0" smtClean="0"/>
              <a:t>线性规划：</a:t>
            </a:r>
            <a:r>
              <a:rPr lang="en-US" altLang="zh-CN" dirty="0" smtClean="0"/>
              <a:t>Slack Form</a:t>
            </a:r>
            <a:endParaRPr lang="zh-CN" altLang="en-US" dirty="0" smtClean="0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501" y="3947318"/>
            <a:ext cx="5169278" cy="1785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556792"/>
            <a:ext cx="4762872" cy="1959273"/>
          </a:xfrm>
          <a:prstGeom prst="rect">
            <a:avLst/>
          </a:prstGeom>
        </p:spPr>
      </p:pic>
      <p:sp>
        <p:nvSpPr>
          <p:cNvPr id="2" name="右弧形箭头 1"/>
          <p:cNvSpPr/>
          <p:nvPr/>
        </p:nvSpPr>
        <p:spPr>
          <a:xfrm>
            <a:off x="9768408" y="2276872"/>
            <a:ext cx="576064" cy="21602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26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981200" y="277814"/>
            <a:ext cx="8229600" cy="847725"/>
          </a:xfrm>
        </p:spPr>
        <p:txBody>
          <a:bodyPr/>
          <a:lstStyle/>
          <a:p>
            <a:r>
              <a:rPr lang="zh-CN" altLang="en-US" dirty="0" smtClean="0"/>
              <a:t>线性规划：</a:t>
            </a:r>
            <a:r>
              <a:rPr lang="en-US" altLang="zh-CN" dirty="0" smtClean="0"/>
              <a:t>Slack Form</a:t>
            </a:r>
            <a:endParaRPr lang="zh-CN" altLang="en-US" dirty="0" smtClean="0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38" y="1196976"/>
            <a:ext cx="396081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13" y="3213100"/>
            <a:ext cx="2303462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114" y="3860801"/>
            <a:ext cx="5794375" cy="195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600826" y="2708275"/>
            <a:ext cx="37433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注意：这是“省略”形式。</a:t>
            </a:r>
            <a:endParaRPr lang="en-US" altLang="zh-CN" sz="24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省了什么？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143672" y="119433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0+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981200" y="277814"/>
            <a:ext cx="8229600" cy="847725"/>
          </a:xfrm>
        </p:spPr>
        <p:txBody>
          <a:bodyPr/>
          <a:lstStyle/>
          <a:p>
            <a:r>
              <a:rPr lang="en-US" altLang="zh-CN" smtClean="0"/>
              <a:t>Simplex: </a:t>
            </a:r>
            <a:r>
              <a:rPr lang="zh-CN" altLang="en-US" smtClean="0"/>
              <a:t>基本思想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9" y="2819043"/>
            <a:ext cx="6105679" cy="28803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15681" y="1556793"/>
            <a:ext cx="51443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问题</a:t>
            </a:r>
            <a:r>
              <a:rPr lang="en-US" altLang="zh-CN" sz="2400" dirty="0">
                <a:solidFill>
                  <a:srgbClr val="FF0000"/>
                </a:solidFill>
              </a:rPr>
              <a:t>10</a:t>
            </a:r>
            <a:r>
              <a:rPr lang="zh-CN" altLang="en-US" sz="2400" dirty="0">
                <a:solidFill>
                  <a:srgbClr val="FF0000"/>
                </a:solidFill>
              </a:rPr>
              <a:t>：这个线性规划的解是什么？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是否很容易得到这个解？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60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981200" y="277814"/>
            <a:ext cx="8229600" cy="847725"/>
          </a:xfrm>
        </p:spPr>
        <p:txBody>
          <a:bodyPr/>
          <a:lstStyle/>
          <a:p>
            <a:r>
              <a:rPr lang="en-US" altLang="zh-CN" smtClean="0"/>
              <a:t>Simplex: </a:t>
            </a:r>
            <a:r>
              <a:rPr lang="zh-CN" altLang="en-US" smtClean="0"/>
              <a:t>基本思想</a:t>
            </a:r>
          </a:p>
        </p:txBody>
      </p:sp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2589213" y="1268413"/>
            <a:ext cx="69135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通过逐次交换“基本变量”和“非基本变量”获得一系列的“基本解”，每个基本解一定是可行解，并构成非递减序列，不断“逼近”最优解。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7957" y="2636912"/>
            <a:ext cx="7946406" cy="34470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36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11</a:t>
            </a:r>
            <a:r>
              <a:rPr lang="zh-CN" altLang="en-US" sz="36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：</a:t>
            </a:r>
            <a:endParaRPr lang="en-US" altLang="zh-CN" sz="36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32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你能回答以下“基本”问题吗？</a:t>
            </a:r>
            <a:endParaRPr lang="en-US" altLang="zh-CN" sz="32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Arial" charset="0"/>
              <a:ea typeface="宋体" charset="-122"/>
            </a:endParaRPr>
          </a:p>
          <a:p>
            <a:pPr marL="571500" indent="-571500">
              <a:buFont typeface="Wingdings" pitchFamily="2" charset="2"/>
              <a:buChar char="Ø"/>
              <a:defRPr/>
            </a:pPr>
            <a:r>
              <a:rPr lang="zh-CN" altLang="en-US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“基本解”是什么？</a:t>
            </a:r>
            <a:endParaRPr lang="en-US" altLang="zh-CN" sz="28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Arial" charset="0"/>
              <a:ea typeface="宋体" charset="-122"/>
            </a:endParaRPr>
          </a:p>
          <a:p>
            <a:pPr marL="571500" indent="-571500">
              <a:buFont typeface="Wingdings" pitchFamily="2" charset="2"/>
              <a:buChar char="Ø"/>
              <a:defRPr/>
            </a:pPr>
            <a:r>
              <a:rPr lang="zh-CN" altLang="en-US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如何选择要“交换”的“非基本变量”？</a:t>
            </a:r>
            <a:endParaRPr lang="en-US" altLang="zh-CN" sz="28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Arial" charset="0"/>
              <a:ea typeface="宋体" charset="-122"/>
            </a:endParaRPr>
          </a:p>
          <a:p>
            <a:pPr marL="571500" indent="-571500">
              <a:buFont typeface="Wingdings" pitchFamily="2" charset="2"/>
              <a:buChar char="Ø"/>
              <a:defRPr/>
            </a:pPr>
            <a:r>
              <a:rPr lang="zh-CN" altLang="en-US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如何确定被交换的“基本”变量？</a:t>
            </a:r>
            <a:endParaRPr lang="en-US" altLang="zh-CN" sz="28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Arial" charset="0"/>
              <a:ea typeface="宋体" charset="-122"/>
            </a:endParaRPr>
          </a:p>
          <a:p>
            <a:pPr marL="571500" indent="-571500">
              <a:buFont typeface="Wingdings" pitchFamily="2" charset="2"/>
              <a:buChar char="Ø"/>
              <a:defRPr/>
            </a:pPr>
            <a:r>
              <a:rPr lang="zh-CN" altLang="en-US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为什么目标函数值会增加？</a:t>
            </a:r>
            <a:endParaRPr lang="en-US" altLang="zh-CN" sz="28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Arial" charset="0"/>
              <a:ea typeface="宋体" charset="-122"/>
            </a:endParaRPr>
          </a:p>
          <a:p>
            <a:pPr marL="571500" indent="-571500">
              <a:buFont typeface="Wingdings" pitchFamily="2" charset="2"/>
              <a:buChar char="Ø"/>
              <a:defRPr/>
            </a:pPr>
            <a:r>
              <a:rPr lang="zh-CN" altLang="en-US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什么时候结束？</a:t>
            </a:r>
            <a:endParaRPr lang="en-US" altLang="zh-CN" sz="28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908051"/>
            <a:ext cx="3671887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2924176"/>
            <a:ext cx="4984750" cy="307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7104112" y="892738"/>
            <a:ext cx="3456384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1</a:t>
            </a:r>
            <a:r>
              <a:rPr lang="zh-CN" alt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：</a:t>
            </a:r>
            <a:endParaRPr lang="en-US" altLang="zh-CN" sz="4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你能否利用左边的式子和图</a:t>
            </a:r>
            <a:r>
              <a:rPr lang="zh-CN" altLang="en-US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解释：目标函数、约束条件、可行解、目标值、目标值的可行解、</a:t>
            </a:r>
            <a:r>
              <a:rPr lang="zh-CN" altLang="en-US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线性规划</a:t>
            </a:r>
            <a:r>
              <a:rPr lang="zh-CN" altLang="en-US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问题的解、线性规划？</a:t>
            </a:r>
            <a:endParaRPr lang="en-US" altLang="zh-CN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3" y="614364"/>
            <a:ext cx="3865562" cy="178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1" y="765176"/>
            <a:ext cx="3673475" cy="123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triped Right Arrow 1"/>
          <p:cNvSpPr/>
          <p:nvPr/>
        </p:nvSpPr>
        <p:spPr>
          <a:xfrm>
            <a:off x="6024563" y="1341438"/>
            <a:ext cx="576262" cy="423862"/>
          </a:xfrm>
          <a:prstGeom prst="stripedRightArrow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59697" y="3140968"/>
            <a:ext cx="6176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基本解：</a:t>
            </a:r>
            <a:r>
              <a:rPr lang="en-US" altLang="zh-CN" sz="2800" dirty="0"/>
              <a:t>&lt;0,0,0,30,24,36&gt;, </a:t>
            </a:r>
            <a:r>
              <a:rPr lang="zh-CN" altLang="en-US" sz="2800" dirty="0"/>
              <a:t>目标值：</a:t>
            </a:r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2518515" y="4221089"/>
            <a:ext cx="7588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问题</a:t>
            </a:r>
            <a:r>
              <a:rPr lang="en-US" altLang="zh-CN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r>
            <a:r>
              <a:rPr lang="zh-CN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：松弛变量到底有什么含义？</a:t>
            </a:r>
            <a:endParaRPr lang="zh-CN" alt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91760" y="5424320"/>
            <a:ext cx="4241867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3200" dirty="0"/>
              <a:t>让松弛变量</a:t>
            </a:r>
            <a:r>
              <a:rPr lang="en-US" altLang="zh-CN" sz="3200" dirty="0"/>
              <a:t>tight</a:t>
            </a:r>
            <a:r>
              <a:rPr lang="zh-CN" altLang="en-US" sz="3200" dirty="0"/>
              <a:t>起来！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89983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3" y="614364"/>
            <a:ext cx="3865562" cy="178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1" y="765176"/>
            <a:ext cx="3673475" cy="123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triped Right Arrow 1"/>
          <p:cNvSpPr/>
          <p:nvPr/>
        </p:nvSpPr>
        <p:spPr>
          <a:xfrm>
            <a:off x="6024563" y="1341438"/>
            <a:ext cx="576262" cy="423862"/>
          </a:xfrm>
          <a:prstGeom prst="stripedRightArrow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079626" y="2605931"/>
            <a:ext cx="3589337" cy="2633663"/>
            <a:chOff x="395536" y="2924944"/>
            <a:chExt cx="3589337" cy="2632358"/>
          </a:xfrm>
        </p:grpSpPr>
        <p:pic>
          <p:nvPicPr>
            <p:cNvPr id="1844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924944"/>
              <a:ext cx="3589337" cy="223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446" name="TextBox 2"/>
            <p:cNvSpPr txBox="1">
              <a:spLocks noChangeArrowheads="1"/>
            </p:cNvSpPr>
            <p:nvPr/>
          </p:nvSpPr>
          <p:spPr bwMode="auto">
            <a:xfrm>
              <a:off x="1043608" y="5157192"/>
              <a:ext cx="24482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rgbClr val="C00000"/>
                  </a:solidFill>
                </a:rPr>
                <a:t>经过一次</a:t>
              </a:r>
              <a:r>
                <a:rPr lang="en-US" altLang="zh-CN" sz="2000" dirty="0">
                  <a:solidFill>
                    <a:srgbClr val="C00000"/>
                  </a:solidFill>
                </a:rPr>
                <a:t>pivoting 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818917" y="5697296"/>
            <a:ext cx="5976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基本解：</a:t>
            </a:r>
            <a:r>
              <a:rPr lang="en-US" altLang="zh-CN" sz="2800" dirty="0"/>
              <a:t>&lt;9,0,0,21,6,</a:t>
            </a:r>
            <a:r>
              <a:rPr lang="en-US" altLang="zh-CN" sz="2800" dirty="0">
                <a:solidFill>
                  <a:srgbClr val="FF0000"/>
                </a:solidFill>
              </a:rPr>
              <a:t>0</a:t>
            </a:r>
            <a:r>
              <a:rPr lang="en-US" altLang="zh-CN" sz="2800" dirty="0"/>
              <a:t>&gt;, </a:t>
            </a:r>
            <a:r>
              <a:rPr lang="zh-CN" altLang="en-US" sz="2800" dirty="0"/>
              <a:t>目标值：</a:t>
            </a:r>
            <a:r>
              <a:rPr lang="en-US" altLang="zh-CN" sz="2800" dirty="0"/>
              <a:t>27</a:t>
            </a:r>
            <a:endParaRPr lang="zh-CN" altLang="en-US" sz="2800" dirty="0"/>
          </a:p>
        </p:txBody>
      </p:sp>
      <p:sp>
        <p:nvSpPr>
          <p:cNvPr id="5" name="下箭头 4"/>
          <p:cNvSpPr/>
          <p:nvPr/>
        </p:nvSpPr>
        <p:spPr>
          <a:xfrm>
            <a:off x="8280636" y="2088078"/>
            <a:ext cx="332095" cy="517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23993" y="2623311"/>
            <a:ext cx="46605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，在目标函数</a:t>
            </a:r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中选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</a:t>
            </a:r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个最大正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系数非</a:t>
            </a:r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基本变量</a:t>
            </a:r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x1</a:t>
            </a:r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；</a:t>
            </a:r>
            <a:endParaRPr lang="en-US" altLang="zh-CN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，找到最紧的第三条约束，解出</a:t>
            </a:r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x1</a:t>
            </a:r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endParaRPr lang="en-US" altLang="zh-CN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x1</a:t>
            </a:r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一定有个正的</a:t>
            </a:r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v’</a:t>
            </a:r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和一个负的</a:t>
            </a:r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x6</a:t>
            </a:r>
          </a:p>
          <a:p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，将</a:t>
            </a:r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x1</a:t>
            </a:r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代入系统中其它约束和目标函数</a:t>
            </a:r>
            <a:endParaRPr lang="en-US" altLang="zh-CN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目标函数的</a:t>
            </a:r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一定不减</a:t>
            </a:r>
            <a:endParaRPr lang="en-US" altLang="zh-CN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，找到新系统的基本解：可行，</a:t>
            </a:r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x6</a:t>
            </a:r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紧致到</a:t>
            </a:r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  <a:p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（松弛度消失，基本解使得</a:t>
            </a:r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x6</a:t>
            </a:r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所在约束已不能突破）</a:t>
            </a:r>
            <a:endParaRPr lang="en-US" altLang="zh-CN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，这种代数变换使得两个系统是等价的！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288190" y="6147629"/>
            <a:ext cx="2599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&lt;x1,x2,x3,x4,x5,</a:t>
            </a:r>
            <a:r>
              <a:rPr lang="en-US" altLang="zh-CN" sz="2000" dirty="0">
                <a:solidFill>
                  <a:srgbClr val="FF0000"/>
                </a:solidFill>
              </a:rPr>
              <a:t>x6</a:t>
            </a:r>
            <a:r>
              <a:rPr lang="en-US" altLang="zh-CN" sz="2000" dirty="0"/>
              <a:t>&gt;,</a:t>
            </a:r>
            <a:endParaRPr lang="zh-CN" altLang="en-US" sz="2000" dirty="0"/>
          </a:p>
        </p:txBody>
      </p:sp>
      <p:sp>
        <p:nvSpPr>
          <p:cNvPr id="9" name="椭圆 8"/>
          <p:cNvSpPr/>
          <p:nvPr/>
        </p:nvSpPr>
        <p:spPr>
          <a:xfrm>
            <a:off x="8112225" y="614364"/>
            <a:ext cx="683009" cy="5103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6888088" y="2060848"/>
            <a:ext cx="33843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2657982" y="3147321"/>
            <a:ext cx="3130049" cy="522207"/>
            <a:chOff x="1133981" y="3147320"/>
            <a:chExt cx="3130049" cy="522207"/>
          </a:xfrm>
        </p:grpSpPr>
        <p:sp>
          <p:nvSpPr>
            <p:cNvPr id="17" name="椭圆 16"/>
            <p:cNvSpPr/>
            <p:nvPr/>
          </p:nvSpPr>
          <p:spPr>
            <a:xfrm>
              <a:off x="1133981" y="3147320"/>
              <a:ext cx="683009" cy="5103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581021" y="3159146"/>
              <a:ext cx="683009" cy="5103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244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  <p:bldP spid="6" grpId="0" uiExpand="1" build="p" bldLvl="4"/>
      <p:bldP spid="7" grpId="0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226713"/>
            <a:ext cx="4310567" cy="145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triped Right Arrow 1"/>
          <p:cNvSpPr/>
          <p:nvPr/>
        </p:nvSpPr>
        <p:spPr>
          <a:xfrm>
            <a:off x="6122292" y="1740351"/>
            <a:ext cx="576262" cy="423862"/>
          </a:xfrm>
          <a:prstGeom prst="stripedRightArrow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769" y="835606"/>
            <a:ext cx="3589337" cy="2233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2567063" y="3429000"/>
            <a:ext cx="768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如何选择哪个非基本变量去</a:t>
            </a:r>
            <a:r>
              <a:rPr lang="en-US" altLang="zh-CN" sz="2800" dirty="0"/>
              <a:t>tight</a:t>
            </a:r>
            <a:r>
              <a:rPr lang="zh-CN" altLang="en-US" sz="2800" dirty="0"/>
              <a:t>某个松弛变量？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2943769" y="4118595"/>
            <a:ext cx="6933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目标函数中</a:t>
            </a:r>
            <a:r>
              <a:rPr lang="en-US" altLang="zh-CN" sz="3200" dirty="0" err="1"/>
              <a:t>c</a:t>
            </a:r>
            <a:r>
              <a:rPr lang="en-US" altLang="zh-CN" sz="3200" baseline="-25000" dirty="0" err="1"/>
              <a:t>j</a:t>
            </a:r>
            <a:r>
              <a:rPr lang="zh-CN" altLang="en-US" sz="3200" dirty="0"/>
              <a:t>为正数且最大的那个</a:t>
            </a:r>
            <a:r>
              <a:rPr lang="en-US" altLang="zh-CN" sz="3200" dirty="0" err="1"/>
              <a:t>x</a:t>
            </a:r>
            <a:r>
              <a:rPr lang="en-US" altLang="zh-CN" sz="3200" baseline="-25000" dirty="0" err="1"/>
              <a:t>j</a:t>
            </a:r>
            <a:r>
              <a:rPr lang="zh-CN" altLang="en-US" sz="3200" dirty="0"/>
              <a:t>！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2567064" y="4955397"/>
            <a:ext cx="7327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如何选择哪个约束条件去</a:t>
            </a:r>
            <a:r>
              <a:rPr lang="en-US" altLang="zh-CN" sz="2800" dirty="0"/>
              <a:t>tight</a:t>
            </a:r>
            <a:r>
              <a:rPr lang="zh-CN" altLang="en-US" sz="2800" dirty="0"/>
              <a:t>那</a:t>
            </a:r>
            <a:r>
              <a:rPr lang="zh-CN" altLang="en-US" sz="2800" dirty="0"/>
              <a:t>个松弛变量？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2271653" y="5730646"/>
            <a:ext cx="8103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约束函数中取</a:t>
            </a:r>
            <a:r>
              <a:rPr lang="en-US" altLang="zh-CN" sz="3200" dirty="0" err="1"/>
              <a:t>x</a:t>
            </a:r>
            <a:r>
              <a:rPr lang="en-US" altLang="zh-CN" sz="3200" baseline="-25000" dirty="0" err="1"/>
              <a:t>j</a:t>
            </a:r>
            <a:r>
              <a:rPr lang="zh-CN" altLang="en-US" sz="3200" dirty="0"/>
              <a:t>上界最小的那条，对应的</a:t>
            </a:r>
            <a:r>
              <a:rPr lang="en-US" altLang="zh-CN" sz="3200" dirty="0"/>
              <a:t>x</a:t>
            </a:r>
            <a:r>
              <a:rPr lang="en-US" altLang="zh-CN" sz="3200" baseline="-25000" dirty="0"/>
              <a:t>i</a:t>
            </a:r>
            <a:r>
              <a:rPr lang="zh-CN" altLang="en-US" sz="3200" dirty="0"/>
              <a:t>！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1991545" y="32939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接下来怎么办？</a:t>
            </a:r>
          </a:p>
        </p:txBody>
      </p:sp>
      <p:sp>
        <p:nvSpPr>
          <p:cNvPr id="6" name="椭圆 5"/>
          <p:cNvSpPr/>
          <p:nvPr/>
        </p:nvSpPr>
        <p:spPr>
          <a:xfrm>
            <a:off x="8976320" y="692696"/>
            <a:ext cx="720080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6806769" y="3068960"/>
            <a:ext cx="35683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75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3" y="614364"/>
            <a:ext cx="3865562" cy="178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1" y="765176"/>
            <a:ext cx="3673475" cy="123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triped Right Arrow 1"/>
          <p:cNvSpPr/>
          <p:nvPr/>
        </p:nvSpPr>
        <p:spPr>
          <a:xfrm>
            <a:off x="6024563" y="1341438"/>
            <a:ext cx="576262" cy="423862"/>
          </a:xfrm>
          <a:prstGeom prst="stripedRightArrow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919289" y="2924176"/>
            <a:ext cx="3589337" cy="2633663"/>
            <a:chOff x="395536" y="2924944"/>
            <a:chExt cx="3589337" cy="2632358"/>
          </a:xfrm>
        </p:grpSpPr>
        <p:pic>
          <p:nvPicPr>
            <p:cNvPr id="1844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924944"/>
              <a:ext cx="3589337" cy="223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446" name="TextBox 2"/>
            <p:cNvSpPr txBox="1">
              <a:spLocks noChangeArrowheads="1"/>
            </p:cNvSpPr>
            <p:nvPr/>
          </p:nvSpPr>
          <p:spPr bwMode="auto">
            <a:xfrm>
              <a:off x="1043608" y="5157192"/>
              <a:ext cx="24482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C00000"/>
                  </a:solidFill>
                </a:rPr>
                <a:t>经过一次</a:t>
              </a:r>
              <a:r>
                <a:rPr lang="en-US" altLang="zh-CN" sz="2000">
                  <a:solidFill>
                    <a:srgbClr val="C00000"/>
                  </a:solidFill>
                </a:rPr>
                <a:t>pivoting </a:t>
              </a:r>
              <a:endParaRPr lang="zh-CN" altLang="en-US" sz="2000">
                <a:solidFill>
                  <a:srgbClr val="C00000"/>
                </a:solidFill>
              </a:endParaRP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944688" y="2924175"/>
            <a:ext cx="3802062" cy="2508250"/>
            <a:chOff x="3319040" y="3049190"/>
            <a:chExt cx="3802063" cy="2508112"/>
          </a:xfrm>
        </p:grpSpPr>
        <p:pic>
          <p:nvPicPr>
            <p:cNvPr id="1844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9040" y="3049190"/>
              <a:ext cx="3802063" cy="2088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444" name="TextBox 4"/>
            <p:cNvSpPr txBox="1">
              <a:spLocks noChangeArrowheads="1"/>
            </p:cNvSpPr>
            <p:nvPr/>
          </p:nvSpPr>
          <p:spPr bwMode="auto">
            <a:xfrm>
              <a:off x="4103948" y="5157192"/>
              <a:ext cx="22322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02060"/>
                  </a:solidFill>
                </a:rPr>
                <a:t>经过两次</a:t>
              </a:r>
              <a:r>
                <a:rPr lang="en-US" altLang="zh-CN" sz="2000">
                  <a:solidFill>
                    <a:srgbClr val="002060"/>
                  </a:solidFill>
                </a:rPr>
                <a:t>pivoting</a:t>
              </a:r>
              <a:endParaRPr lang="zh-CN" altLang="en-US" sz="2000">
                <a:solidFill>
                  <a:srgbClr val="002060"/>
                </a:solidFill>
              </a:endParaRP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850384" y="2924175"/>
            <a:ext cx="4710113" cy="2693988"/>
            <a:chOff x="2987824" y="2924944"/>
            <a:chExt cx="4710137" cy="2692763"/>
          </a:xfrm>
        </p:grpSpPr>
        <p:pic>
          <p:nvPicPr>
            <p:cNvPr id="18441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2924944"/>
              <a:ext cx="4710137" cy="2452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442" name="TextBox 6"/>
            <p:cNvSpPr txBox="1">
              <a:spLocks noChangeArrowheads="1"/>
            </p:cNvSpPr>
            <p:nvPr/>
          </p:nvSpPr>
          <p:spPr bwMode="auto">
            <a:xfrm>
              <a:off x="3851920" y="5217597"/>
              <a:ext cx="353945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08000"/>
                  </a:solidFill>
                </a:rPr>
                <a:t>三次</a:t>
              </a:r>
              <a:r>
                <a:rPr lang="en-US" altLang="zh-CN" sz="2000">
                  <a:solidFill>
                    <a:srgbClr val="008000"/>
                  </a:solidFill>
                </a:rPr>
                <a:t>pivoting</a:t>
              </a:r>
              <a:r>
                <a:rPr lang="zh-CN" altLang="en-US" sz="2000">
                  <a:solidFill>
                    <a:srgbClr val="008000"/>
                  </a:solidFill>
                </a:rPr>
                <a:t>后，无可替换了。</a:t>
              </a: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6723509" y="2836864"/>
            <a:ext cx="504825" cy="24336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036405" y="5831025"/>
            <a:ext cx="5976316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基本解：</a:t>
            </a:r>
            <a:r>
              <a:rPr lang="en-US" altLang="zh-CN" sz="2800" dirty="0"/>
              <a:t>&lt;8,4,0,18,0,0&gt;, </a:t>
            </a:r>
            <a:r>
              <a:rPr lang="zh-CN" altLang="en-US" sz="2800" dirty="0"/>
              <a:t>目标值：</a:t>
            </a:r>
            <a:r>
              <a:rPr lang="en-US" altLang="zh-CN" sz="2800" dirty="0"/>
              <a:t>28</a:t>
            </a:r>
            <a:endParaRPr lang="zh-CN" altLang="en-US" sz="2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2581519" y="5805264"/>
            <a:ext cx="7163692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基本解：</a:t>
            </a:r>
            <a:r>
              <a:rPr lang="en-US" altLang="zh-CN" sz="2800" dirty="0"/>
              <a:t>&lt;33/4,0,3/2,69/4,0,0&gt;, </a:t>
            </a:r>
            <a:r>
              <a:rPr lang="zh-CN" altLang="en-US" sz="2800" dirty="0"/>
              <a:t>目标值</a:t>
            </a:r>
            <a:r>
              <a:rPr lang="en-US" altLang="zh-CN" sz="2800" dirty="0"/>
              <a:t>111/4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3036406" y="6328485"/>
            <a:ext cx="4322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基本解：</a:t>
            </a:r>
            <a:r>
              <a:rPr lang="en-US" altLang="zh-CN" sz="2400" dirty="0"/>
              <a:t>&lt;x1,x2,x3,x4,x5,x6&gt;,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476250"/>
            <a:ext cx="8064500" cy="553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721" y="1096322"/>
            <a:ext cx="3696216" cy="352474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461" y="1712176"/>
            <a:ext cx="2162477" cy="543001"/>
          </a:xfrm>
          <a:prstGeom prst="rect">
            <a:avLst/>
          </a:prstGeom>
        </p:spPr>
      </p:pic>
      <p:sp>
        <p:nvSpPr>
          <p:cNvPr id="8" name="左弧形箭头 7"/>
          <p:cNvSpPr/>
          <p:nvPr/>
        </p:nvSpPr>
        <p:spPr>
          <a:xfrm>
            <a:off x="7032104" y="1448796"/>
            <a:ext cx="432048" cy="6120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793" y="2502986"/>
            <a:ext cx="4001058" cy="1286054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6576498" y="3945946"/>
            <a:ext cx="3911991" cy="995223"/>
            <a:chOff x="5052497" y="3945945"/>
            <a:chExt cx="3911991" cy="995223"/>
          </a:xfrm>
        </p:grpSpPr>
        <p:pic>
          <p:nvPicPr>
            <p:cNvPr id="10" name="图片 9" descr="屏幕剪辑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1588" y="4483904"/>
              <a:ext cx="3762900" cy="457264"/>
            </a:xfrm>
            <a:prstGeom prst="rect">
              <a:avLst/>
            </a:prstGeom>
          </p:spPr>
        </p:pic>
        <p:pic>
          <p:nvPicPr>
            <p:cNvPr id="11" name="图片 10" descr="屏幕剪辑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2497" y="3945945"/>
              <a:ext cx="3696216" cy="3810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每一轮</a:t>
            </a:r>
            <a:r>
              <a:rPr lang="en-US" altLang="zh-CN" smtClean="0"/>
              <a:t>Pivot</a:t>
            </a:r>
            <a:r>
              <a:rPr lang="zh-CN" altLang="en-US" smtClean="0"/>
              <a:t>得到的“新”基本解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1341439"/>
            <a:ext cx="813752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4" name="TextBox 2"/>
          <p:cNvSpPr txBox="1">
            <a:spLocks noChangeArrowheads="1"/>
          </p:cNvSpPr>
          <p:nvPr/>
        </p:nvSpPr>
        <p:spPr bwMode="auto">
          <a:xfrm>
            <a:off x="5857875" y="2527300"/>
            <a:ext cx="129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C00000"/>
                </a:solidFill>
              </a:rPr>
              <a:t>直接设置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10139" y="2727325"/>
            <a:ext cx="935037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5" y="3789363"/>
            <a:ext cx="18351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464" y="3776663"/>
            <a:ext cx="82073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triped Right Arrow 5"/>
          <p:cNvSpPr/>
          <p:nvPr/>
        </p:nvSpPr>
        <p:spPr>
          <a:xfrm>
            <a:off x="7680326" y="3879850"/>
            <a:ext cx="576263" cy="179388"/>
          </a:xfrm>
          <a:prstGeom prst="stripedRightArrow">
            <a:avLst/>
          </a:prstGeom>
          <a:gradFill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5845176" y="3776663"/>
            <a:ext cx="3490913" cy="66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935413" y="3213101"/>
            <a:ext cx="1922462" cy="57626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000375" y="3644900"/>
            <a:ext cx="2844800" cy="32385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76" y="4797426"/>
            <a:ext cx="17621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826" y="4797425"/>
            <a:ext cx="2671763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3143251" y="4652963"/>
            <a:ext cx="5256213" cy="107950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376863" y="4797425"/>
            <a:ext cx="0" cy="719138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6" name="TextBox 14"/>
          <p:cNvSpPr txBox="1">
            <a:spLocks noChangeArrowheads="1"/>
          </p:cNvSpPr>
          <p:nvPr/>
        </p:nvSpPr>
        <p:spPr bwMode="auto">
          <a:xfrm>
            <a:off x="2640013" y="4292600"/>
            <a:ext cx="194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相应的算法步骤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549276"/>
            <a:ext cx="7921625" cy="547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4079875" y="4221163"/>
            <a:ext cx="252095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000376" y="6067425"/>
            <a:ext cx="2879725" cy="0"/>
          </a:xfrm>
          <a:prstGeom prst="line">
            <a:avLst/>
          </a:prstGeom>
          <a:ln w="444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448300" y="1196975"/>
            <a:ext cx="3816350" cy="0"/>
          </a:xfrm>
          <a:prstGeom prst="line">
            <a:avLst/>
          </a:prstGeom>
          <a:ln w="444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H="1" flipV="1">
            <a:off x="7010400" y="1384664"/>
            <a:ext cx="2254250" cy="5321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264651" y="1340768"/>
            <a:ext cx="10080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这个向量干嘛用的？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3" y="5007869"/>
            <a:ext cx="3673475" cy="123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525457" y="3119692"/>
            <a:ext cx="4077581" cy="3261636"/>
            <a:chOff x="7525457" y="3119692"/>
            <a:chExt cx="4077581" cy="3261636"/>
          </a:xfrm>
        </p:grpSpPr>
        <p:sp>
          <p:nvSpPr>
            <p:cNvPr id="10" name="圆角矩形 9"/>
            <p:cNvSpPr/>
            <p:nvPr/>
          </p:nvSpPr>
          <p:spPr>
            <a:xfrm>
              <a:off x="7525457" y="4939469"/>
              <a:ext cx="1224136" cy="1441859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H="1">
              <a:off x="8580810" y="3119692"/>
              <a:ext cx="890947" cy="175138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9264650" y="3468818"/>
              <a:ext cx="23383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寻找最紧约束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21592" y="3645024"/>
            <a:ext cx="2003865" cy="1294445"/>
            <a:chOff x="5521592" y="3645024"/>
            <a:chExt cx="2003865" cy="1294445"/>
          </a:xfrm>
        </p:grpSpPr>
        <p:cxnSp>
          <p:nvCxnSpPr>
            <p:cNvPr id="18" name="直接箭头连接符 17"/>
            <p:cNvCxnSpPr/>
            <p:nvPr/>
          </p:nvCxnSpPr>
          <p:spPr>
            <a:xfrm>
              <a:off x="5521592" y="3645024"/>
              <a:ext cx="2003865" cy="129444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6351728" y="449704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Lucida Calligraphy" panose="03010101010101010101" pitchFamily="66" charset="0"/>
                </a:rPr>
                <a:t>l</a:t>
              </a:r>
              <a:r>
                <a:rPr lang="en-US" altLang="zh-CN" dirty="0" smtClean="0">
                  <a:latin typeface="Lucida Calligraphy" panose="03010101010101010101" pitchFamily="66" charset="0"/>
                </a:rPr>
                <a:t>=6</a:t>
              </a:r>
              <a:endParaRPr lang="zh-CN" altLang="en-US" dirty="0">
                <a:latin typeface="Lucida Calligraphy" panose="03010101010101010101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如果有“初始可行解”</a:t>
            </a:r>
            <a:r>
              <a:rPr lang="en-US" altLang="zh-CN" smtClean="0"/>
              <a:t>……</a:t>
            </a:r>
            <a:endParaRPr lang="zh-CN" altLang="en-US" smtClean="0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022350"/>
            <a:ext cx="7848600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2" name="TextBox 2"/>
          <p:cNvSpPr txBox="1">
            <a:spLocks noChangeArrowheads="1"/>
          </p:cNvSpPr>
          <p:nvPr/>
        </p:nvSpPr>
        <p:spPr bwMode="auto">
          <a:xfrm>
            <a:off x="1954857" y="4245709"/>
            <a:ext cx="683568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循环不变量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8" y="4005263"/>
            <a:ext cx="7250112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707173" y="2592323"/>
            <a:ext cx="3736991" cy="2924911"/>
            <a:chOff x="4618360" y="2581136"/>
            <a:chExt cx="3736549" cy="2924439"/>
          </a:xfrm>
        </p:grpSpPr>
        <p:sp>
          <p:nvSpPr>
            <p:cNvPr id="4" name="Rectangle 3"/>
            <p:cNvSpPr/>
            <p:nvPr/>
          </p:nvSpPr>
          <p:spPr>
            <a:xfrm>
              <a:off x="4618360" y="2581136"/>
              <a:ext cx="3736549" cy="13388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Arial" charset="0"/>
                  <a:ea typeface="宋体" charset="-122"/>
                </a:rPr>
                <a:t>问题</a:t>
              </a:r>
              <a:r>
                <a:rPr lang="en-US" altLang="zh-CN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Arial" charset="0"/>
                  <a:ea typeface="宋体" charset="-122"/>
                </a:rPr>
                <a:t>12.2:</a:t>
              </a:r>
              <a:endParaRPr lang="en-US" altLang="zh-CN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endParaRPr>
            </a:p>
            <a:p>
              <a:pPr>
                <a:spcBef>
                  <a:spcPts val="600"/>
                </a:spcBef>
                <a:defRPr/>
              </a:pPr>
              <a:r>
                <a:rPr lang="en-US" altLang="zh-CN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Arial" charset="0"/>
                  <a:ea typeface="宋体" charset="-122"/>
                </a:rPr>
                <a:t>Feasible</a:t>
              </a:r>
              <a:r>
                <a:rPr lang="zh-CN" alt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Arial" charset="0"/>
                  <a:ea typeface="宋体" charset="-122"/>
                </a:rPr>
                <a:t>就是每个变量有非负值</a:t>
              </a:r>
              <a:r>
                <a:rPr lang="en-US" altLang="zh-CN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Arial" charset="0"/>
                  <a:ea typeface="宋体" charset="-122"/>
                </a:rPr>
                <a:t>,</a:t>
              </a:r>
              <a:r>
                <a:rPr lang="zh-CN" alt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Arial" charset="0"/>
                  <a:ea typeface="宋体" charset="-122"/>
                </a:rPr>
                <a:t> 为什么</a:t>
              </a:r>
              <a:r>
                <a:rPr lang="en-US" altLang="zh-CN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Arial" charset="0"/>
                  <a:ea typeface="宋体" charset="-122"/>
                </a:rPr>
                <a:t>?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5796343" y="3829568"/>
              <a:ext cx="10905" cy="1676007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/>
        </p:nvCxnSpPr>
        <p:spPr>
          <a:xfrm>
            <a:off x="2638426" y="2317750"/>
            <a:ext cx="2127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89" y="2641601"/>
            <a:ext cx="212725" cy="3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6"/>
          <p:cNvGrpSpPr>
            <a:grpSpLocks/>
          </p:cNvGrpSpPr>
          <p:nvPr/>
        </p:nvGrpSpPr>
        <p:grpSpPr bwMode="auto">
          <a:xfrm>
            <a:off x="2116096" y="2882107"/>
            <a:ext cx="4292626" cy="2377053"/>
            <a:chOff x="4302682" y="2648659"/>
            <a:chExt cx="4085742" cy="2376670"/>
          </a:xfrm>
        </p:grpSpPr>
        <p:sp>
          <p:nvSpPr>
            <p:cNvPr id="13" name="Rectangle 3"/>
            <p:cNvSpPr/>
            <p:nvPr/>
          </p:nvSpPr>
          <p:spPr>
            <a:xfrm>
              <a:off x="4302682" y="2648659"/>
              <a:ext cx="4085742" cy="9693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Arial" charset="0"/>
                  <a:ea typeface="宋体" charset="-122"/>
                </a:rPr>
                <a:t>问题</a:t>
              </a:r>
              <a:r>
                <a:rPr lang="en-US" altLang="zh-CN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Arial" charset="0"/>
                  <a:ea typeface="宋体" charset="-122"/>
                </a:rPr>
                <a:t>12.1:</a:t>
              </a:r>
              <a:endParaRPr lang="en-US" altLang="zh-CN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endParaRPr>
            </a:p>
            <a:p>
              <a:pPr>
                <a:spcBef>
                  <a:spcPts val="600"/>
                </a:spcBef>
                <a:defRPr/>
              </a:pPr>
              <a:r>
                <a:rPr lang="zh-CN" alt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Arial" charset="0"/>
                  <a:ea typeface="宋体" charset="-122"/>
                </a:rPr>
                <a:t>为什么要考量这个循环不变式</a:t>
              </a:r>
              <a:r>
                <a:rPr lang="en-US" altLang="zh-CN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Arial" charset="0"/>
                  <a:ea typeface="宋体" charset="-122"/>
                </a:rPr>
                <a:t>?</a:t>
              </a:r>
              <a:endParaRPr lang="en-US" altLang="zh-CN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  <p:cxnSp>
          <p:nvCxnSpPr>
            <p:cNvPr id="14" name="Straight Arrow Connector 5"/>
            <p:cNvCxnSpPr/>
            <p:nvPr/>
          </p:nvCxnSpPr>
          <p:spPr>
            <a:xfrm flipH="1">
              <a:off x="5037649" y="3829568"/>
              <a:ext cx="758694" cy="119576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67609" y="1700809"/>
            <a:ext cx="7185775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13:</a:t>
            </a: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什么情况下</a:t>
            </a:r>
            <a:r>
              <a:rPr lang="en-US" altLang="zh-CN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Simplex</a:t>
            </a:r>
            <a:r>
              <a:rPr lang="zh-CN" alt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算法不能终止</a:t>
            </a:r>
            <a:r>
              <a:rPr lang="en-US" altLang="zh-CN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?</a:t>
            </a:r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5448301" y="4440239"/>
            <a:ext cx="3527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偶尔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目标函数值不递增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也不一定不终止。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7568" y="1268761"/>
            <a:ext cx="8064896" cy="437042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8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8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14</a:t>
            </a:r>
            <a:r>
              <a:rPr lang="zh-CN" altLang="en-US" sz="48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8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给定一个线性规划，为什么可以有很多不同的</a:t>
            </a:r>
            <a:r>
              <a:rPr lang="en-US" altLang="zh-CN" sz="4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slack</a:t>
            </a:r>
            <a:r>
              <a:rPr lang="zh-CN" altLang="en-US" sz="4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形式？又为什么只会有有限多种</a:t>
            </a:r>
            <a:r>
              <a:rPr lang="en-US" altLang="zh-CN" sz="4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slack</a:t>
            </a:r>
            <a:r>
              <a:rPr lang="zh-CN" altLang="en-US" sz="4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形式？这个问题与</a:t>
            </a:r>
            <a:r>
              <a:rPr lang="en-US" altLang="zh-CN" sz="4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Simplex</a:t>
            </a:r>
            <a:r>
              <a:rPr lang="zh-CN" altLang="en-US" sz="4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算法循环次数有什么关系？</a:t>
            </a:r>
            <a:endParaRPr lang="en-US" altLang="zh-CN" sz="4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522" y="3455120"/>
            <a:ext cx="4984750" cy="307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759253" y="908721"/>
            <a:ext cx="89402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问题</a:t>
            </a:r>
            <a:r>
              <a:rPr lang="en-US" altLang="zh-CN" sz="2800" dirty="0"/>
              <a:t>2.1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en-US" altLang="zh-CN" sz="2800" dirty="0"/>
              <a:t> </a:t>
            </a:r>
            <a:r>
              <a:rPr lang="en-US" altLang="zh-CN" sz="2800" dirty="0"/>
              <a:t>    </a:t>
            </a:r>
            <a:r>
              <a:rPr lang="zh-CN" altLang="en-US" sz="2800" dirty="0"/>
              <a:t>为什么可行区域一定是凸的？这个性质有什么好处？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759254" y="1988996"/>
            <a:ext cx="85132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问题</a:t>
            </a:r>
            <a:r>
              <a:rPr lang="en-US" altLang="zh-CN" sz="2800" dirty="0"/>
              <a:t>2.2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en-US" altLang="zh-CN" sz="2800" dirty="0"/>
              <a:t> </a:t>
            </a:r>
            <a:r>
              <a:rPr lang="en-US" altLang="zh-CN" sz="2800" dirty="0"/>
              <a:t>    </a:t>
            </a:r>
            <a:r>
              <a:rPr lang="zh-CN" altLang="en-US" sz="2800" dirty="0"/>
              <a:t>如果目标函数系数均为正数，原点是一个可行解，我们该如何寻找最优解？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8030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981200" y="277813"/>
            <a:ext cx="8229600" cy="774700"/>
          </a:xfrm>
        </p:spPr>
        <p:txBody>
          <a:bodyPr/>
          <a:lstStyle/>
          <a:p>
            <a:r>
              <a:rPr lang="zh-CN" altLang="en-US" smtClean="0"/>
              <a:t>线性规划的对偶</a:t>
            </a:r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1052514"/>
            <a:ext cx="3984625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4005263"/>
            <a:ext cx="3984625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triped Right Arrow 2"/>
          <p:cNvSpPr/>
          <p:nvPr/>
        </p:nvSpPr>
        <p:spPr>
          <a:xfrm rot="5400000">
            <a:off x="3215482" y="3428207"/>
            <a:ext cx="768350" cy="433387"/>
          </a:xfrm>
          <a:prstGeom prst="stripedRightArrow">
            <a:avLst/>
          </a:prstGeom>
          <a:gradFill>
            <a:gsLst>
              <a:gs pos="0">
                <a:srgbClr val="CBCBCB"/>
              </a:gs>
              <a:gs pos="13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630" name="TextBox 4"/>
          <p:cNvSpPr txBox="1">
            <a:spLocks noChangeArrowheads="1"/>
          </p:cNvSpPr>
          <p:nvPr/>
        </p:nvSpPr>
        <p:spPr bwMode="auto">
          <a:xfrm>
            <a:off x="4008438" y="3260726"/>
            <a:ext cx="19923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大小互换；</a:t>
            </a:r>
            <a:endParaRPr lang="en-US" altLang="zh-CN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行列互换。</a:t>
            </a:r>
          </a:p>
        </p:txBody>
      </p:sp>
      <p:pic>
        <p:nvPicPr>
          <p:cNvPr id="2663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76" y="3068638"/>
            <a:ext cx="493713" cy="79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034224"/>
              </p:ext>
            </p:extLst>
          </p:nvPr>
        </p:nvGraphicFramePr>
        <p:xfrm>
          <a:off x="6860718" y="901702"/>
          <a:ext cx="3512463" cy="1803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公式" r:id="rId6" imgW="1409400" imgH="723600" progId="Equation.3">
                  <p:embed/>
                </p:oleObj>
              </mc:Choice>
              <mc:Fallback>
                <p:oleObj name="公式" r:id="rId6" imgW="1409400" imgH="723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60718" y="901702"/>
                        <a:ext cx="3512463" cy="18036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632067"/>
              </p:ext>
            </p:extLst>
          </p:nvPr>
        </p:nvGraphicFramePr>
        <p:xfrm>
          <a:off x="6716602" y="3867150"/>
          <a:ext cx="2727548" cy="2657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公式" r:id="rId8" imgW="990360" imgH="965160" progId="Equation.3">
                  <p:embed/>
                </p:oleObj>
              </mc:Choice>
              <mc:Fallback>
                <p:oleObj name="公式" r:id="rId8" imgW="99036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16602" y="3867150"/>
                        <a:ext cx="2727548" cy="2657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25" y="1916832"/>
            <a:ext cx="10695093" cy="316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279576" y="764704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一</a:t>
            </a:r>
            <a:r>
              <a:rPr lang="zh-CN" altLang="en-US" sz="2800" dirty="0"/>
              <a:t>个很强的对偶线性规划系统间的目标值特性：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7238" y="2060849"/>
            <a:ext cx="7229947" cy="255454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15</a:t>
            </a:r>
            <a:r>
              <a:rPr lang="zh-CN" altLang="en-US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对偶与线性规划的最优解有什么关系？</a:t>
            </a:r>
            <a:endParaRPr lang="en-US" altLang="zh-CN" sz="48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7" y="764704"/>
            <a:ext cx="10585176" cy="352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3035661" y="4581128"/>
            <a:ext cx="619268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关键问题是：等值的“对偶解”存在吗？</a:t>
            </a:r>
          </a:p>
        </p:txBody>
      </p:sp>
    </p:spTree>
    <p:extLst>
      <p:ext uri="{BB962C8B-B14F-4D97-AF65-F5344CB8AC3E}">
        <p14:creationId xmlns:p14="http://schemas.microsoft.com/office/powerpoint/2010/main" val="397870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7" y="3140969"/>
            <a:ext cx="8021169" cy="3048425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36" y="251539"/>
            <a:ext cx="6306430" cy="1838582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215" y="1628800"/>
            <a:ext cx="5029902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8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620714"/>
            <a:ext cx="6819900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4518026"/>
            <a:ext cx="8351837" cy="127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3284538"/>
            <a:ext cx="7343775" cy="111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840039"/>
            <a:ext cx="28892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850" y="2813051"/>
            <a:ext cx="1855788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79576" y="76470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Open Question</a:t>
            </a:r>
            <a:r>
              <a:rPr lang="en-US" altLang="zh-CN" sz="3600" dirty="0"/>
              <a:t>: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559496" y="2564904"/>
            <a:ext cx="86773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1</a:t>
            </a:r>
            <a:r>
              <a:rPr lang="zh-CN" altLang="en-US" sz="4000" dirty="0" smtClean="0"/>
              <a:t>，请</a:t>
            </a:r>
            <a:r>
              <a:rPr lang="zh-CN" altLang="en-US" sz="4000" dirty="0"/>
              <a:t>证明线性规划的可行区域是凸</a:t>
            </a:r>
            <a:r>
              <a:rPr lang="zh-CN" altLang="en-US" sz="4000" dirty="0" smtClean="0"/>
              <a:t>的</a:t>
            </a:r>
            <a:endParaRPr lang="en-US" altLang="zh-CN" sz="4000" dirty="0" smtClean="0"/>
          </a:p>
          <a:p>
            <a:endParaRPr lang="en-US" altLang="zh-CN" sz="4000" dirty="0"/>
          </a:p>
          <a:p>
            <a:r>
              <a:rPr lang="en-US" altLang="zh-CN" sz="4000" dirty="0" smtClean="0"/>
              <a:t>2</a:t>
            </a:r>
            <a:r>
              <a:rPr lang="zh-CN" altLang="en-US" sz="4000" dirty="0" smtClean="0"/>
              <a:t>，证明引理</a:t>
            </a:r>
            <a:r>
              <a:rPr lang="en-US" altLang="zh-CN" sz="4000" dirty="0" smtClean="0"/>
              <a:t>29.2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5404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课外作业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1981200" y="1268413"/>
            <a:ext cx="8229600" cy="4862512"/>
          </a:xfrm>
        </p:spPr>
        <p:txBody>
          <a:bodyPr/>
          <a:lstStyle/>
          <a:p>
            <a:r>
              <a:rPr lang="en-US" altLang="zh-CN" smtClean="0"/>
              <a:t>TC Ex.29.1: 4, 5, 6, 7, 9</a:t>
            </a:r>
          </a:p>
          <a:p>
            <a:r>
              <a:rPr lang="en-US" altLang="zh-CN" smtClean="0"/>
              <a:t>TC Ex.29.2: 2, 3, 6</a:t>
            </a:r>
          </a:p>
          <a:p>
            <a:r>
              <a:rPr lang="en-US" altLang="zh-CN" smtClean="0"/>
              <a:t>TC Ex.29.3: 2, 3, 5</a:t>
            </a:r>
          </a:p>
          <a:p>
            <a:r>
              <a:rPr lang="en-US" altLang="zh-CN" smtClean="0"/>
              <a:t>TC Ex.29.4: 2</a:t>
            </a:r>
          </a:p>
          <a:p>
            <a:r>
              <a:rPr lang="en-US" altLang="zh-CN" smtClean="0"/>
              <a:t>TC Prob.29: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992313" y="333376"/>
            <a:ext cx="8229600" cy="911225"/>
          </a:xfrm>
        </p:spPr>
        <p:txBody>
          <a:bodyPr/>
          <a:lstStyle/>
          <a:p>
            <a:r>
              <a:rPr lang="zh-CN" altLang="en-US" smtClean="0"/>
              <a:t>一个“现实”问题：</a:t>
            </a:r>
            <a:r>
              <a:rPr lang="en-US" altLang="zh-CN" smtClean="0"/>
              <a:t>Product-Mix</a:t>
            </a:r>
            <a:endParaRPr lang="zh-CN" altLang="en-US" smtClean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1106489"/>
            <a:ext cx="784225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135189" y="1106489"/>
            <a:ext cx="1728787" cy="28733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Rounded Rectangle 3"/>
          <p:cNvSpPr/>
          <p:nvPr/>
        </p:nvSpPr>
        <p:spPr>
          <a:xfrm>
            <a:off x="9515476" y="2762251"/>
            <a:ext cx="530225" cy="35401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2760664" y="3279776"/>
            <a:ext cx="70564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每个厂有</a:t>
            </a:r>
            <a:r>
              <a:rPr lang="en-US" altLang="zh-CN" dirty="0"/>
              <a:t>10</a:t>
            </a:r>
            <a:r>
              <a:rPr lang="zh-CN" altLang="en-US" dirty="0"/>
              <a:t>条生产线，可以安排任何产品，但效率和成本可能不同</a:t>
            </a:r>
            <a:r>
              <a:rPr lang="zh-CN" altLang="en-US" dirty="0" smtClean="0"/>
              <a:t>。必要</a:t>
            </a:r>
            <a:r>
              <a:rPr lang="zh-CN" altLang="en-US" dirty="0"/>
              <a:t>时也可以考虑在厂间运输成品，特定两个厂之间单位产品运输成本是固定的。每个厂存储能力有上限，单位成本相同。</a:t>
            </a:r>
          </a:p>
        </p:txBody>
      </p:sp>
      <p:pic>
        <p:nvPicPr>
          <p:cNvPr id="92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51" y="4330700"/>
            <a:ext cx="7840663" cy="183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817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2482" y="548681"/>
            <a:ext cx="7637615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问题：</a:t>
            </a:r>
            <a:endParaRPr lang="en-US" altLang="zh-CN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你能否估计一下这个问题“规模”有多大？</a:t>
            </a:r>
            <a:endParaRPr lang="en-US" altLang="zh-CN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  <a:ea typeface="宋体" charset="-122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3357564"/>
            <a:ext cx="7926387" cy="254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58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628801"/>
            <a:ext cx="403193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4581128"/>
            <a:ext cx="5848086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569234" y="764704"/>
            <a:ext cx="3631222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36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3</a:t>
            </a:r>
            <a:r>
              <a:rPr lang="zh-CN" altLang="en-US" sz="36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3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32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如何理解下列语句：</a:t>
            </a:r>
            <a:endParaRPr lang="en-US" altLang="zh-CN" sz="32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69234" y="2238884"/>
            <a:ext cx="3960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Although we cannot easily graph linear programs with more than two </a:t>
            </a:r>
            <a:r>
              <a:rPr lang="en-US" altLang="zh-CN" dirty="0" smtClean="0"/>
              <a:t>variables, the </a:t>
            </a:r>
            <a:r>
              <a:rPr lang="en-US" altLang="zh-CN" dirty="0"/>
              <a:t>same intuition holds. If we have three variables, then each constraint </a:t>
            </a:r>
            <a:r>
              <a:rPr lang="en-US" altLang="zh-CN" dirty="0" smtClean="0"/>
              <a:t>corresponds to </a:t>
            </a:r>
            <a:r>
              <a:rPr lang="en-US" altLang="zh-CN" dirty="0"/>
              <a:t>a half-space in three-dimensional space. The intersection of these </a:t>
            </a:r>
            <a:r>
              <a:rPr lang="en-US" altLang="zh-CN" dirty="0" smtClean="0"/>
              <a:t>half-spaces</a:t>
            </a:r>
            <a:endParaRPr lang="en-US" altLang="zh-CN" dirty="0"/>
          </a:p>
          <a:p>
            <a:r>
              <a:rPr lang="en-US" altLang="zh-CN" dirty="0"/>
              <a:t>forms the feasible region.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087888" y="4149080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5087888" y="548680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2567608" y="4149080"/>
            <a:ext cx="2520280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5020302" y="263691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223792" y="47251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528048" y="412490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707600">
            <a:off x="2543472" y="3109956"/>
            <a:ext cx="5040560" cy="2033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65814" y="5199124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x1+x2+x3=1</a:t>
            </a:r>
            <a:r>
              <a:rPr lang="zh-CN" altLang="en-US" dirty="0" smtClean="0"/>
              <a:t>形成的平面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 rot="18701053">
            <a:off x="4966751" y="3396688"/>
            <a:ext cx="1872208" cy="3619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528049" y="2215610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x1+x2+x3&gt;=1</a:t>
            </a:r>
            <a:r>
              <a:rPr lang="zh-CN" altLang="en-US" dirty="0" smtClean="0"/>
              <a:t>形成的半空间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387376" y="541034"/>
            <a:ext cx="503095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单形是什么？单形算法的基本思路在哪里？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1242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7609" y="1556793"/>
            <a:ext cx="7278493" cy="32932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4</a:t>
            </a: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线性规划问题中的不等式能不能用严格的大于或小于？</a:t>
            </a:r>
            <a:endParaRPr lang="en-US" altLang="zh-CN" sz="48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线性规划问题的标准形式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1125538"/>
            <a:ext cx="6048375" cy="257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926" y="4221164"/>
            <a:ext cx="3184525" cy="174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5951538" y="3933825"/>
            <a:ext cx="3600450" cy="0"/>
          </a:xfrm>
          <a:prstGeom prst="line">
            <a:avLst/>
          </a:prstGeom>
          <a:ln w="3810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rved Right Arrow 7"/>
          <p:cNvSpPr/>
          <p:nvPr/>
        </p:nvSpPr>
        <p:spPr>
          <a:xfrm>
            <a:off x="4433888" y="3917950"/>
            <a:ext cx="792162" cy="1366838"/>
          </a:xfrm>
          <a:prstGeom prst="curvedRightArrow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9" y="996950"/>
            <a:ext cx="39973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07568" y="3356993"/>
            <a:ext cx="7848872" cy="166199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5</a:t>
            </a:r>
            <a:r>
              <a:rPr lang="zh-CN" alt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：</a:t>
            </a:r>
            <a:endParaRPr lang="en-US" altLang="zh-CN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为什么说这不是“标准形式”</a:t>
            </a:r>
            <a:r>
              <a:rPr lang="zh-CN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，</a:t>
            </a:r>
            <a:endParaRPr lang="en-US" altLang="zh-CN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1" y="1556793"/>
            <a:ext cx="8713553" cy="303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default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3953</TotalTime>
  <Pages>0</Pages>
  <Words>1763</Words>
  <Characters>0</Characters>
  <Application>Microsoft Office PowerPoint</Application>
  <DocSecurity>0</DocSecurity>
  <PresentationFormat>宽屏</PresentationFormat>
  <Lines>0</Lines>
  <Paragraphs>176</Paragraphs>
  <Slides>39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华文行楷</vt:lpstr>
      <vt:lpstr>楷体</vt:lpstr>
      <vt:lpstr>宋体</vt:lpstr>
      <vt:lpstr>微软雅黑</vt:lpstr>
      <vt:lpstr>Arial</vt:lpstr>
      <vt:lpstr>Garamond</vt:lpstr>
      <vt:lpstr>Lucida Calligraphy</vt:lpstr>
      <vt:lpstr>Wingdings</vt:lpstr>
      <vt:lpstr>default</vt:lpstr>
      <vt:lpstr>Microsoft 公式 3.0</vt:lpstr>
      <vt:lpstr>计算机问题求解 – 论题3-15     -  线性规划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线性规划问题的标准形式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线性规划：Slack Form</vt:lpstr>
      <vt:lpstr>线性规划：Slack Form</vt:lpstr>
      <vt:lpstr>Simplex: 基本思想</vt:lpstr>
      <vt:lpstr>Simplex: 基本思想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每一轮Pivot得到的“新”基本解</vt:lpstr>
      <vt:lpstr>PowerPoint 演示文稿</vt:lpstr>
      <vt:lpstr>如果有“初始可行解”……</vt:lpstr>
      <vt:lpstr>PowerPoint 演示文稿</vt:lpstr>
      <vt:lpstr>PowerPoint 演示文稿</vt:lpstr>
      <vt:lpstr>线性规划的对偶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课外作业</vt:lpstr>
      <vt:lpstr>一个“现实”问题：Product-Mix</vt:lpstr>
      <vt:lpstr>PowerPoint 演示文稿</vt:lpstr>
    </vt:vector>
  </TitlesOfParts>
  <Company>Nanjing University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    -  算法在计算机科学中的地位</dc:title>
  <dc:creator>Chen Daoxu</dc:creator>
  <cp:lastModifiedBy>Lenovo</cp:lastModifiedBy>
  <cp:revision>127</cp:revision>
  <cp:lastPrinted>1601-01-01T00:00:00Z</cp:lastPrinted>
  <dcterms:created xsi:type="dcterms:W3CDTF">2010-10-07T02:50:25Z</dcterms:created>
  <dcterms:modified xsi:type="dcterms:W3CDTF">2017-02-19T15:25:45Z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2052-6.6.0.2461</vt:lpwstr>
  </property>
</Properties>
</file>