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7" r:id="rId3"/>
    <p:sldId id="268" r:id="rId4"/>
    <p:sldId id="393" r:id="rId5"/>
    <p:sldId id="410" r:id="rId6"/>
    <p:sldId id="411" r:id="rId7"/>
    <p:sldId id="412" r:id="rId8"/>
    <p:sldId id="436" r:id="rId9"/>
    <p:sldId id="375" r:id="rId10"/>
    <p:sldId id="382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374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974" userDrawn="1">
          <p15:clr>
            <a:srgbClr val="A4A3A4"/>
          </p15:clr>
        </p15:guide>
        <p15:guide id="4" pos="1882" userDrawn="1">
          <p15:clr>
            <a:srgbClr val="A4A3A4"/>
          </p15:clr>
        </p15:guide>
        <p15:guide id="5" pos="5307" userDrawn="1">
          <p15:clr>
            <a:srgbClr val="A4A3A4"/>
          </p15:clr>
        </p15:guide>
        <p15:guide id="6" pos="1633" userDrawn="1">
          <p15:clr>
            <a:srgbClr val="A4A3A4"/>
          </p15:clr>
        </p15:guide>
        <p15:guide id="7" pos="5488" userDrawn="1">
          <p15:clr>
            <a:srgbClr val="A4A3A4"/>
          </p15:clr>
        </p15:guide>
        <p15:guide id="8" orient="horz" pos="2478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4088" userDrawn="1">
          <p15:clr>
            <a:srgbClr val="A4A3A4"/>
          </p15:clr>
        </p15:guide>
        <p15:guide id="11" pos="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CA"/>
    <a:srgbClr val="0053A3"/>
    <a:srgbClr val="000000"/>
    <a:srgbClr val="0D0D0D"/>
    <a:srgbClr val="FFFFFF"/>
    <a:srgbClr val="0055A2"/>
    <a:srgbClr val="0454A1"/>
    <a:srgbClr val="0070C0"/>
    <a:srgbClr val="7F7F7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3" autoAdjust="0"/>
    <p:restoredTop sz="79817" autoAdjust="0"/>
  </p:normalViewPr>
  <p:slideViewPr>
    <p:cSldViewPr snapToGrid="0" showGuides="1">
      <p:cViewPr varScale="1">
        <p:scale>
          <a:sx n="71" d="100"/>
          <a:sy n="71" d="100"/>
        </p:scale>
        <p:origin x="1677" y="42"/>
      </p:cViewPr>
      <p:guideLst>
        <p:guide orient="horz" pos="3974"/>
        <p:guide pos="1882"/>
        <p:guide pos="5307"/>
        <p:guide pos="1633"/>
        <p:guide pos="5488"/>
        <p:guide orient="horz" pos="2478"/>
        <p:guide orient="horz" pos="255"/>
        <p:guide orient="horz" pos="4088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54B05-6E9F-4C4B-9654-C46C98FE31D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38323-8BAF-4B41-9D79-4D719F4F5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8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 我今天给大家讲</a:t>
            </a:r>
            <a:r>
              <a:rPr lang="en-US" altLang="zh-CN" dirty="0"/>
              <a:t>algorithm gap</a:t>
            </a:r>
          </a:p>
          <a:p>
            <a:r>
              <a:rPr lang="zh-CN" altLang="en-US" dirty="0"/>
              <a:t>这个概念大家都知道 因而这个内容其实并不太好讲 </a:t>
            </a:r>
            <a:endParaRPr lang="en-US" altLang="zh-CN" dirty="0"/>
          </a:p>
          <a:p>
            <a:r>
              <a:rPr lang="zh-CN" altLang="en-US" dirty="0"/>
              <a:t>给会的人讲会的东西 只要能不把大家讲成不会就可以了</a:t>
            </a:r>
            <a:endParaRPr lang="en-US" altLang="zh-CN" dirty="0"/>
          </a:p>
          <a:p>
            <a:r>
              <a:rPr lang="zh-CN" altLang="en-US" dirty="0"/>
              <a:t>我这个</a:t>
            </a:r>
            <a:r>
              <a:rPr lang="en-US" altLang="zh-CN" dirty="0"/>
              <a:t>ppt</a:t>
            </a:r>
            <a:r>
              <a:rPr lang="zh-CN" altLang="en-US" dirty="0"/>
              <a:t>做的很匆忙 有错误的地方大家尽管指出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379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归并排序好像是讲过来着</a:t>
            </a:r>
            <a:endParaRPr lang="en-US" altLang="zh-CN"/>
          </a:p>
          <a:p>
            <a:r>
              <a:rPr lang="zh-CN" altLang="en-US"/>
              <a:t>其实就是先拆分再组合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81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书上这张图生动形象的展示出其原理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34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堆排序的话不知道大家之前有没有听说过</a:t>
            </a:r>
            <a:endParaRPr lang="en-US" altLang="zh-CN" dirty="0"/>
          </a:p>
          <a:p>
            <a:r>
              <a:rPr lang="zh-CN" altLang="en-US" dirty="0"/>
              <a:t>这个是通过构建一个堆来实现对数据的排序的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149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这个网址用图片展示构建堆的过程</a:t>
            </a:r>
            <a:endParaRPr lang="en-US" altLang="zh-CN" dirty="0"/>
          </a:p>
          <a:p>
            <a:r>
              <a:rPr lang="zh-CN" altLang="en-US" dirty="0"/>
              <a:t>我这个</a:t>
            </a:r>
            <a:r>
              <a:rPr lang="en-US" altLang="zh-CN" dirty="0"/>
              <a:t>open topic</a:t>
            </a:r>
            <a:r>
              <a:rPr lang="zh-CN" altLang="en-US" dirty="0"/>
              <a:t>主要讲</a:t>
            </a:r>
            <a:r>
              <a:rPr lang="en-US" altLang="zh-CN" dirty="0"/>
              <a:t>algorithm gap</a:t>
            </a:r>
            <a:r>
              <a:rPr lang="zh-CN" altLang="en-US" dirty="0"/>
              <a:t>的 所以有人有兴趣的话可以看看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36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既然我们目前的排序算法最小为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 </a:t>
            </a:r>
            <a:r>
              <a:rPr lang="zh-CN" altLang="en-US" dirty="0"/>
              <a:t>那么我们就可以知道</a:t>
            </a:r>
            <a:endParaRPr lang="en-US" altLang="zh-CN" dirty="0"/>
          </a:p>
          <a:p>
            <a:r>
              <a:rPr lang="zh-CN" altLang="en-US" dirty="0"/>
              <a:t>排序算法问题的难度上界为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77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终于到重点了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10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如果大家觉得我讲的不够清楚 或是还想再深入看看</a:t>
            </a:r>
            <a:endParaRPr lang="en-US" altLang="zh-CN" dirty="0"/>
          </a:p>
          <a:p>
            <a:r>
              <a:rPr lang="zh-CN" altLang="en-US" dirty="0"/>
              <a:t>那就去看算法导论（点一下）</a:t>
            </a:r>
            <a:endParaRPr lang="en-US" altLang="zh-CN" dirty="0"/>
          </a:p>
          <a:p>
            <a:r>
              <a:rPr lang="zh-CN" altLang="en-US" dirty="0"/>
              <a:t>反正我接下来的内容以算法导论上的为基础（点一下）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95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首先第一个，接下来的证明只对通过比较进行排序的算法有效</a:t>
            </a:r>
            <a:endParaRPr lang="en-US" altLang="zh-CN" dirty="0"/>
          </a:p>
          <a:p>
            <a:r>
              <a:rPr lang="zh-CN" altLang="en-US" dirty="0"/>
              <a:t>不知道大家知不知道有一个排序算法不需要通过比较进行</a:t>
            </a:r>
            <a:endParaRPr lang="en-US" altLang="zh-CN" dirty="0"/>
          </a:p>
          <a:p>
            <a:r>
              <a:rPr lang="zh-CN" altLang="en-US" dirty="0"/>
              <a:t>那就是基数排序（点一下）</a:t>
            </a:r>
            <a:endParaRPr lang="en-US" altLang="zh-CN" dirty="0"/>
          </a:p>
          <a:p>
            <a:r>
              <a:rPr lang="zh-CN" altLang="en-US" dirty="0"/>
              <a:t>这个和哈希有关 </a:t>
            </a:r>
            <a:endParaRPr lang="en-US" altLang="zh-CN" dirty="0"/>
          </a:p>
          <a:p>
            <a:r>
              <a:rPr lang="zh-CN" altLang="en-US" dirty="0"/>
              <a:t>但基数排序的时间复杂度与三个值有关 也不是复杂度最低的 我们就不管它了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再说下的二条 其实没有这个假设也是可以的 但算法导论上的证明假设了这个 主要是为了方便论述（点一下）</a:t>
            </a:r>
            <a:endParaRPr lang="en-US" altLang="zh-CN" dirty="0"/>
          </a:p>
          <a:p>
            <a:r>
              <a:rPr lang="zh-CN" altLang="en-US" dirty="0"/>
              <a:t>因为有了这一条假设 我们就可以把这个问题看做对一个</a:t>
            </a:r>
            <a:r>
              <a:rPr lang="en-US" altLang="zh-CN" dirty="0"/>
              <a:t>n</a:t>
            </a:r>
            <a:r>
              <a:rPr lang="zh-CN" altLang="en-US" dirty="0"/>
              <a:t>元素集合进行排序了</a:t>
            </a:r>
            <a:endParaRPr lang="en-US" altLang="zh-CN" dirty="0"/>
          </a:p>
          <a:p>
            <a:r>
              <a:rPr lang="zh-CN" altLang="en-US" dirty="0"/>
              <a:t>而且这样假设也是不是一般性的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940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不过说实在的 这个证明就是之前的作业</a:t>
            </a:r>
            <a:endParaRPr lang="en-US" altLang="zh-CN" dirty="0"/>
          </a:p>
          <a:p>
            <a:r>
              <a:rPr lang="zh-CN" altLang="en-US" dirty="0"/>
              <a:t>估计做法大家也都比较清楚 我当时还没想到要这样做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首先讲一下思路</a:t>
            </a:r>
            <a:endParaRPr lang="en-US" altLang="zh-CN" dirty="0"/>
          </a:p>
          <a:p>
            <a:r>
              <a:rPr lang="zh-CN" altLang="en-US" dirty="0"/>
              <a:t>对于任意一个有</a:t>
            </a:r>
            <a:r>
              <a:rPr lang="en-US" altLang="zh-CN" dirty="0"/>
              <a:t>n</a:t>
            </a:r>
            <a:r>
              <a:rPr lang="zh-CN" altLang="en-US" dirty="0"/>
              <a:t>个元素的集合</a:t>
            </a:r>
            <a:r>
              <a:rPr lang="en-US" altLang="zh-CN" dirty="0"/>
              <a:t>(</a:t>
            </a:r>
            <a:r>
              <a:rPr lang="zh-CN" altLang="en-US" dirty="0"/>
              <a:t>点一下）， </a:t>
            </a:r>
            <a:endParaRPr lang="en-US" altLang="zh-CN" dirty="0"/>
          </a:p>
          <a:p>
            <a:r>
              <a:rPr lang="zh-CN" altLang="en-US" dirty="0"/>
              <a:t>都有</a:t>
            </a:r>
            <a:r>
              <a:rPr lang="en-US" altLang="zh-CN" dirty="0"/>
              <a:t>n</a:t>
            </a:r>
            <a:r>
              <a:rPr lang="zh-CN" altLang="en-US" dirty="0"/>
              <a:t>的阶乘种排列方法</a:t>
            </a:r>
            <a:r>
              <a:rPr lang="en-US" altLang="zh-CN" dirty="0"/>
              <a:t>(</a:t>
            </a:r>
            <a:r>
              <a:rPr lang="zh-CN" altLang="en-US" dirty="0"/>
              <a:t>点一下），</a:t>
            </a:r>
            <a:endParaRPr lang="en-US" altLang="zh-CN" dirty="0"/>
          </a:p>
          <a:p>
            <a:r>
              <a:rPr lang="zh-CN" altLang="en-US" dirty="0"/>
              <a:t>而其中一定有一个是有序的（点一下）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因此，我们可以把每种排列方法考虑成树的一个叶子</a:t>
            </a:r>
            <a:endParaRPr lang="en-US" altLang="zh-CN" dirty="0"/>
          </a:p>
          <a:p>
            <a:r>
              <a:rPr lang="zh-CN" altLang="en-US" dirty="0"/>
              <a:t>而由于一次比较只会产生两种结果相当于一个节点有两个后代</a:t>
            </a:r>
            <a:endParaRPr lang="en-US" altLang="zh-CN" dirty="0"/>
          </a:p>
          <a:p>
            <a:r>
              <a:rPr lang="zh-CN" altLang="en-US" dirty="0"/>
              <a:t>因此可以考虑二叉树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39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这里用集合</a:t>
            </a:r>
            <a:r>
              <a:rPr lang="en-US" altLang="zh-CN" dirty="0"/>
              <a:t>1 2 3</a:t>
            </a:r>
            <a:r>
              <a:rPr lang="zh-CN" altLang="en-US" dirty="0"/>
              <a:t>为例子</a:t>
            </a:r>
            <a:endParaRPr lang="en-US" altLang="zh-CN" dirty="0"/>
          </a:p>
          <a:p>
            <a:r>
              <a:rPr lang="zh-CN" altLang="en-US" dirty="0"/>
              <a:t>一个非叶子节点代表一次判断</a:t>
            </a:r>
            <a:endParaRPr lang="en-US" altLang="zh-CN" dirty="0"/>
          </a:p>
          <a:p>
            <a:r>
              <a:rPr lang="zh-CN" altLang="en-US" dirty="0"/>
              <a:t>一开始我们没有进行任何判断 所以没有节点</a:t>
            </a:r>
            <a:endParaRPr lang="en-US" altLang="zh-CN" dirty="0"/>
          </a:p>
          <a:p>
            <a:r>
              <a:rPr lang="zh-CN" altLang="en-US" dirty="0"/>
              <a:t>现在进行第一次判断（点一下） 那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做比较</a:t>
            </a:r>
            <a:endParaRPr lang="en-US" altLang="zh-CN" dirty="0"/>
          </a:p>
          <a:p>
            <a:r>
              <a:rPr lang="zh-CN" altLang="en-US" dirty="0"/>
              <a:t>那么比较过后会有两种结果 大于或小于 所以会有两个分支（点一下）</a:t>
            </a:r>
            <a:endParaRPr lang="en-US" altLang="zh-CN" dirty="0"/>
          </a:p>
          <a:p>
            <a:r>
              <a:rPr lang="zh-CN" altLang="en-US" dirty="0"/>
              <a:t>经过一次比较 还是不能产生确定的排序 所以还要再进行比较 因而有两个节点（点一下）</a:t>
            </a:r>
            <a:endParaRPr lang="en-US" altLang="zh-CN" dirty="0"/>
          </a:p>
          <a:p>
            <a:r>
              <a:rPr lang="zh-CN" altLang="en-US" dirty="0"/>
              <a:t>像最左边这条路 信息已经足够产生一个排序了 所以产生一个叶子（点一下）</a:t>
            </a:r>
            <a:endParaRPr lang="en-US" altLang="zh-CN" dirty="0"/>
          </a:p>
          <a:p>
            <a:r>
              <a:rPr lang="zh-CN" altLang="en-US" dirty="0"/>
              <a:t>而第二条路信息量还是不够 所以还需要一次比较 所以产生的是一个节点</a:t>
            </a:r>
            <a:endParaRPr lang="en-US" altLang="zh-CN" dirty="0"/>
          </a:p>
          <a:p>
            <a:r>
              <a:rPr lang="zh-CN" altLang="en-US" dirty="0"/>
              <a:t>其他一次类推 最后能产生一个高度为</a:t>
            </a:r>
            <a:r>
              <a:rPr lang="en-US" altLang="zh-CN" dirty="0"/>
              <a:t>3</a:t>
            </a:r>
            <a:r>
              <a:rPr lang="zh-CN" altLang="en-US" dirty="0"/>
              <a:t>的树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大家注意 除了最后一行 其他每一行都有一次比较 折痕重要 后面会用到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9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prstClr val="black">
                    <a:alpha val="75000"/>
                  </a:prstClr>
                </a:solidFill>
              </a:rPr>
              <a:t>什么是</a:t>
            </a:r>
            <a:r>
              <a:rPr lang="en-US" altLang="zh-CN" sz="1200" dirty="0">
                <a:solidFill>
                  <a:prstClr val="black">
                    <a:alpha val="75000"/>
                  </a:prstClr>
                </a:solidFill>
              </a:rPr>
              <a:t>Algorithm gap</a:t>
            </a:r>
          </a:p>
          <a:p>
            <a:r>
              <a:rPr lang="zh-CN" altLang="en-US" sz="1200" dirty="0">
                <a:solidFill>
                  <a:prstClr val="black">
                    <a:alpha val="75000"/>
                  </a:prstClr>
                </a:solidFill>
              </a:rPr>
              <a:t>其实不需要我讲 大家已经知道了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25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有了前面这个二叉树 证明就很简单了 就这么短就可以了</a:t>
            </a:r>
            <a:endParaRPr lang="en-US" altLang="zh-CN" dirty="0"/>
          </a:p>
          <a:p>
            <a:r>
              <a:rPr lang="zh-CN" altLang="en-US" dirty="0"/>
              <a:t>证明过程如下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93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 对于一个</a:t>
            </a:r>
            <a:r>
              <a:rPr lang="en-US" altLang="zh-CN" dirty="0"/>
              <a:t>n</a:t>
            </a:r>
            <a:r>
              <a:rPr lang="zh-CN" altLang="en-US" dirty="0"/>
              <a:t>元素的集合（点一下）</a:t>
            </a:r>
            <a:endParaRPr lang="en-US" altLang="zh-CN" dirty="0"/>
          </a:p>
          <a:p>
            <a:r>
              <a:rPr lang="zh-CN" altLang="en-US" dirty="0"/>
              <a:t>如果排列成完全二叉树</a:t>
            </a:r>
            <a:endParaRPr lang="en-US" altLang="zh-CN" dirty="0"/>
          </a:p>
          <a:p>
            <a:r>
              <a:rPr lang="zh-CN" altLang="en-US" dirty="0"/>
              <a:t>高度为</a:t>
            </a:r>
            <a:r>
              <a:rPr lang="en-US" altLang="zh-CN" dirty="0"/>
              <a:t>h </a:t>
            </a:r>
            <a:r>
              <a:rPr lang="zh-CN" altLang="en-US" dirty="0"/>
              <a:t>叶子个数为</a:t>
            </a:r>
            <a:r>
              <a:rPr lang="en-US" altLang="zh-CN" dirty="0"/>
              <a:t>l(</a:t>
            </a:r>
            <a:r>
              <a:rPr lang="zh-CN" altLang="en-US" dirty="0"/>
              <a:t>点一下）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大家也知道 决定这个算法时间复杂度的是比较的次数</a:t>
            </a:r>
            <a:endParaRPr lang="en-US" altLang="zh-CN" dirty="0"/>
          </a:p>
          <a:p>
            <a:r>
              <a:rPr lang="zh-CN" altLang="en-US" dirty="0"/>
              <a:t>那么现在问题的关键就是找出比较的次数的下限 也就是节点的个数的下限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26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那么现在问题的关键就是找出比较的次数 也就是节点的个数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50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我们再来观察一下完全二叉树图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h=0 </a:t>
            </a:r>
            <a:r>
              <a:rPr lang="zh-CN" altLang="en-US" dirty="0"/>
              <a:t>时 该层节点个数为</a:t>
            </a:r>
            <a:r>
              <a:rPr lang="en-US" altLang="zh-CN" dirty="0"/>
              <a:t>2^0 </a:t>
            </a:r>
            <a:r>
              <a:rPr lang="zh-CN" altLang="en-US" dirty="0"/>
              <a:t>即</a:t>
            </a:r>
            <a:r>
              <a:rPr lang="en-US" altLang="zh-CN" dirty="0"/>
              <a:t>1</a:t>
            </a:r>
            <a:r>
              <a:rPr lang="zh-CN" altLang="en-US" dirty="0"/>
              <a:t>（点一下）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</a:t>
            </a:r>
            <a:r>
              <a:rPr lang="en-US" altLang="zh-CN" dirty="0"/>
              <a:t>h=1 </a:t>
            </a:r>
            <a:r>
              <a:rPr lang="zh-CN" altLang="en-US" dirty="0"/>
              <a:t>时 该层节点个数为</a:t>
            </a:r>
            <a:r>
              <a:rPr lang="en-US" altLang="zh-CN" dirty="0"/>
              <a:t>2^1 </a:t>
            </a:r>
            <a:r>
              <a:rPr lang="zh-CN" altLang="en-US" dirty="0"/>
              <a:t>即</a:t>
            </a:r>
            <a:r>
              <a:rPr lang="en-US" altLang="zh-CN" dirty="0"/>
              <a:t>2</a:t>
            </a:r>
            <a:r>
              <a:rPr lang="zh-CN" altLang="en-US" dirty="0"/>
              <a:t>（点一下）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</a:t>
            </a:r>
            <a:r>
              <a:rPr lang="en-US" altLang="zh-CN" dirty="0"/>
              <a:t>h=1 </a:t>
            </a:r>
            <a:r>
              <a:rPr lang="zh-CN" altLang="en-US" dirty="0"/>
              <a:t>时 该层节点个数为</a:t>
            </a:r>
            <a:r>
              <a:rPr lang="en-US" altLang="zh-CN" dirty="0"/>
              <a:t>2^2 </a:t>
            </a:r>
            <a:r>
              <a:rPr lang="zh-CN" altLang="en-US" dirty="0"/>
              <a:t>即</a:t>
            </a:r>
            <a:r>
              <a:rPr lang="en-US" altLang="zh-CN" dirty="0"/>
              <a:t>3</a:t>
            </a:r>
            <a:r>
              <a:rPr lang="zh-CN" altLang="en-US" dirty="0"/>
              <a:t>（点一下）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以此类推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故我们可以得到在</a:t>
            </a:r>
            <a:r>
              <a:rPr lang="en-US" altLang="zh-CN" dirty="0"/>
              <a:t>h</a:t>
            </a:r>
            <a:r>
              <a:rPr lang="zh-CN" altLang="en-US" dirty="0"/>
              <a:t>深度上节点个数为（点一下）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h</a:t>
            </a:r>
            <a:r>
              <a:rPr lang="zh-CN" altLang="en-US" dirty="0"/>
              <a:t>次方个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25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而像如果是想这种在最底层没有排满的完全二叉树</a:t>
            </a:r>
            <a:endParaRPr lang="en-US" altLang="zh-CN" dirty="0"/>
          </a:p>
          <a:p>
            <a:r>
              <a:rPr lang="zh-CN" altLang="en-US" dirty="0"/>
              <a:t>我们又可以得到（点一下） </a:t>
            </a:r>
            <a:r>
              <a:rPr lang="en-US" altLang="zh-CN" dirty="0"/>
              <a:t>L</a:t>
            </a:r>
            <a:r>
              <a:rPr lang="zh-CN" altLang="en-US" dirty="0"/>
              <a:t>大于小于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h</a:t>
            </a:r>
            <a:r>
              <a:rPr lang="zh-CN" altLang="en-US" dirty="0"/>
              <a:t>次方</a:t>
            </a:r>
            <a:endParaRPr lang="en-US" altLang="zh-CN" dirty="0"/>
          </a:p>
          <a:p>
            <a:r>
              <a:rPr lang="zh-CN" altLang="en-US" dirty="0"/>
              <a:t>又由于我们知道那个元素有</a:t>
            </a:r>
            <a:r>
              <a:rPr lang="en-US" altLang="zh-CN" dirty="0"/>
              <a:t>n</a:t>
            </a:r>
            <a:r>
              <a:rPr lang="zh-CN" altLang="en-US" dirty="0"/>
              <a:t>的阶乘种排列方法 因此有（点一下）</a:t>
            </a:r>
            <a:endParaRPr lang="en-US" altLang="zh-CN" dirty="0"/>
          </a:p>
          <a:p>
            <a:r>
              <a:rPr lang="zh-CN" altLang="en-US" dirty="0"/>
              <a:t>如果我们再把这个式子变换一下 就有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03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进而 我们有（点一下）</a:t>
            </a:r>
            <a:endParaRPr lang="en-US" altLang="zh-CN" dirty="0"/>
          </a:p>
          <a:p>
            <a:r>
              <a:rPr lang="zh-CN" altLang="en-US" dirty="0"/>
              <a:t>由于 在深度为</a:t>
            </a:r>
            <a:r>
              <a:rPr lang="en-US" altLang="zh-CN" dirty="0"/>
              <a:t>h</a:t>
            </a:r>
            <a:r>
              <a:rPr lang="zh-CN" altLang="en-US" dirty="0"/>
              <a:t>的树里每一层至少又一次比较 除了最后一层 因此（点一下）</a:t>
            </a:r>
            <a:endParaRPr lang="en-US" altLang="zh-CN" dirty="0"/>
          </a:p>
          <a:p>
            <a:r>
              <a:rPr lang="zh-CN" altLang="en-US" dirty="0"/>
              <a:t>比较的最低复杂度为这个</a:t>
            </a:r>
            <a:endParaRPr lang="en-US" altLang="zh-CN" dirty="0"/>
          </a:p>
          <a:p>
            <a:r>
              <a:rPr lang="zh-CN" altLang="en-US" dirty="0"/>
              <a:t>因此这个算法的最低复杂度最低为（点一下）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9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因此 我们证明出了这个算法的上界和下界相等</a:t>
            </a:r>
            <a:endParaRPr lang="en-US" altLang="zh-CN" dirty="0"/>
          </a:p>
          <a:p>
            <a:r>
              <a:rPr lang="zh-CN" altLang="en-US" dirty="0"/>
              <a:t>因此</a:t>
            </a:r>
            <a:r>
              <a:rPr lang="en-US" altLang="zh-CN" dirty="0"/>
              <a:t>close</a:t>
            </a:r>
            <a:r>
              <a:rPr lang="zh-CN" altLang="en-US" dirty="0"/>
              <a:t>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88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直接上例子</a:t>
            </a:r>
            <a:endParaRPr lang="en-US" altLang="zh-CN" dirty="0"/>
          </a:p>
          <a:p>
            <a:r>
              <a:rPr lang="zh-CN" altLang="en-US" dirty="0"/>
              <a:t>好比我现在有这么一个集合（点一下）</a:t>
            </a:r>
            <a:endParaRPr lang="en-US" altLang="zh-CN" dirty="0"/>
          </a:p>
          <a:p>
            <a:r>
              <a:rPr lang="zh-CN" altLang="en-US" dirty="0"/>
              <a:t>现在再做</a:t>
            </a:r>
            <a:r>
              <a:rPr lang="en-US" altLang="zh-CN" dirty="0"/>
              <a:t>10</a:t>
            </a:r>
            <a:r>
              <a:rPr lang="zh-CN" altLang="en-US" dirty="0"/>
              <a:t>个桶 编号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（点一下）</a:t>
            </a:r>
            <a:endParaRPr lang="en-US" altLang="zh-CN" dirty="0"/>
          </a:p>
          <a:p>
            <a:r>
              <a:rPr lang="zh-CN" altLang="en-US" dirty="0"/>
              <a:t>我们按个位数放入各个桶中（点一下）</a:t>
            </a:r>
            <a:endParaRPr lang="en-US" altLang="zh-CN" dirty="0"/>
          </a:p>
          <a:p>
            <a:r>
              <a:rPr lang="zh-CN" altLang="en-US" dirty="0"/>
              <a:t>按从上到下一次取出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28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那么我们现在就得到一个新的排列</a:t>
            </a:r>
            <a:endParaRPr lang="en-US" altLang="zh-CN" dirty="0"/>
          </a:p>
          <a:p>
            <a:r>
              <a:rPr lang="zh-CN" altLang="en-US" dirty="0"/>
              <a:t>还是这个桶</a:t>
            </a:r>
            <a:endParaRPr lang="en-US" altLang="zh-CN" dirty="0"/>
          </a:p>
          <a:p>
            <a:r>
              <a:rPr lang="zh-CN" altLang="en-US" dirty="0"/>
              <a:t>我们接着按十位来放 又能得到新的排列（点一下）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41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再穿起来 我们就能得到拍好序的数组了</a:t>
            </a:r>
            <a:endParaRPr lang="en-US" altLang="zh-CN" dirty="0"/>
          </a:p>
          <a:p>
            <a:r>
              <a:rPr lang="zh-CN" altLang="en-US" dirty="0"/>
              <a:t>当然 我们可以做不止</a:t>
            </a:r>
            <a:r>
              <a:rPr lang="en-US" altLang="zh-CN" dirty="0"/>
              <a:t>10</a:t>
            </a:r>
            <a:r>
              <a:rPr lang="zh-CN" altLang="en-US" dirty="0"/>
              <a:t>个桶 桶越多 时间消耗应该越大 效果越好</a:t>
            </a:r>
            <a:endParaRPr lang="en-US" altLang="zh-CN" dirty="0"/>
          </a:p>
          <a:p>
            <a:r>
              <a:rPr lang="zh-CN" altLang="en-US" dirty="0"/>
              <a:t>经过分析后 可以得到复杂度为这个</a:t>
            </a:r>
            <a:endParaRPr lang="en-US" altLang="zh-CN" dirty="0"/>
          </a:p>
          <a:p>
            <a:r>
              <a:rPr lang="zh-CN" altLang="en-US" dirty="0"/>
              <a:t>但应该是没时间来分析其实如何得到的了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31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</a:t>
            </a:r>
            <a:r>
              <a:rPr lang="en-US" altLang="zh-CN" dirty="0"/>
              <a:t>algorithm gap</a:t>
            </a:r>
            <a:r>
              <a:rPr lang="zh-CN" altLang="en-US" dirty="0"/>
              <a:t>在百度上怎么都搜不到 维基上也没有这个词条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</a:t>
            </a:r>
            <a:endParaRPr lang="en-US" altLang="zh-CN" dirty="0"/>
          </a:p>
          <a:p>
            <a:r>
              <a:rPr lang="zh-CN" altLang="en-US" dirty="0"/>
              <a:t>书上用了这么一大段文字来阐述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open topic</a:t>
            </a:r>
            <a:r>
              <a:rPr lang="zh-CN" altLang="en-US" dirty="0"/>
              <a:t>上面问什么是</a:t>
            </a:r>
            <a:r>
              <a:rPr lang="en-US" altLang="zh-CN" dirty="0"/>
              <a:t>algorithm gap</a:t>
            </a:r>
          </a:p>
          <a:p>
            <a:r>
              <a:rPr lang="zh-CN" altLang="en-US" dirty="0"/>
              <a:t>下面就给出了解释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但我还是在这给大家复习一遍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58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5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现在有一个问题等待我们求解</a:t>
            </a:r>
            <a:endParaRPr lang="en-US" altLang="zh-CN" dirty="0"/>
          </a:p>
          <a:p>
            <a:r>
              <a:rPr lang="zh-CN" altLang="en-US" dirty="0"/>
              <a:t>如果我们没有任何算法 也没有任何关于下界的证明前 他的可能的最优解的复杂度的可能值非常多（点一下）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这时 如果我们想出一个算法 其复杂度为</a:t>
            </a:r>
            <a:r>
              <a:rPr lang="en-US" altLang="zh-CN" dirty="0"/>
              <a:t>O(N^3)(</a:t>
            </a:r>
            <a:r>
              <a:rPr lang="zh-CN" altLang="en-US" dirty="0"/>
              <a:t>点一下）</a:t>
            </a:r>
            <a:endParaRPr lang="en-US" altLang="zh-CN" dirty="0"/>
          </a:p>
          <a:p>
            <a:r>
              <a:rPr lang="zh-CN" altLang="en-US" dirty="0"/>
              <a:t>那么 我们就知道了这个问题的最优解至少小于</a:t>
            </a:r>
            <a:r>
              <a:rPr lang="en-US" altLang="zh-CN" dirty="0"/>
              <a:t>O(N^3) </a:t>
            </a:r>
            <a:r>
              <a:rPr lang="zh-CN" altLang="en-US" dirty="0"/>
              <a:t>那么 最优解可能的复杂度空间就被压缩了（点一下）</a:t>
            </a:r>
            <a:endParaRPr lang="en-US" altLang="zh-CN" dirty="0"/>
          </a:p>
          <a:p>
            <a:r>
              <a:rPr lang="zh-CN" altLang="en-US" dirty="0"/>
              <a:t>现在这个算法问题难度的上界为</a:t>
            </a:r>
            <a:r>
              <a:rPr lang="en-US" altLang="zh-CN" dirty="0"/>
              <a:t>O(N^3)</a:t>
            </a:r>
          </a:p>
          <a:p>
            <a:endParaRPr lang="en-US" altLang="zh-CN" dirty="0"/>
          </a:p>
          <a:p>
            <a:r>
              <a:rPr lang="zh-CN" altLang="en-US" dirty="0"/>
              <a:t>如果我们这时又有一个大神证明出这个问题的最优解复杂度最少为</a:t>
            </a:r>
            <a:r>
              <a:rPr lang="en-US" altLang="zh-CN" dirty="0"/>
              <a:t>O(N)(</a:t>
            </a:r>
            <a:r>
              <a:rPr lang="zh-CN" altLang="en-US" dirty="0"/>
              <a:t>点一下）</a:t>
            </a:r>
            <a:endParaRPr lang="en-US" altLang="zh-CN" dirty="0"/>
          </a:p>
          <a:p>
            <a:r>
              <a:rPr lang="zh-CN" altLang="en-US" dirty="0"/>
              <a:t>那么 最优解可能的复杂度空间又被进一步压缩（点一下）</a:t>
            </a:r>
            <a:endParaRPr lang="en-US" altLang="zh-CN" dirty="0"/>
          </a:p>
          <a:p>
            <a:r>
              <a:rPr lang="zh-CN" altLang="en-US" dirty="0"/>
              <a:t>现在这个算法问题难度的下界为</a:t>
            </a:r>
            <a:r>
              <a:rPr lang="en-US" altLang="zh-CN" dirty="0"/>
              <a:t>O(N)</a:t>
            </a:r>
          </a:p>
          <a:p>
            <a:endParaRPr lang="en-US" altLang="zh-CN" dirty="0"/>
          </a:p>
          <a:p>
            <a:r>
              <a:rPr lang="zh-CN" altLang="en-US" dirty="0"/>
              <a:t>我们称当前最优解算法和当前该问题解的最小代价之间的距离为</a:t>
            </a:r>
            <a:r>
              <a:rPr lang="en-US" altLang="zh-CN" dirty="0"/>
              <a:t>algorithm gap</a:t>
            </a:r>
          </a:p>
          <a:p>
            <a:r>
              <a:rPr lang="zh-CN" altLang="en-US" dirty="0"/>
              <a:t>换句话说 算法问题难度的上界和下界之间的距离为</a:t>
            </a:r>
            <a:r>
              <a:rPr lang="en-US" altLang="zh-CN" dirty="0"/>
              <a:t>algorithm gap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2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（点一下）如果又有好多个算法 好多个证明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algorithm gap</a:t>
            </a:r>
            <a:r>
              <a:rPr lang="zh-CN" altLang="en-US" dirty="0"/>
              <a:t>就会越来越小（点一下）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80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如果这时出现了一个复杂度为</a:t>
            </a:r>
            <a:r>
              <a:rPr lang="en-US" altLang="zh-CN" dirty="0"/>
              <a:t>O(X)</a:t>
            </a:r>
            <a:r>
              <a:rPr lang="zh-CN" altLang="en-US" dirty="0"/>
              <a:t>的算法和一个最优解复杂度最少为</a:t>
            </a:r>
            <a:r>
              <a:rPr lang="en-US" altLang="zh-CN" dirty="0"/>
              <a:t>O(X)</a:t>
            </a:r>
            <a:r>
              <a:rPr lang="zh-CN" altLang="en-US" dirty="0"/>
              <a:t>的证明（点一下）</a:t>
            </a:r>
            <a:endParaRPr lang="en-US" altLang="zh-CN" dirty="0"/>
          </a:p>
          <a:p>
            <a:r>
              <a:rPr lang="zh-CN" altLang="en-US" dirty="0"/>
              <a:t>那么 </a:t>
            </a:r>
            <a:r>
              <a:rPr lang="en-US" altLang="zh-CN" dirty="0"/>
              <a:t>algorithm gap</a:t>
            </a:r>
            <a:r>
              <a:rPr lang="zh-CN" altLang="en-US" dirty="0"/>
              <a:t>就没了</a:t>
            </a:r>
            <a:endParaRPr lang="en-US" altLang="zh-CN" dirty="0"/>
          </a:p>
          <a:p>
            <a:r>
              <a:rPr lang="zh-CN" altLang="en-US" dirty="0"/>
              <a:t>这时称这个算法问题</a:t>
            </a:r>
            <a:r>
              <a:rPr lang="en-US" altLang="zh-CN" dirty="0"/>
              <a:t>closed</a:t>
            </a:r>
            <a:r>
              <a:rPr lang="zh-CN" altLang="en-US" dirty="0"/>
              <a:t>了</a:t>
            </a:r>
            <a:r>
              <a:rPr lang="en-US" altLang="zh-CN" dirty="0"/>
              <a:t>(</a:t>
            </a:r>
            <a:r>
              <a:rPr lang="zh-CN" altLang="en-US" dirty="0"/>
              <a:t>点一下）</a:t>
            </a:r>
            <a:endParaRPr lang="en-US" altLang="zh-CN" dirty="0"/>
          </a:p>
          <a:p>
            <a:r>
              <a:rPr lang="zh-CN" altLang="en-US" dirty="0"/>
              <a:t>那么 </a:t>
            </a:r>
            <a:r>
              <a:rPr lang="en-US" altLang="zh-CN" dirty="0"/>
              <a:t>algorithm gap</a:t>
            </a:r>
            <a:r>
              <a:rPr lang="zh-CN" altLang="en-US" dirty="0"/>
              <a:t>是什么就讲完了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2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 就进入第二部分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06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举出排序算法问题，并证明其</a:t>
            </a:r>
            <a:r>
              <a:rPr lang="en-US" altLang="zh-CN" dirty="0"/>
              <a:t>algorithm gap</a:t>
            </a:r>
            <a:r>
              <a:rPr lang="zh-CN" altLang="en-US" dirty="0"/>
              <a:t>已经被弥合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35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排序算法的有好多好多</a:t>
            </a:r>
            <a:endParaRPr lang="en-US" altLang="zh-CN" dirty="0"/>
          </a:p>
          <a:p>
            <a:r>
              <a:rPr lang="zh-CN" altLang="en-US" dirty="0"/>
              <a:t>而这些算法中最坏情况下时间复杂度最小为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)(</a:t>
            </a:r>
            <a:r>
              <a:rPr lang="zh-CN" altLang="en-US" dirty="0"/>
              <a:t>点一下）</a:t>
            </a:r>
            <a:endParaRPr lang="en-US" altLang="zh-CN" dirty="0"/>
          </a:p>
          <a:p>
            <a:r>
              <a:rPr lang="en-US" altLang="zh-CN"/>
              <a:t>y</a:t>
            </a:r>
            <a:r>
              <a:rPr lang="zh-CN" altLang="en-US"/>
              <a:t>分别</a:t>
            </a:r>
            <a:r>
              <a:rPr lang="zh-CN" altLang="en-US" dirty="0"/>
              <a:t>为堆排序 归并排序（点一下）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BD867-EC77-4EFA-A289-DDCA9D6AD6DF}" type="datetimeFigureOut">
              <a:rPr lang="zh-CN" altLang="en-US"/>
              <a:pPr>
                <a:defRPr/>
              </a:pPr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E14AB-F9CD-4C5D-8160-F0EFEB8AF0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179C1-7DE4-4ACB-AF3C-609DE7BE18B1}" type="datetimeFigureOut">
              <a:rPr lang="zh-CN" altLang="en-US"/>
              <a:pPr>
                <a:defRPr/>
              </a:pPr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7AF5-4105-4593-AB8B-3B971CE4A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2282-FE47-46BA-8395-07D5470448F4}" type="datetimeFigureOut">
              <a:rPr lang="zh-CN" altLang="en-US"/>
              <a:pPr>
                <a:defRPr/>
              </a:pPr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54ED5-2F0E-4E13-8640-C19CD82B9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7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57200" y="1251386"/>
            <a:ext cx="8229600" cy="4355228"/>
            <a:chOff x="-447082" y="2956043"/>
            <a:chExt cx="8283476" cy="4383742"/>
          </a:xfrm>
          <a:solidFill>
            <a:srgbClr val="F7F7F7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7078111" y="3654400"/>
              <a:ext cx="64534" cy="27657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352973" y="3080503"/>
              <a:ext cx="69145" cy="66841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34392" y="5399138"/>
              <a:ext cx="27657" cy="27657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715113" y="3557599"/>
              <a:ext cx="235090" cy="124460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58530" y="3852613"/>
              <a:ext cx="179774" cy="283491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954813" y="3977075"/>
              <a:ext cx="115240" cy="11063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053920" y="3861834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365069" y="4332012"/>
              <a:ext cx="27657" cy="50706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353545" y="4375804"/>
              <a:ext cx="43791" cy="71449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445736" y="4470300"/>
              <a:ext cx="71449" cy="36877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696960" y="4534836"/>
              <a:ext cx="82973" cy="11524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715113" y="2956043"/>
              <a:ext cx="4379132" cy="3447991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199408" y="5710287"/>
              <a:ext cx="184384" cy="387207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049881" y="5168657"/>
              <a:ext cx="59926" cy="94498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432479" y="5251631"/>
              <a:ext cx="304235" cy="311148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5725189" y="5546645"/>
              <a:ext cx="239701" cy="76060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964889" y="5601961"/>
              <a:ext cx="23049" cy="9219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999462" y="5611179"/>
              <a:ext cx="20743" cy="11524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024814" y="5611179"/>
              <a:ext cx="27657" cy="11524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6036339" y="5606571"/>
              <a:ext cx="43791" cy="16134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080130" y="5627315"/>
              <a:ext cx="59926" cy="39181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096266" y="5606571"/>
              <a:ext cx="87583" cy="16134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199981" y="5611181"/>
              <a:ext cx="82973" cy="39181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047863" y="5366870"/>
              <a:ext cx="135984" cy="168252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796637" y="5228584"/>
              <a:ext cx="239701" cy="274272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704447" y="4912824"/>
              <a:ext cx="53010" cy="48401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948757" y="4781452"/>
              <a:ext cx="43791" cy="92193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119311" y="4574015"/>
              <a:ext cx="59926" cy="76060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6179238" y="4562494"/>
              <a:ext cx="53010" cy="48401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6140055" y="4382719"/>
              <a:ext cx="223567" cy="207433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287564" y="4267479"/>
              <a:ext cx="124460" cy="115240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6232248" y="3993205"/>
              <a:ext cx="119850" cy="258139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971804" y="4945093"/>
              <a:ext cx="131375" cy="147507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6103177" y="5092598"/>
              <a:ext cx="41487" cy="59926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6075521" y="5157134"/>
              <a:ext cx="119850" cy="99107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6047862" y="5115646"/>
              <a:ext cx="43791" cy="36877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6075521" y="5136390"/>
              <a:ext cx="27657" cy="55315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6103179" y="5152525"/>
              <a:ext cx="36877" cy="16134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6004071" y="5076466"/>
              <a:ext cx="32268" cy="27657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5948757" y="5131780"/>
              <a:ext cx="55315" cy="64534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6326745" y="5403748"/>
              <a:ext cx="583116" cy="267359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810754" y="5518987"/>
              <a:ext cx="87583" cy="32268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62870" y="5542036"/>
              <a:ext cx="59926" cy="32268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7313202" y="5929242"/>
              <a:ext cx="96802" cy="59926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7608217" y="5841660"/>
              <a:ext cx="36877" cy="32268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7617436" y="5809392"/>
              <a:ext cx="34572" cy="32268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7324725" y="5777126"/>
              <a:ext cx="36877" cy="32268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882204" y="5502854"/>
              <a:ext cx="20743" cy="20743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015595" y="5671106"/>
              <a:ext cx="1110917" cy="87121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981309" y="6611467"/>
              <a:ext cx="119850" cy="126764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7624349" y="6606855"/>
              <a:ext cx="152117" cy="267359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7624350" y="6367157"/>
              <a:ext cx="212044" cy="278881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-290355" y="3294851"/>
              <a:ext cx="2509934" cy="3913560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905839" y="7164621"/>
              <a:ext cx="172860" cy="147507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986510" y="7312129"/>
              <a:ext cx="39181" cy="16134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926583" y="7316736"/>
              <a:ext cx="43791" cy="23049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818258" y="7180754"/>
              <a:ext cx="64534" cy="82973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889705" y="7203801"/>
              <a:ext cx="36877" cy="43791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145539" y="4829850"/>
              <a:ext cx="260443" cy="94498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1276913" y="4949702"/>
              <a:ext cx="41487" cy="16134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1373716" y="4949700"/>
              <a:ext cx="48401" cy="11524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1401374" y="4917434"/>
              <a:ext cx="115240" cy="43791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1537357" y="4949700"/>
              <a:ext cx="55315" cy="23049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1636462" y="4965835"/>
              <a:ext cx="4611" cy="11524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1652598" y="4977358"/>
              <a:ext cx="16134" cy="11524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664119" y="5021150"/>
              <a:ext cx="4611" cy="11524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1652598" y="5071856"/>
              <a:ext cx="11524" cy="9219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652598" y="5060331"/>
              <a:ext cx="11524" cy="46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629551" y="5097208"/>
              <a:ext cx="16134" cy="18438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689474" y="5071856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1313792" y="4797584"/>
              <a:ext cx="16134" cy="1152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1313792" y="4813717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1657208" y="4610894"/>
              <a:ext cx="16134" cy="16134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1777056" y="4136105"/>
              <a:ext cx="59926" cy="20743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1820847" y="4219077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1876164" y="4076179"/>
              <a:ext cx="147507" cy="152117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1525833" y="3709716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1456686" y="3686668"/>
              <a:ext cx="59926" cy="43791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1401373" y="3578342"/>
              <a:ext cx="140594" cy="115240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1581148" y="3670532"/>
              <a:ext cx="27657" cy="23049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604197" y="3665924"/>
              <a:ext cx="20743" cy="11524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1680255" y="3479234"/>
              <a:ext cx="32268" cy="27657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592672" y="3391651"/>
              <a:ext cx="36877" cy="23049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1832372" y="3730457"/>
              <a:ext cx="32268" cy="2304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1449774" y="3179610"/>
              <a:ext cx="518581" cy="562372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645681" y="3179610"/>
              <a:ext cx="94498" cy="71449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1210075" y="3391651"/>
              <a:ext cx="87583" cy="71449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751417" y="3147343"/>
              <a:ext cx="230482" cy="191298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866658" y="3211878"/>
              <a:ext cx="338808" cy="246614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1138625" y="3184219"/>
              <a:ext cx="66841" cy="55315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523242" y="3407785"/>
              <a:ext cx="16134" cy="1843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1341448" y="3168087"/>
              <a:ext cx="131375" cy="126764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1210075" y="3172696"/>
              <a:ext cx="126764" cy="154422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1210073" y="3092028"/>
              <a:ext cx="23049" cy="20743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5089064" y="3036714"/>
              <a:ext cx="36877" cy="16134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5077540" y="2992922"/>
              <a:ext cx="32268" cy="16134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4204019" y="3414699"/>
              <a:ext cx="39181" cy="32268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4406840" y="3359385"/>
              <a:ext cx="36877" cy="43791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4630408" y="3207267"/>
              <a:ext cx="32268" cy="32268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4706466" y="3216486"/>
              <a:ext cx="16134" cy="23049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4770999" y="3234924"/>
              <a:ext cx="23049" cy="9219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794049" y="3211878"/>
              <a:ext cx="20743" cy="16134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5425565" y="3147343"/>
              <a:ext cx="32268" cy="20743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981024" y="3195745"/>
              <a:ext cx="78364" cy="39181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5971805" y="3172696"/>
              <a:ext cx="20743" cy="27657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5888831" y="3059762"/>
              <a:ext cx="175165" cy="92193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6075521" y="3103552"/>
              <a:ext cx="96802" cy="48401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5884222" y="3179612"/>
              <a:ext cx="27657" cy="20743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6594104" y="3391651"/>
              <a:ext cx="20743" cy="23049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6790011" y="3327119"/>
              <a:ext cx="64534" cy="16134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4263943" y="3207268"/>
              <a:ext cx="126764" cy="152117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4280076" y="3322509"/>
              <a:ext cx="23049" cy="16134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4291599" y="2992921"/>
              <a:ext cx="295016" cy="21895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3669302" y="3338641"/>
              <a:ext cx="32268" cy="25353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3565587" y="3407787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3899784" y="4530226"/>
              <a:ext cx="48401" cy="27657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391868" y="4103837"/>
              <a:ext cx="99107" cy="71449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348076" y="3928671"/>
              <a:ext cx="43791" cy="43791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338858" y="3988596"/>
              <a:ext cx="32268" cy="59926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311201" y="3868746"/>
              <a:ext cx="27657" cy="64534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343469" y="3873357"/>
              <a:ext cx="20743" cy="32268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354993" y="3896405"/>
              <a:ext cx="16134" cy="25353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-92142" y="3873356"/>
              <a:ext cx="59926" cy="55315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-39130" y="3861832"/>
              <a:ext cx="27657" cy="11524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-338756" y="3972464"/>
              <a:ext cx="32268" cy="16134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-403290" y="4004730"/>
              <a:ext cx="20743" cy="23049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-447082" y="4020862"/>
              <a:ext cx="32268" cy="23049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-315708" y="3785774"/>
              <a:ext cx="36877" cy="27657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1405983" y="4027779"/>
              <a:ext cx="43791" cy="20743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3424993" y="3944805"/>
              <a:ext cx="43791" cy="32268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3588635" y="3877968"/>
              <a:ext cx="27657" cy="39181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3664693" y="3857225"/>
              <a:ext cx="27657" cy="20743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3669304" y="3841090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4510559" y="5945378"/>
              <a:ext cx="20743" cy="27657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110379" y="5634228"/>
              <a:ext cx="39181" cy="16134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7181826" y="5661886"/>
              <a:ext cx="23049" cy="9219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7057369" y="5585828"/>
              <a:ext cx="53010" cy="32268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3489527" y="4523311"/>
              <a:ext cx="11524" cy="11524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2562997" y="5044199"/>
              <a:ext cx="20743" cy="9219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3314362" y="5323080"/>
              <a:ext cx="23049" cy="9219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3277486" y="5387613"/>
              <a:ext cx="11524" cy="46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4482899" y="5498245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4323867" y="4758402"/>
              <a:ext cx="11524" cy="11524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4183275" y="5698765"/>
              <a:ext cx="27657" cy="16134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1657206" y="5136390"/>
              <a:ext cx="23049" cy="27657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402804" y="4295137"/>
              <a:ext cx="20743" cy="20743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6423546" y="4267478"/>
              <a:ext cx="43791" cy="32268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471947" y="4239822"/>
              <a:ext cx="23049" cy="20743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506521" y="4219078"/>
              <a:ext cx="16134" cy="16134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6559529" y="4113056"/>
              <a:ext cx="23049" cy="23049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6550310" y="4168372"/>
              <a:ext cx="4611" cy="691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6015595" y="4813717"/>
              <a:ext cx="9219" cy="46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3505661" y="6523883"/>
              <a:ext cx="50706" cy="66841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77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37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B30EE-E941-4621-9473-82E0E9D8A2CE}" type="datetimeFigureOut">
              <a:rPr lang="zh-CN" altLang="en-US"/>
              <a:pPr>
                <a:defRPr/>
              </a:pPr>
              <a:t>2018/3/19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3B5C7-8DAD-4A63-A233-7CC666E3B8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4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653A5-36A4-4538-A116-08027497ECBE}" type="datetimeFigureOut">
              <a:rPr lang="zh-CN" altLang="en-US"/>
              <a:pPr>
                <a:defRPr/>
              </a:pPr>
              <a:t>2018/3/19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5AFEC-B6AF-4BB4-B400-EE42C4E2D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1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8B32A-E14E-4F46-A97B-1B640624D545}" type="datetimeFigureOut">
              <a:rPr lang="zh-CN" altLang="en-US"/>
              <a:pPr>
                <a:defRPr/>
              </a:pPr>
              <a:t>2018/3/19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5A654-9D40-47DE-B266-E2DE46C0FA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8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B46AF-B1C6-49D8-B78C-20DE805D55F9}" type="datetimeFigureOut">
              <a:rPr lang="zh-CN" altLang="en-US"/>
              <a:pPr>
                <a:defRPr/>
              </a:pPr>
              <a:t>2018/3/19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3E534-2252-4B82-840D-5E2C1C8100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2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9B36-5F04-49B2-A735-6317E359AAC3}" type="datetimeFigureOut">
              <a:rPr lang="zh-CN" altLang="en-US"/>
              <a:pPr>
                <a:defRPr/>
              </a:pPr>
              <a:t>2018/3/19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DA42-4655-4927-807D-25F0C51E9F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0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49F49-2691-4C4E-9797-17CFE5B5903C}" type="datetimeFigureOut">
              <a:rPr lang="zh-CN" altLang="en-US"/>
              <a:pPr>
                <a:defRPr/>
              </a:pPr>
              <a:t>2018/3/19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B089E-D1B1-485B-B5A6-76D5F2BD1C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5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2EF4C-7397-4B1A-9F25-12CBF099318A}" type="datetimeFigureOut">
              <a:rPr lang="zh-CN" altLang="en-US"/>
              <a:pPr>
                <a:defRPr/>
              </a:pPr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29B727-B1F6-49A3-A6A6-D12578711D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5" r:id="rId2"/>
    <p:sldLayoutId id="214748382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914400" y="4646613"/>
            <a:ext cx="8229600" cy="2211387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0" y="2536448"/>
            <a:ext cx="9144000" cy="86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rgbClr val="0053A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Algorithm gap</a:t>
            </a:r>
            <a:r>
              <a:rPr lang="zh-CN" altLang="en-US" sz="4400" b="1" dirty="0">
                <a:solidFill>
                  <a:srgbClr val="0053A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及其实例</a:t>
            </a:r>
            <a:endParaRPr lang="en-US" altLang="zh-CN" sz="4400" b="1" dirty="0">
              <a:solidFill>
                <a:srgbClr val="0053A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229" name="文本框 143"/>
          <p:cNvSpPr txBox="1">
            <a:spLocks noChangeArrowheads="1"/>
          </p:cNvSpPr>
          <p:nvPr/>
        </p:nvSpPr>
        <p:spPr bwMode="auto">
          <a:xfrm>
            <a:off x="6115050" y="5949822"/>
            <a:ext cx="2684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演讲人：李顶为</a:t>
            </a:r>
          </a:p>
        </p:txBody>
      </p:sp>
      <p:grpSp>
        <p:nvGrpSpPr>
          <p:cNvPr id="52231" name="Group 39"/>
          <p:cNvGrpSpPr>
            <a:grpSpLocks noChangeAspect="1"/>
          </p:cNvGrpSpPr>
          <p:nvPr/>
        </p:nvGrpSpPr>
        <p:grpSpPr bwMode="auto">
          <a:xfrm>
            <a:off x="368300" y="220663"/>
            <a:ext cx="666750" cy="625475"/>
            <a:chOff x="3999" y="78"/>
            <a:chExt cx="1268" cy="1186"/>
          </a:xfrm>
        </p:grpSpPr>
        <p:sp>
          <p:nvSpPr>
            <p:cNvPr id="52232" name="Freeform 40"/>
            <p:cNvSpPr>
              <a:spLocks/>
            </p:cNvSpPr>
            <p:nvPr/>
          </p:nvSpPr>
          <p:spPr bwMode="auto">
            <a:xfrm>
              <a:off x="3999" y="162"/>
              <a:ext cx="1268" cy="848"/>
            </a:xfrm>
            <a:custGeom>
              <a:avLst/>
              <a:gdLst>
                <a:gd name="T0" fmla="*/ 1059488 w 120"/>
                <a:gd name="T1" fmla="*/ 0 h 80"/>
                <a:gd name="T2" fmla="*/ 0 w 120"/>
                <a:gd name="T3" fmla="*/ 8029807 h 80"/>
                <a:gd name="T4" fmla="*/ 5273771 w 120"/>
                <a:gd name="T5" fmla="*/ 8029807 h 80"/>
                <a:gd name="T6" fmla="*/ 7903571 w 120"/>
                <a:gd name="T7" fmla="*/ 10706000 h 80"/>
                <a:gd name="T8" fmla="*/ 10534597 w 120"/>
                <a:gd name="T9" fmla="*/ 8029807 h 80"/>
                <a:gd name="T10" fmla="*/ 15808378 w 120"/>
                <a:gd name="T11" fmla="*/ 8029807 h 80"/>
                <a:gd name="T12" fmla="*/ 14747654 w 120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0"/>
                <a:gd name="T23" fmla="*/ 120 w 120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0">
                  <a:moveTo>
                    <a:pt x="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71"/>
                    <a:pt x="49" y="80"/>
                    <a:pt x="60" y="80"/>
                  </a:cubicBezTo>
                  <a:cubicBezTo>
                    <a:pt x="71" y="80"/>
                    <a:pt x="80" y="71"/>
                    <a:pt x="8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3" name="Freeform 41"/>
            <p:cNvSpPr>
              <a:spLocks/>
            </p:cNvSpPr>
            <p:nvPr/>
          </p:nvSpPr>
          <p:spPr bwMode="auto">
            <a:xfrm>
              <a:off x="3999" y="925"/>
              <a:ext cx="1268" cy="339"/>
            </a:xfrm>
            <a:custGeom>
              <a:avLst/>
              <a:gdLst>
                <a:gd name="T0" fmla="*/ 0 w 1268"/>
                <a:gd name="T1" fmla="*/ 0 h 339"/>
                <a:gd name="T2" fmla="*/ 0 w 1268"/>
                <a:gd name="T3" fmla="*/ 339 h 339"/>
                <a:gd name="T4" fmla="*/ 1268 w 1268"/>
                <a:gd name="T5" fmla="*/ 339 h 339"/>
                <a:gd name="T6" fmla="*/ 1268 w 1268"/>
                <a:gd name="T7" fmla="*/ 0 h 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8"/>
                <a:gd name="T13" fmla="*/ 0 h 339"/>
                <a:gd name="T14" fmla="*/ 1268 w 1268"/>
                <a:gd name="T15" fmla="*/ 339 h 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8" h="339">
                  <a:moveTo>
                    <a:pt x="0" y="0"/>
                  </a:moveTo>
                  <a:lnTo>
                    <a:pt x="0" y="339"/>
                  </a:lnTo>
                  <a:lnTo>
                    <a:pt x="1268" y="339"/>
                  </a:lnTo>
                  <a:lnTo>
                    <a:pt x="1268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Freeform 42"/>
            <p:cNvSpPr>
              <a:spLocks/>
            </p:cNvSpPr>
            <p:nvPr/>
          </p:nvSpPr>
          <p:spPr bwMode="auto">
            <a:xfrm>
              <a:off x="4253" y="78"/>
              <a:ext cx="760" cy="593"/>
            </a:xfrm>
            <a:custGeom>
              <a:avLst/>
              <a:gdLst>
                <a:gd name="T0" fmla="*/ 760 w 760"/>
                <a:gd name="T1" fmla="*/ 593 h 593"/>
                <a:gd name="T2" fmla="*/ 760 w 760"/>
                <a:gd name="T3" fmla="*/ 0 h 593"/>
                <a:gd name="T4" fmla="*/ 0 w 760"/>
                <a:gd name="T5" fmla="*/ 0 h 593"/>
                <a:gd name="T6" fmla="*/ 0 w 760"/>
                <a:gd name="T7" fmla="*/ 593 h 5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0"/>
                <a:gd name="T13" fmla="*/ 0 h 593"/>
                <a:gd name="T14" fmla="*/ 760 w 760"/>
                <a:gd name="T15" fmla="*/ 593 h 5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0" h="593">
                  <a:moveTo>
                    <a:pt x="760" y="593"/>
                  </a:moveTo>
                  <a:lnTo>
                    <a:pt x="760" y="0"/>
                  </a:lnTo>
                  <a:lnTo>
                    <a:pt x="0" y="0"/>
                  </a:lnTo>
                  <a:lnTo>
                    <a:pt x="0" y="593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Line 43"/>
            <p:cNvSpPr>
              <a:spLocks noChangeShapeType="1"/>
            </p:cNvSpPr>
            <p:nvPr/>
          </p:nvSpPr>
          <p:spPr bwMode="auto">
            <a:xfrm>
              <a:off x="4379" y="247"/>
              <a:ext cx="2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Line 44"/>
            <p:cNvSpPr>
              <a:spLocks noChangeShapeType="1"/>
            </p:cNvSpPr>
            <p:nvPr/>
          </p:nvSpPr>
          <p:spPr bwMode="auto">
            <a:xfrm>
              <a:off x="4379" y="41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Line 45"/>
            <p:cNvSpPr>
              <a:spLocks noChangeShapeType="1"/>
            </p:cNvSpPr>
            <p:nvPr/>
          </p:nvSpPr>
          <p:spPr bwMode="auto">
            <a:xfrm>
              <a:off x="4379" y="58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68536D-B228-4712-BB99-30DA6858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88" y="1684213"/>
            <a:ext cx="6858000" cy="37433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2FC7435-A2D8-4BC9-ADF4-A9FC21CF68A9}"/>
              </a:ext>
            </a:extLst>
          </p:cNvPr>
          <p:cNvSpPr/>
          <p:nvPr/>
        </p:nvSpPr>
        <p:spPr>
          <a:xfrm>
            <a:off x="5874818" y="3641416"/>
            <a:ext cx="971044" cy="3155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4D24864-02B4-4927-B8AC-DA176BE75B78}"/>
              </a:ext>
            </a:extLst>
          </p:cNvPr>
          <p:cNvSpPr/>
          <p:nvPr/>
        </p:nvSpPr>
        <p:spPr>
          <a:xfrm>
            <a:off x="5874818" y="4471778"/>
            <a:ext cx="971044" cy="3155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2A8709-E0BD-4109-A71C-C3817470123E}"/>
              </a:ext>
            </a:extLst>
          </p:cNvPr>
          <p:cNvSpPr/>
          <p:nvPr/>
        </p:nvSpPr>
        <p:spPr>
          <a:xfrm>
            <a:off x="2880765" y="3641416"/>
            <a:ext cx="6060934" cy="31558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25CB7D6-1B22-49D1-B098-349E50D3E05A}"/>
              </a:ext>
            </a:extLst>
          </p:cNvPr>
          <p:cNvSpPr/>
          <p:nvPr/>
        </p:nvSpPr>
        <p:spPr>
          <a:xfrm>
            <a:off x="2290046" y="4488595"/>
            <a:ext cx="6583954" cy="31558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59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5" grpId="0" animBg="1"/>
      <p:bldP spid="57" grpId="0" animBg="1"/>
      <p:bldP spid="6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669314-D0FD-4631-97B5-09FCC390B66A}"/>
              </a:ext>
            </a:extLst>
          </p:cNvPr>
          <p:cNvSpPr txBox="1"/>
          <p:nvPr/>
        </p:nvSpPr>
        <p:spPr>
          <a:xfrm>
            <a:off x="2592388" y="1684213"/>
            <a:ext cx="54006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归并排序</a:t>
            </a:r>
          </a:p>
          <a:p>
            <a:r>
              <a:rPr lang="zh-CN" altLang="en-US" sz="1600" dirty="0"/>
              <a:t>    也就是合并排序，将两个或两个以上的有序数据序列合并成一个新的有序数据序列，它的基本思想是假设数组</a:t>
            </a:r>
            <a:r>
              <a:rPr lang="en-US" altLang="zh-CN" sz="1600" dirty="0"/>
              <a:t>A</a:t>
            </a:r>
            <a:r>
              <a:rPr lang="zh-CN" altLang="en-US" sz="1600" dirty="0"/>
              <a:t>有</a:t>
            </a:r>
            <a:r>
              <a:rPr lang="en-US" altLang="zh-CN" sz="1600" dirty="0"/>
              <a:t>N</a:t>
            </a:r>
            <a:r>
              <a:rPr lang="zh-CN" altLang="en-US" sz="1600" dirty="0"/>
              <a:t>个元素，那么可以看成数组</a:t>
            </a:r>
            <a:r>
              <a:rPr lang="en-US" altLang="zh-CN" sz="1600" dirty="0"/>
              <a:t>A</a:t>
            </a:r>
            <a:r>
              <a:rPr lang="zh-CN" altLang="en-US" sz="1600" dirty="0"/>
              <a:t>有</a:t>
            </a:r>
            <a:r>
              <a:rPr lang="en-US" altLang="zh-CN" sz="1600" dirty="0"/>
              <a:t>N</a:t>
            </a:r>
            <a:r>
              <a:rPr lang="zh-CN" altLang="en-US" sz="1600" dirty="0"/>
              <a:t>个有序的子序列组成，每个子序列的长度为</a:t>
            </a:r>
            <a:r>
              <a:rPr lang="en-US" altLang="zh-CN" sz="1600" dirty="0"/>
              <a:t>1</a:t>
            </a:r>
            <a:r>
              <a:rPr lang="zh-CN" altLang="en-US" sz="1600" dirty="0"/>
              <a:t>，然后在将两两合并，得到一个</a:t>
            </a:r>
            <a:r>
              <a:rPr lang="en-US" altLang="zh-CN" sz="1600" dirty="0"/>
              <a:t>N/2</a:t>
            </a:r>
            <a:r>
              <a:rPr lang="zh-CN" altLang="en-US" sz="1600" dirty="0"/>
              <a:t>个长度为</a:t>
            </a:r>
            <a:r>
              <a:rPr lang="en-US" altLang="zh-CN" sz="1600" dirty="0"/>
              <a:t>2</a:t>
            </a:r>
            <a:r>
              <a:rPr lang="zh-CN" altLang="en-US" sz="1600" dirty="0"/>
              <a:t>或</a:t>
            </a:r>
            <a:r>
              <a:rPr lang="en-US" altLang="zh-CN" sz="1600" dirty="0"/>
              <a:t>1</a:t>
            </a:r>
            <a:r>
              <a:rPr lang="zh-CN" altLang="en-US" sz="1600" dirty="0"/>
              <a:t>的有序子序列，再两两合并，如此重复，直到得到一个长度为</a:t>
            </a:r>
            <a:r>
              <a:rPr lang="en-US" altLang="zh-CN" sz="1600" dirty="0"/>
              <a:t>N</a:t>
            </a:r>
            <a:r>
              <a:rPr lang="zh-CN" altLang="en-US" sz="1600" dirty="0"/>
              <a:t>的有序序列为止。</a:t>
            </a:r>
          </a:p>
        </p:txBody>
      </p:sp>
    </p:spTree>
    <p:extLst>
      <p:ext uri="{BB962C8B-B14F-4D97-AF65-F5344CB8AC3E}">
        <p14:creationId xmlns:p14="http://schemas.microsoft.com/office/powerpoint/2010/main" val="3078803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76CF13-25A6-47A9-8B1A-E7444650A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91" y="1009327"/>
            <a:ext cx="4189750" cy="55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77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5D888C-43D0-4AB6-B560-1A577EED9950}"/>
              </a:ext>
            </a:extLst>
          </p:cNvPr>
          <p:cNvSpPr txBox="1"/>
          <p:nvPr/>
        </p:nvSpPr>
        <p:spPr>
          <a:xfrm>
            <a:off x="2592388" y="1684213"/>
            <a:ext cx="54006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2.</a:t>
            </a:r>
            <a:r>
              <a:rPr lang="zh-CN" altLang="en-US" sz="1600" dirty="0"/>
              <a:t>堆排序</a:t>
            </a:r>
          </a:p>
          <a:p>
            <a:r>
              <a:rPr lang="zh-CN" altLang="en-US" sz="1600" dirty="0"/>
              <a:t>   堆排序</a:t>
            </a:r>
            <a:r>
              <a:rPr lang="en-US" altLang="zh-CN" sz="1600" dirty="0"/>
              <a:t>(Heapsort)</a:t>
            </a:r>
            <a:r>
              <a:rPr lang="zh-CN" altLang="en-US" sz="1600" dirty="0"/>
              <a:t>是指利用堆积树（堆）这种数据结构所设计的一种排序算法，它是选择排序的一种。可以利用数组的特点快速定位指定索引的元素。堆分为大根堆和小根堆，是完全二叉树。大根堆的要求是每个节点的值都不大于其父节点的值，即</a:t>
            </a:r>
            <a:r>
              <a:rPr lang="en-US" altLang="zh-CN" sz="1600" dirty="0"/>
              <a:t>A[PARENT[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]] &gt;=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</a:t>
            </a:r>
            <a:r>
              <a:rPr lang="zh-CN" altLang="en-US" sz="1600" dirty="0"/>
              <a:t>。在数组的非降序排序中，需要使用的就是大根堆，因为根据大根堆的要求可知，最大的值一定在堆顶。</a:t>
            </a:r>
          </a:p>
        </p:txBody>
      </p:sp>
    </p:spTree>
    <p:extLst>
      <p:ext uri="{BB962C8B-B14F-4D97-AF65-F5344CB8AC3E}">
        <p14:creationId xmlns:p14="http://schemas.microsoft.com/office/powerpoint/2010/main" val="103446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9B0973-0878-4091-B01F-1DE7D0959080}"/>
              </a:ext>
            </a:extLst>
          </p:cNvPr>
          <p:cNvSpPr txBox="1"/>
          <p:nvPr/>
        </p:nvSpPr>
        <p:spPr>
          <a:xfrm>
            <a:off x="2592387" y="1829870"/>
            <a:ext cx="540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https://www.cnblogs.com/chengxiao/p/6129630.html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2937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03C8018-72FE-406B-9796-E8856500488E}"/>
              </a:ext>
            </a:extLst>
          </p:cNvPr>
          <p:cNvGrpSpPr/>
          <p:nvPr/>
        </p:nvGrpSpPr>
        <p:grpSpPr>
          <a:xfrm>
            <a:off x="2854999" y="1440651"/>
            <a:ext cx="5054589" cy="4747876"/>
            <a:chOff x="2854999" y="1440651"/>
            <a:chExt cx="5054589" cy="474787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E1FB184-E81B-4D8A-AEB2-16CB61647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774" y="4302577"/>
              <a:ext cx="1666875" cy="188595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57E01D3-8551-49FB-A7EE-AA6DED363E99}"/>
                </a:ext>
              </a:extLst>
            </p:cNvPr>
            <p:cNvSpPr/>
            <p:nvPr/>
          </p:nvSpPr>
          <p:spPr>
            <a:xfrm>
              <a:off x="2854999" y="1440651"/>
              <a:ext cx="5054589" cy="25853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5400" b="1" dirty="0">
                  <a:ln/>
                  <a:solidFill>
                    <a:schemeClr val="accent4"/>
                  </a:solidFill>
                </a:rPr>
                <a:t>排序算法问题的</a:t>
              </a:r>
              <a:endParaRPr lang="en-US" altLang="zh-CN" sz="5400" b="1" dirty="0">
                <a:ln/>
                <a:solidFill>
                  <a:schemeClr val="accent4"/>
                </a:solidFill>
              </a:endParaRPr>
            </a:p>
            <a:p>
              <a:pPr algn="ctr"/>
              <a:r>
                <a:rPr lang="zh-CN" altLang="en-US" sz="5400" b="1" dirty="0">
                  <a:ln/>
                  <a:solidFill>
                    <a:schemeClr val="accent4"/>
                  </a:solidFill>
                </a:rPr>
                <a:t>难度上界为</a:t>
              </a:r>
              <a:endParaRPr lang="en-US" altLang="zh-CN" sz="5400" b="1" dirty="0">
                <a:ln/>
                <a:solidFill>
                  <a:schemeClr val="accent4"/>
                </a:solidFill>
              </a:endParaRPr>
            </a:p>
            <a:p>
              <a:pPr algn="ctr"/>
              <a:r>
                <a:rPr lang="en-US" altLang="zh-CN" sz="5400" b="1" cap="none" spc="0" dirty="0">
                  <a:ln/>
                  <a:solidFill>
                    <a:schemeClr val="accent4"/>
                  </a:solidFill>
                  <a:effectLst/>
                </a:rPr>
                <a:t>O(</a:t>
              </a:r>
              <a:r>
                <a:rPr lang="en-US" altLang="zh-CN" sz="5400" b="1" cap="none" spc="0" dirty="0" err="1">
                  <a:ln/>
                  <a:solidFill>
                    <a:schemeClr val="accent4"/>
                  </a:solidFill>
                  <a:effectLst/>
                </a:rPr>
                <a:t>NlogN</a:t>
              </a:r>
              <a:r>
                <a:rPr lang="en-US" altLang="zh-CN" sz="5400" b="1" cap="none" spc="0" dirty="0">
                  <a:ln/>
                  <a:solidFill>
                    <a:schemeClr val="accent4"/>
                  </a:solidFill>
                  <a:effectLst/>
                </a:rPr>
                <a:t>)</a:t>
              </a:r>
              <a:endParaRPr lang="zh-CN" altLang="en-US" sz="54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9BF0F68-FA6A-415D-868B-7CF9EFC9929D}"/>
                </a:ext>
              </a:extLst>
            </p:cNvPr>
            <p:cNvSpPr/>
            <p:nvPr/>
          </p:nvSpPr>
          <p:spPr>
            <a:xfrm>
              <a:off x="3900361" y="5589587"/>
              <a:ext cx="1788340" cy="598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5805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B334BA-305F-4776-9567-52282C6B3E59}"/>
              </a:ext>
            </a:extLst>
          </p:cNvPr>
          <p:cNvGrpSpPr/>
          <p:nvPr/>
        </p:nvGrpSpPr>
        <p:grpSpPr>
          <a:xfrm>
            <a:off x="2160588" y="2423484"/>
            <a:ext cx="6873998" cy="4126573"/>
            <a:chOff x="2160588" y="2423484"/>
            <a:chExt cx="6873998" cy="412657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0261FB4-E60E-4CF3-9BCB-94EDF5FF8361}"/>
                </a:ext>
              </a:extLst>
            </p:cNvPr>
            <p:cNvSpPr/>
            <p:nvPr/>
          </p:nvSpPr>
          <p:spPr>
            <a:xfrm>
              <a:off x="2160588" y="2423484"/>
              <a:ext cx="6873998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4000" b="1" dirty="0">
                  <a:ln/>
                  <a:solidFill>
                    <a:schemeClr val="accent4"/>
                  </a:solidFill>
                </a:rPr>
                <a:t>终于进入重点：</a:t>
              </a:r>
              <a:endParaRPr lang="en-US" altLang="zh-CN" sz="4000" b="1" dirty="0">
                <a:ln/>
                <a:solidFill>
                  <a:schemeClr val="accent4"/>
                </a:solidFill>
              </a:endParaRPr>
            </a:p>
            <a:p>
              <a:pPr algn="ctr"/>
              <a:r>
                <a:rPr lang="zh-CN" altLang="en-US" sz="4000" b="1" cap="none" spc="0" dirty="0">
                  <a:ln/>
                  <a:solidFill>
                    <a:schemeClr val="accent4"/>
                  </a:solidFill>
                  <a:effectLst/>
                </a:rPr>
                <a:t>基于比较的排序算法下界证明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75677CB-F138-40C6-AA76-CE900DDDD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4531" y="3746923"/>
              <a:ext cx="2295525" cy="2266950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EDD8708-0F40-48EF-BE14-695BE813D1B6}"/>
                </a:ext>
              </a:extLst>
            </p:cNvPr>
            <p:cNvSpPr/>
            <p:nvPr/>
          </p:nvSpPr>
          <p:spPr>
            <a:xfrm>
              <a:off x="4039016" y="6010057"/>
              <a:ext cx="2686556" cy="54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该来的还是来了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3106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176F61B-91F0-455F-AD5D-73F8DCC4EC61}"/>
              </a:ext>
            </a:extLst>
          </p:cNvPr>
          <p:cNvGrpSpPr/>
          <p:nvPr/>
        </p:nvGrpSpPr>
        <p:grpSpPr>
          <a:xfrm>
            <a:off x="3623654" y="880505"/>
            <a:ext cx="3857143" cy="3826121"/>
            <a:chOff x="3567010" y="139230"/>
            <a:chExt cx="3857143" cy="38261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B3AA3D5-EA70-4C2C-8C71-75A1E3044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010" y="139230"/>
              <a:ext cx="3857143" cy="380571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872728D-15C0-43C3-97A0-8563F3469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7863" y="423337"/>
              <a:ext cx="1006079" cy="139733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B8BC935-C92E-4C90-A07B-60F466F87CBF}"/>
                </a:ext>
              </a:extLst>
            </p:cNvPr>
            <p:cNvSpPr/>
            <p:nvPr/>
          </p:nvSpPr>
          <p:spPr>
            <a:xfrm>
              <a:off x="3626321" y="3133751"/>
              <a:ext cx="3738520" cy="83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/>
                <a:t>大哥抽算法导论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6E44560-11E0-431C-84C9-3A673351209A}"/>
              </a:ext>
            </a:extLst>
          </p:cNvPr>
          <p:cNvGrpSpPr/>
          <p:nvPr/>
        </p:nvGrpSpPr>
        <p:grpSpPr>
          <a:xfrm>
            <a:off x="2120407" y="4711235"/>
            <a:ext cx="7023593" cy="1222575"/>
            <a:chOff x="2120407" y="4711235"/>
            <a:chExt cx="7023593" cy="122257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3D4494B-C59B-4BD3-AE39-4FDF5B2FA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1633" y="5131909"/>
              <a:ext cx="6012367" cy="398422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B5FEF0-20CC-4DFA-884E-E9AB3AB60E1C}"/>
                </a:ext>
              </a:extLst>
            </p:cNvPr>
            <p:cNvSpPr/>
            <p:nvPr/>
          </p:nvSpPr>
          <p:spPr>
            <a:xfrm>
              <a:off x="3742416" y="5130222"/>
              <a:ext cx="813886" cy="2109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749CE90-695D-40CF-A528-BF7A14F7D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407" y="4711235"/>
              <a:ext cx="1224071" cy="1222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576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4DCD304B-CAE3-488B-86F4-4AE31911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9" y="1241454"/>
            <a:ext cx="547370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声明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B6A04F5-EEF5-4D2A-8BC6-F2345C147058}"/>
              </a:ext>
            </a:extLst>
          </p:cNvPr>
          <p:cNvGrpSpPr/>
          <p:nvPr/>
        </p:nvGrpSpPr>
        <p:grpSpPr>
          <a:xfrm>
            <a:off x="2876241" y="1742860"/>
            <a:ext cx="5794375" cy="539750"/>
            <a:chOff x="2892425" y="2403146"/>
            <a:chExt cx="5794375" cy="53975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8CB593C-15F2-4425-BA4C-7DB0B7C31C2F}"/>
                </a:ext>
              </a:extLst>
            </p:cNvPr>
            <p:cNvSpPr/>
            <p:nvPr/>
          </p:nvSpPr>
          <p:spPr bwMode="auto">
            <a:xfrm>
              <a:off x="3162300" y="2403146"/>
              <a:ext cx="5233988" cy="539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5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81B2188-B292-4081-BBA2-D314FEE84D5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92425" y="2403146"/>
              <a:ext cx="539750" cy="539750"/>
            </a:xfrm>
            <a:prstGeom prst="ellipse">
              <a:avLst/>
            </a:prstGeom>
            <a:solidFill>
              <a:srgbClr val="005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Rectangle 6">
              <a:extLst>
                <a:ext uri="{FF2B5EF4-FFF2-40B4-BE49-F238E27FC236}">
                  <a16:creationId xmlns:a16="http://schemas.microsoft.com/office/drawing/2014/main" id="{032F8F53-6002-460E-A2A3-AA98A403E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663" y="2533321"/>
              <a:ext cx="5545137" cy="34624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/>
            <a:p>
              <a:pPr indent="457200" eaLnBrk="1" hangingPunct="1">
                <a:lnSpc>
                  <a:spcPct val="125000"/>
                </a:lnSpc>
                <a:defRPr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证明仅对比较排序（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C</a:t>
              </a:r>
              <a:r>
                <a:rPr lang="en-US" altLang="zh-CN" dirty="0"/>
                <a:t>omparison sort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）有效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BEA2BDA-EC75-406D-955B-F978217AFF24}"/>
              </a:ext>
            </a:extLst>
          </p:cNvPr>
          <p:cNvGrpSpPr/>
          <p:nvPr/>
        </p:nvGrpSpPr>
        <p:grpSpPr>
          <a:xfrm>
            <a:off x="2876241" y="3429000"/>
            <a:ext cx="5794375" cy="539750"/>
            <a:chOff x="2892425" y="3142921"/>
            <a:chExt cx="5794375" cy="53975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26096E3-4787-41CB-BDAE-839CFCCCDF4D}"/>
                </a:ext>
              </a:extLst>
            </p:cNvPr>
            <p:cNvSpPr/>
            <p:nvPr/>
          </p:nvSpPr>
          <p:spPr bwMode="auto">
            <a:xfrm>
              <a:off x="3162300" y="3142921"/>
              <a:ext cx="5233988" cy="539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5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803BB2C-B5F9-44D8-A8B9-3A663F44B2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92425" y="3142921"/>
              <a:ext cx="539750" cy="539750"/>
            </a:xfrm>
            <a:prstGeom prst="ellipse">
              <a:avLst/>
            </a:prstGeom>
            <a:solidFill>
              <a:srgbClr val="005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Rectangle 6">
              <a:extLst>
                <a:ext uri="{FF2B5EF4-FFF2-40B4-BE49-F238E27FC236}">
                  <a16:creationId xmlns:a16="http://schemas.microsoft.com/office/drawing/2014/main" id="{C34672A3-586B-47B3-890B-BCBE897DC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663" y="3273096"/>
              <a:ext cx="5545137" cy="2796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/>
            <a:p>
              <a:pPr indent="457200" eaLnBrk="1" hangingPunct="1">
                <a:lnSpc>
                  <a:spcPct val="125000"/>
                </a:lnSpc>
                <a:defRPr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假设所有元素都不相同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2EB2A53-40C5-4394-8B1A-824660C56CE5}"/>
              </a:ext>
            </a:extLst>
          </p:cNvPr>
          <p:cNvGrpSpPr/>
          <p:nvPr/>
        </p:nvGrpSpPr>
        <p:grpSpPr>
          <a:xfrm>
            <a:off x="2876241" y="5088594"/>
            <a:ext cx="5794375" cy="541338"/>
            <a:chOff x="2892425" y="3881108"/>
            <a:chExt cx="5794375" cy="541338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38E20AD-DB17-4D2F-A2EC-B85FCC8745C8}"/>
                </a:ext>
              </a:extLst>
            </p:cNvPr>
            <p:cNvSpPr/>
            <p:nvPr/>
          </p:nvSpPr>
          <p:spPr bwMode="auto">
            <a:xfrm>
              <a:off x="3162300" y="3881108"/>
              <a:ext cx="5233988" cy="5413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5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B3144F70-947F-45AA-A954-EB55C01A71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92425" y="3881108"/>
              <a:ext cx="539750" cy="541338"/>
            </a:xfrm>
            <a:prstGeom prst="ellipse">
              <a:avLst/>
            </a:prstGeom>
            <a:solidFill>
              <a:srgbClr val="005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Rectangle 6">
              <a:extLst>
                <a:ext uri="{FF2B5EF4-FFF2-40B4-BE49-F238E27FC236}">
                  <a16:creationId xmlns:a16="http://schemas.microsoft.com/office/drawing/2014/main" id="{81F3A055-A619-4F63-8273-BB37DA28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663" y="4011283"/>
              <a:ext cx="5545137" cy="2796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/>
            <a:p>
              <a:pPr indent="457200" eaLnBrk="1" hangingPunct="1">
                <a:lnSpc>
                  <a:spcPct val="125000"/>
                </a:lnSpc>
                <a:defRPr/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有全序关系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F6A49DF-DEB8-4689-81F4-8FD0128FDD4E}"/>
              </a:ext>
            </a:extLst>
          </p:cNvPr>
          <p:cNvGrpSpPr/>
          <p:nvPr/>
        </p:nvGrpSpPr>
        <p:grpSpPr>
          <a:xfrm>
            <a:off x="4794837" y="2035035"/>
            <a:ext cx="4279596" cy="1460814"/>
            <a:chOff x="4487858" y="313875"/>
            <a:chExt cx="4279596" cy="146081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79CD885-9663-4726-A38E-16C2144112E6}"/>
                </a:ext>
              </a:extLst>
            </p:cNvPr>
            <p:cNvSpPr/>
            <p:nvPr/>
          </p:nvSpPr>
          <p:spPr>
            <a:xfrm>
              <a:off x="4487858" y="851359"/>
              <a:ext cx="296748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5400" b="1" cap="none" spc="0" dirty="0">
                  <a:ln/>
                  <a:solidFill>
                    <a:schemeClr val="accent4"/>
                  </a:solidFill>
                  <a:effectLst/>
                </a:rPr>
                <a:t>基数排序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2205DE6-C76A-48E5-848F-197358258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8818" y="313875"/>
              <a:ext cx="1378636" cy="1378636"/>
            </a:xfrm>
            <a:prstGeom prst="rect">
              <a:avLst/>
            </a:prstGeom>
          </p:spPr>
        </p:pic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B2DCB814-6F9C-4C2C-AB52-4E5FF6B97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462" y="2174786"/>
            <a:ext cx="1501283" cy="432573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55ED614-A58E-4B1E-888C-E5F3062DD3B5}"/>
              </a:ext>
            </a:extLst>
          </p:cNvPr>
          <p:cNvGrpSpPr/>
          <p:nvPr/>
        </p:nvGrpSpPr>
        <p:grpSpPr>
          <a:xfrm>
            <a:off x="2322172" y="4141587"/>
            <a:ext cx="6348443" cy="439623"/>
            <a:chOff x="2322172" y="4141587"/>
            <a:chExt cx="6348443" cy="43962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DCDF582-C59C-4BE4-BFE6-C7141D8FD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22172" y="4141587"/>
              <a:ext cx="6348443" cy="439623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71A4E23-0A2C-4611-91F9-7E4C433193F1}"/>
                </a:ext>
              </a:extLst>
            </p:cNvPr>
            <p:cNvSpPr/>
            <p:nvPr/>
          </p:nvSpPr>
          <p:spPr>
            <a:xfrm>
              <a:off x="3349951" y="4346251"/>
              <a:ext cx="5170206" cy="213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59414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 p14:presetBounceEnd="3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nodeType="withEffect" p14:presetBounceEnd="3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nodeType="withEffect" p14:presetBounceEnd="3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 animBg="1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 animBg="1"/>
          <p:bldP spid="55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D96F7A-6CC5-4D17-B823-8EB3F2BD1A7F}"/>
              </a:ext>
            </a:extLst>
          </p:cNvPr>
          <p:cNvSpPr/>
          <p:nvPr/>
        </p:nvSpPr>
        <p:spPr>
          <a:xfrm>
            <a:off x="3209432" y="1239537"/>
            <a:ext cx="4166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4"/>
                </a:solidFill>
              </a:rPr>
              <a:t>n</a:t>
            </a:r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-element set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F93977-E9BC-44BA-9D88-FA3988F24E6F}"/>
              </a:ext>
            </a:extLst>
          </p:cNvPr>
          <p:cNvSpPr/>
          <p:nvPr/>
        </p:nvSpPr>
        <p:spPr>
          <a:xfrm>
            <a:off x="2340391" y="2505670"/>
            <a:ext cx="690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n</a:t>
            </a:r>
            <a:r>
              <a:rPr lang="en-US" altLang="zh-CN" sz="5400" b="1" dirty="0">
                <a:ln/>
                <a:solidFill>
                  <a:schemeClr val="accent4"/>
                </a:solidFill>
              </a:rPr>
              <a:t>! ways of permutation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F1F8C7-6F11-4484-BE77-F57378101119}"/>
              </a:ext>
            </a:extLst>
          </p:cNvPr>
          <p:cNvSpPr/>
          <p:nvPr/>
        </p:nvSpPr>
        <p:spPr>
          <a:xfrm>
            <a:off x="2854717" y="3950170"/>
            <a:ext cx="4876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One way correct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5687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53251" name="组合 6"/>
          <p:cNvGrpSpPr>
            <a:grpSpLocks/>
          </p:cNvGrpSpPr>
          <p:nvPr/>
        </p:nvGrpSpPr>
        <p:grpSpPr bwMode="auto">
          <a:xfrm>
            <a:off x="107950" y="2874963"/>
            <a:ext cx="1943100" cy="1108075"/>
            <a:chOff x="0" y="1313877"/>
            <a:chExt cx="1943100" cy="1107996"/>
          </a:xfrm>
        </p:grpSpPr>
        <p:sp>
          <p:nvSpPr>
            <p:cNvPr id="53282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53283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253" name="组合 96"/>
          <p:cNvGrpSpPr>
            <a:grpSpLocks/>
          </p:cNvGrpSpPr>
          <p:nvPr/>
        </p:nvGrpSpPr>
        <p:grpSpPr bwMode="auto">
          <a:xfrm>
            <a:off x="3240088" y="1083211"/>
            <a:ext cx="444500" cy="449263"/>
            <a:chOff x="2944759" y="497532"/>
            <a:chExt cx="657188" cy="663945"/>
          </a:xfrm>
        </p:grpSpPr>
        <p:sp>
          <p:nvSpPr>
            <p:cNvPr id="100" name="矩形 99"/>
            <p:cNvSpPr/>
            <p:nvPr/>
          </p:nvSpPr>
          <p:spPr>
            <a:xfrm>
              <a:off x="3026907" y="584338"/>
              <a:ext cx="575040" cy="57713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944759" y="497532"/>
              <a:ext cx="575039" cy="577139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一</a:t>
              </a:r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3917790" y="1076473"/>
            <a:ext cx="4757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什么是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Algorithm gap</a:t>
            </a:r>
            <a:endParaRPr lang="zh-CN" altLang="en-US" sz="24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grpSp>
        <p:nvGrpSpPr>
          <p:cNvPr id="53255" name="组合 102"/>
          <p:cNvGrpSpPr>
            <a:grpSpLocks/>
          </p:cNvGrpSpPr>
          <p:nvPr/>
        </p:nvGrpSpPr>
        <p:grpSpPr bwMode="auto">
          <a:xfrm>
            <a:off x="3240088" y="1938536"/>
            <a:ext cx="444500" cy="449262"/>
            <a:chOff x="2944759" y="497532"/>
            <a:chExt cx="657188" cy="663945"/>
          </a:xfrm>
        </p:grpSpPr>
        <p:sp>
          <p:nvSpPr>
            <p:cNvPr id="106" name="矩形 105"/>
            <p:cNvSpPr/>
            <p:nvPr/>
          </p:nvSpPr>
          <p:spPr>
            <a:xfrm>
              <a:off x="3026907" y="584337"/>
              <a:ext cx="575040" cy="5771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944759" y="497532"/>
              <a:ext cx="575039" cy="577140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二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3917791" y="1932770"/>
            <a:ext cx="4757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实例：排序算法</a:t>
            </a:r>
          </a:p>
        </p:txBody>
      </p:sp>
      <p:grpSp>
        <p:nvGrpSpPr>
          <p:cNvPr id="53257" name="组合 108"/>
          <p:cNvGrpSpPr>
            <a:grpSpLocks/>
          </p:cNvGrpSpPr>
          <p:nvPr/>
        </p:nvGrpSpPr>
        <p:grpSpPr bwMode="auto">
          <a:xfrm>
            <a:off x="3240088" y="3652360"/>
            <a:ext cx="444500" cy="447675"/>
            <a:chOff x="2944759" y="497532"/>
            <a:chExt cx="657188" cy="663945"/>
          </a:xfrm>
        </p:grpSpPr>
        <p:sp>
          <p:nvSpPr>
            <p:cNvPr id="112" name="矩形 111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四</a:t>
              </a:r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917790" y="3694577"/>
            <a:ext cx="4757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没有</a:t>
            </a:r>
          </a:p>
        </p:txBody>
      </p:sp>
      <p:grpSp>
        <p:nvGrpSpPr>
          <p:cNvPr id="53259" name="组合 114"/>
          <p:cNvGrpSpPr>
            <a:grpSpLocks/>
          </p:cNvGrpSpPr>
          <p:nvPr/>
        </p:nvGrpSpPr>
        <p:grpSpPr bwMode="auto">
          <a:xfrm>
            <a:off x="3240088" y="2795268"/>
            <a:ext cx="444500" cy="449262"/>
            <a:chOff x="2944759" y="497532"/>
            <a:chExt cx="657188" cy="663945"/>
          </a:xfrm>
        </p:grpSpPr>
        <p:sp>
          <p:nvSpPr>
            <p:cNvPr id="118" name="矩形 117"/>
            <p:cNvSpPr/>
            <p:nvPr/>
          </p:nvSpPr>
          <p:spPr>
            <a:xfrm>
              <a:off x="3026907" y="584337"/>
              <a:ext cx="575040" cy="5771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944759" y="497532"/>
              <a:ext cx="575039" cy="577140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三</a:t>
              </a:r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3917791" y="2789067"/>
            <a:ext cx="4757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无</a:t>
            </a:r>
          </a:p>
        </p:txBody>
      </p:sp>
      <p:grpSp>
        <p:nvGrpSpPr>
          <p:cNvPr id="53261" name="组合 120"/>
          <p:cNvGrpSpPr>
            <a:grpSpLocks/>
          </p:cNvGrpSpPr>
          <p:nvPr/>
        </p:nvGrpSpPr>
        <p:grpSpPr bwMode="auto">
          <a:xfrm>
            <a:off x="3240088" y="4507684"/>
            <a:ext cx="444500" cy="449263"/>
            <a:chOff x="2944759" y="497532"/>
            <a:chExt cx="657188" cy="663945"/>
          </a:xfrm>
        </p:grpSpPr>
        <p:sp>
          <p:nvSpPr>
            <p:cNvPr id="124" name="矩形 123"/>
            <p:cNvSpPr/>
            <p:nvPr/>
          </p:nvSpPr>
          <p:spPr>
            <a:xfrm>
              <a:off x="3026907" y="584338"/>
              <a:ext cx="575040" cy="57713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2944759" y="497532"/>
              <a:ext cx="575039" cy="577139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五</a:t>
              </a:r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3917791" y="4501661"/>
            <a:ext cx="4757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没什么</a:t>
            </a:r>
          </a:p>
        </p:txBody>
      </p:sp>
      <p:grpSp>
        <p:nvGrpSpPr>
          <p:cNvPr id="53263" name="组合 126"/>
          <p:cNvGrpSpPr>
            <a:grpSpLocks/>
          </p:cNvGrpSpPr>
          <p:nvPr/>
        </p:nvGrpSpPr>
        <p:grpSpPr bwMode="auto">
          <a:xfrm>
            <a:off x="3240088" y="5364597"/>
            <a:ext cx="444500" cy="449263"/>
            <a:chOff x="2944759" y="497532"/>
            <a:chExt cx="657188" cy="663945"/>
          </a:xfrm>
        </p:grpSpPr>
        <p:sp>
          <p:nvSpPr>
            <p:cNvPr id="130" name="矩形 129"/>
            <p:cNvSpPr/>
            <p:nvPr/>
          </p:nvSpPr>
          <p:spPr>
            <a:xfrm>
              <a:off x="3026907" y="584338"/>
              <a:ext cx="575040" cy="57713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44759" y="497532"/>
              <a:ext cx="575039" cy="577139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微软雅黑"/>
                  <a:ea typeface="微软雅黑"/>
                </a:rPr>
                <a:t>六</a:t>
              </a:r>
            </a:p>
          </p:txBody>
        </p:sp>
      </p:grpSp>
      <p:sp>
        <p:nvSpPr>
          <p:cNvPr id="128" name="文本框 127"/>
          <p:cNvSpPr txBox="1"/>
          <p:nvPr/>
        </p:nvSpPr>
        <p:spPr>
          <a:xfrm>
            <a:off x="3917791" y="5357959"/>
            <a:ext cx="4757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没有内容</a:t>
            </a: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1DC4D5E4-475C-4077-AEA7-1914BB684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  <p:bldP spid="98" grpId="0"/>
      <p:bldP spid="104" grpId="0"/>
      <p:bldP spid="110" grpId="0"/>
      <p:bldP spid="116" grpId="0"/>
      <p:bldP spid="122" grpId="0"/>
      <p:bldP spid="128" grpId="0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AE1971B-05B1-4E1C-9AB7-140856FDB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9" y="1241454"/>
            <a:ext cx="547370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 {1,2,3} as example</a:t>
            </a:r>
            <a:endParaRPr lang="zh-CN" altLang="en-US" sz="2000" b="1" dirty="0">
              <a:solidFill>
                <a:srgbClr val="0053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9DDEC7-4DA4-4707-A3F2-08C70EC7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26" y="2319587"/>
            <a:ext cx="5364516" cy="230998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E1AF392-DA85-4C78-B175-30BA01289EF8}"/>
              </a:ext>
            </a:extLst>
          </p:cNvPr>
          <p:cNvSpPr/>
          <p:nvPr/>
        </p:nvSpPr>
        <p:spPr>
          <a:xfrm>
            <a:off x="3453411" y="3872674"/>
            <a:ext cx="796413" cy="66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3840E6-665B-4A37-81C9-D8985B63DC69}"/>
              </a:ext>
            </a:extLst>
          </p:cNvPr>
          <p:cNvSpPr/>
          <p:nvPr/>
        </p:nvSpPr>
        <p:spPr>
          <a:xfrm>
            <a:off x="4495971" y="3872674"/>
            <a:ext cx="796413" cy="6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8896BB-7E74-496C-A4E2-763E48E6F0B9}"/>
              </a:ext>
            </a:extLst>
          </p:cNvPr>
          <p:cNvSpPr/>
          <p:nvPr/>
        </p:nvSpPr>
        <p:spPr>
          <a:xfrm>
            <a:off x="5752666" y="3872674"/>
            <a:ext cx="796413" cy="6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90D982-09FC-41E0-8F37-13C0D00A6AB9}"/>
              </a:ext>
            </a:extLst>
          </p:cNvPr>
          <p:cNvSpPr/>
          <p:nvPr/>
        </p:nvSpPr>
        <p:spPr>
          <a:xfrm>
            <a:off x="6825233" y="3872674"/>
            <a:ext cx="796413" cy="6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D0D39A-4F89-4A1D-AC93-AA0C57A469D2}"/>
              </a:ext>
            </a:extLst>
          </p:cNvPr>
          <p:cNvSpPr/>
          <p:nvPr/>
        </p:nvSpPr>
        <p:spPr>
          <a:xfrm>
            <a:off x="2721253" y="3364793"/>
            <a:ext cx="796413" cy="6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3904EB-7115-40AE-AFAE-D059742BC404}"/>
              </a:ext>
            </a:extLst>
          </p:cNvPr>
          <p:cNvSpPr/>
          <p:nvPr/>
        </p:nvSpPr>
        <p:spPr>
          <a:xfrm>
            <a:off x="4018732" y="3364793"/>
            <a:ext cx="796413" cy="6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8EBE98-4462-4D8B-B631-F0FC9D8E1056}"/>
              </a:ext>
            </a:extLst>
          </p:cNvPr>
          <p:cNvSpPr/>
          <p:nvPr/>
        </p:nvSpPr>
        <p:spPr>
          <a:xfrm>
            <a:off x="5140324" y="3355476"/>
            <a:ext cx="796413" cy="6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3BD8C8-EBF8-45D1-9F20-3DBE51CEE467}"/>
              </a:ext>
            </a:extLst>
          </p:cNvPr>
          <p:cNvSpPr/>
          <p:nvPr/>
        </p:nvSpPr>
        <p:spPr>
          <a:xfrm>
            <a:off x="6416337" y="3364793"/>
            <a:ext cx="796413" cy="6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8AD3E0F-6009-4A38-B17E-6A53BA5C6A22}"/>
              </a:ext>
            </a:extLst>
          </p:cNvPr>
          <p:cNvGrpSpPr/>
          <p:nvPr/>
        </p:nvGrpSpPr>
        <p:grpSpPr>
          <a:xfrm>
            <a:off x="3404705" y="2609942"/>
            <a:ext cx="3243178" cy="849661"/>
            <a:chOff x="3416020" y="2620014"/>
            <a:chExt cx="3243178" cy="66276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A09B4C9-75DC-4789-9BED-A4985B685FB8}"/>
                </a:ext>
              </a:extLst>
            </p:cNvPr>
            <p:cNvSpPr/>
            <p:nvPr/>
          </p:nvSpPr>
          <p:spPr>
            <a:xfrm>
              <a:off x="3416020" y="2620014"/>
              <a:ext cx="1334515" cy="657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910EA56-CF71-4010-B1F2-F2B2816536A3}"/>
                </a:ext>
              </a:extLst>
            </p:cNvPr>
            <p:cNvSpPr/>
            <p:nvPr/>
          </p:nvSpPr>
          <p:spPr>
            <a:xfrm>
              <a:off x="5158194" y="2624824"/>
              <a:ext cx="1501004" cy="657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681E2255-4423-4A8C-90E1-A7998E4755B3}"/>
              </a:ext>
            </a:extLst>
          </p:cNvPr>
          <p:cNvSpPr/>
          <p:nvPr/>
        </p:nvSpPr>
        <p:spPr>
          <a:xfrm>
            <a:off x="4572132" y="2167064"/>
            <a:ext cx="796413" cy="6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686C623-4863-4E8D-814E-DEAD962424BA}"/>
              </a:ext>
            </a:extLst>
          </p:cNvPr>
          <p:cNvGrpSpPr/>
          <p:nvPr/>
        </p:nvGrpSpPr>
        <p:grpSpPr>
          <a:xfrm>
            <a:off x="3321295" y="2813334"/>
            <a:ext cx="3227784" cy="646270"/>
            <a:chOff x="3321295" y="2813334"/>
            <a:chExt cx="3227784" cy="64627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6D9633-6607-4637-A112-684CD41381DB}"/>
                </a:ext>
              </a:extLst>
            </p:cNvPr>
            <p:cNvSpPr/>
            <p:nvPr/>
          </p:nvSpPr>
          <p:spPr>
            <a:xfrm>
              <a:off x="3321295" y="2813334"/>
              <a:ext cx="796413" cy="646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3E1CCA3-26E7-4B3A-A4A9-7189E93EDA90}"/>
                </a:ext>
              </a:extLst>
            </p:cNvPr>
            <p:cNvSpPr/>
            <p:nvPr/>
          </p:nvSpPr>
          <p:spPr>
            <a:xfrm>
              <a:off x="5752666" y="2813334"/>
              <a:ext cx="796413" cy="646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004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5" grpId="0"/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EDEDFFD-FC1F-44C7-8A5A-173DBB8E9D0D}"/>
              </a:ext>
            </a:extLst>
          </p:cNvPr>
          <p:cNvGrpSpPr/>
          <p:nvPr/>
        </p:nvGrpSpPr>
        <p:grpSpPr>
          <a:xfrm>
            <a:off x="2476484" y="2378860"/>
            <a:ext cx="6325684" cy="3603195"/>
            <a:chOff x="2476484" y="2378861"/>
            <a:chExt cx="4191031" cy="210027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B690889-C207-460B-8955-5588F5808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6484" y="2378861"/>
              <a:ext cx="4191031" cy="2100278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15ACD69-714A-437D-9454-7F5C02642D23}"/>
                </a:ext>
              </a:extLst>
            </p:cNvPr>
            <p:cNvSpPr/>
            <p:nvPr/>
          </p:nvSpPr>
          <p:spPr>
            <a:xfrm>
              <a:off x="6460621" y="4213077"/>
              <a:ext cx="196553" cy="239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849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C8F654C-058B-47E6-B632-EEA21B24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9" y="1241454"/>
            <a:ext cx="547370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Proof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B5F8E61-FE19-4F56-94FF-6DEB3C874FF4}"/>
              </a:ext>
            </a:extLst>
          </p:cNvPr>
          <p:cNvGrpSpPr/>
          <p:nvPr/>
        </p:nvGrpSpPr>
        <p:grpSpPr>
          <a:xfrm>
            <a:off x="2708369" y="1568925"/>
            <a:ext cx="6165631" cy="964540"/>
            <a:chOff x="2708369" y="1568925"/>
            <a:chExt cx="6165631" cy="96454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7992A64-EDF3-4C08-8FB7-344987E10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8369" y="1568925"/>
              <a:ext cx="6165631" cy="96454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F267F36-6BD0-4000-85BE-A0B47D1AFBD7}"/>
                </a:ext>
              </a:extLst>
            </p:cNvPr>
            <p:cNvSpPr/>
            <p:nvPr/>
          </p:nvSpPr>
          <p:spPr>
            <a:xfrm>
              <a:off x="2756647" y="1660712"/>
              <a:ext cx="490818" cy="221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F7F8287-B46B-4062-AC0A-EB134262D7F3}"/>
                </a:ext>
              </a:extLst>
            </p:cNvPr>
            <p:cNvSpPr/>
            <p:nvPr/>
          </p:nvSpPr>
          <p:spPr>
            <a:xfrm>
              <a:off x="4262718" y="2339788"/>
              <a:ext cx="4611282" cy="1936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722C9A1-A632-43CB-B26B-4A16F4ECDEC8}"/>
              </a:ext>
            </a:extLst>
          </p:cNvPr>
          <p:cNvSpPr/>
          <p:nvPr/>
        </p:nvSpPr>
        <p:spPr>
          <a:xfrm>
            <a:off x="3517406" y="2676826"/>
            <a:ext cx="4166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n-element set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F5258C-27D4-49C4-A401-83A1BEC52ABA}"/>
              </a:ext>
            </a:extLst>
          </p:cNvPr>
          <p:cNvSpPr/>
          <p:nvPr/>
        </p:nvSpPr>
        <p:spPr>
          <a:xfrm>
            <a:off x="3009066" y="3706243"/>
            <a:ext cx="52838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Height h</a:t>
            </a:r>
          </a:p>
          <a:p>
            <a:pPr algn="ctr"/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l reachable lea</a:t>
            </a:r>
            <a:r>
              <a:rPr lang="en-US" altLang="zh-CN" sz="5400" b="1" dirty="0">
                <a:ln/>
                <a:solidFill>
                  <a:schemeClr val="accent4"/>
                </a:solidFill>
              </a:rPr>
              <a:t>ves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5635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5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C8F654C-058B-47E6-B632-EEA21B24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9" y="1241454"/>
            <a:ext cx="547370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Proof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30F03F-1DFE-45E9-974E-21FF27356D92}"/>
              </a:ext>
            </a:extLst>
          </p:cNvPr>
          <p:cNvSpPr/>
          <p:nvPr/>
        </p:nvSpPr>
        <p:spPr>
          <a:xfrm>
            <a:off x="3026343" y="2865953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4"/>
                </a:solidFill>
                <a:effectLst/>
              </a:rPr>
              <a:t>非叶节点个数？</a:t>
            </a:r>
          </a:p>
        </p:txBody>
      </p:sp>
    </p:spTree>
    <p:extLst>
      <p:ext uri="{BB962C8B-B14F-4D97-AF65-F5344CB8AC3E}">
        <p14:creationId xmlns:p14="http://schemas.microsoft.com/office/powerpoint/2010/main" val="1466135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A874CE2-49D2-4B5A-82F1-75EC8EC2408D}"/>
              </a:ext>
            </a:extLst>
          </p:cNvPr>
          <p:cNvGrpSpPr/>
          <p:nvPr/>
        </p:nvGrpSpPr>
        <p:grpSpPr>
          <a:xfrm>
            <a:off x="2592388" y="2398502"/>
            <a:ext cx="5391150" cy="2600325"/>
            <a:chOff x="2592388" y="2398502"/>
            <a:chExt cx="5391150" cy="260032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AEF0695-7167-40F0-8EB2-806C721AE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2388" y="2398502"/>
              <a:ext cx="5391150" cy="2600325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C31CEE1-75B7-4EE8-A08E-644506886A6A}"/>
                </a:ext>
              </a:extLst>
            </p:cNvPr>
            <p:cNvSpPr/>
            <p:nvPr/>
          </p:nvSpPr>
          <p:spPr>
            <a:xfrm>
              <a:off x="2709582" y="4309783"/>
              <a:ext cx="1337983" cy="517712"/>
            </a:xfrm>
            <a:prstGeom prst="rect">
              <a:avLst/>
            </a:prstGeom>
            <a:solidFill>
              <a:srgbClr val="FFF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451AA8C0-4AC7-414A-9DB8-B17537F9C0F3}"/>
              </a:ext>
            </a:extLst>
          </p:cNvPr>
          <p:cNvSpPr/>
          <p:nvPr/>
        </p:nvSpPr>
        <p:spPr>
          <a:xfrm>
            <a:off x="2386853" y="3361765"/>
            <a:ext cx="6474759" cy="1089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A98593-DFEB-4F8A-AD3D-B3C5E3F0D3B9}"/>
              </a:ext>
            </a:extLst>
          </p:cNvPr>
          <p:cNvSpPr/>
          <p:nvPr/>
        </p:nvSpPr>
        <p:spPr>
          <a:xfrm>
            <a:off x="2386853" y="3966882"/>
            <a:ext cx="5862918" cy="1089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C8F654C-058B-47E6-B632-EEA21B24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9" y="1241454"/>
            <a:ext cx="547370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Proof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E7BAE2-1171-4D81-AE75-00DA147F2AFB}"/>
              </a:ext>
            </a:extLst>
          </p:cNvPr>
          <p:cNvSpPr/>
          <p:nvPr/>
        </p:nvSpPr>
        <p:spPr>
          <a:xfrm>
            <a:off x="2386853" y="2813915"/>
            <a:ext cx="6380629" cy="870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E381B3-229B-4002-BBA8-2F7DEFE08845}"/>
              </a:ext>
            </a:extLst>
          </p:cNvPr>
          <p:cNvSpPr/>
          <p:nvPr/>
        </p:nvSpPr>
        <p:spPr>
          <a:xfrm>
            <a:off x="2474259" y="2245659"/>
            <a:ext cx="6225988" cy="83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DED769-2572-4883-8B6E-975E63B3C92D}"/>
              </a:ext>
            </a:extLst>
          </p:cNvPr>
          <p:cNvSpPr/>
          <p:nvPr/>
        </p:nvSpPr>
        <p:spPr>
          <a:xfrm>
            <a:off x="4572000" y="1331720"/>
            <a:ext cx="1252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2</a:t>
            </a:r>
            <a:r>
              <a:rPr lang="en-US" altLang="zh-CN" sz="5400" b="1" dirty="0">
                <a:ln/>
                <a:solidFill>
                  <a:schemeClr val="accent4"/>
                </a:solidFill>
              </a:rPr>
              <a:t>^h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9560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7" grpId="0"/>
      <p:bldP spid="18" grpId="0" animBg="1"/>
      <p:bldP spid="15" grpId="0"/>
      <p:bldP spid="6" grpId="0" animBg="1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C8F654C-058B-47E6-B632-EEA21B24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9" y="1241454"/>
            <a:ext cx="547370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Proof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F2D6B89-0B91-4016-BD7A-D61ACE804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388" y="2290925"/>
            <a:ext cx="5391150" cy="2600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FAF8DA5-AA92-43FD-8F74-0A387C18ED65}"/>
                  </a:ext>
                </a:extLst>
              </p:cNvPr>
              <p:cNvSpPr/>
              <p:nvPr/>
            </p:nvSpPr>
            <p:spPr>
              <a:xfrm>
                <a:off x="3804114" y="1458413"/>
                <a:ext cx="351250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CN" sz="5400" b="1" dirty="0">
                    <a:ln/>
                    <a:solidFill>
                      <a:schemeClr val="accent4"/>
                    </a:solidFill>
                  </a:rPr>
                  <a:t>n! = </a:t>
                </a:r>
                <a:r>
                  <a:rPr lang="en-US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l </a:t>
                </a:r>
                <a14:m>
                  <m:oMath xmlns:m="http://schemas.openxmlformats.org/officeDocument/2006/math">
                    <m:r>
                      <a:rPr lang="en-US" altLang="zh-CN" sz="5400" b="1" i="1" cap="none" spc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 2^h</a:t>
                </a:r>
                <a:endParaRPr lang="zh-CN" altLang="en-US" sz="5400" b="1" cap="none" spc="0" dirty="0">
                  <a:ln/>
                  <a:solidFill>
                    <a:schemeClr val="accent4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FAF8DA5-AA92-43FD-8F74-0A387C18E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114" y="1458413"/>
                <a:ext cx="351250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4BA01022-3EAA-496E-829B-50E244B15693}"/>
              </a:ext>
            </a:extLst>
          </p:cNvPr>
          <p:cNvSpPr/>
          <p:nvPr/>
        </p:nvSpPr>
        <p:spPr>
          <a:xfrm>
            <a:off x="3804114" y="1620371"/>
            <a:ext cx="1245257" cy="670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84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5" grpId="0"/>
      <p:bldP spid="2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C8F654C-058B-47E6-B632-EEA21B24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9" y="1241454"/>
            <a:ext cx="547370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Proof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AE0867F-3D9E-4949-8DF8-F8E1F43E4CE1}"/>
                  </a:ext>
                </a:extLst>
              </p:cNvPr>
              <p:cNvSpPr/>
              <p:nvPr/>
            </p:nvSpPr>
            <p:spPr>
              <a:xfrm>
                <a:off x="2359899" y="2274812"/>
                <a:ext cx="626646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CN" sz="5400" b="1" dirty="0">
                    <a:ln/>
                    <a:solidFill>
                      <a:schemeClr val="accent4"/>
                    </a:solidFill>
                  </a:rPr>
                  <a:t>h</a:t>
                </a:r>
                <a:r>
                  <a:rPr lang="en-US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5400" b="1" i="1" cap="none" spc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CN" altLang="en-US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 </a:t>
                </a:r>
                <a:r>
                  <a:rPr lang="en-US" altLang="zh-CN" sz="5400" b="1" cap="none" spc="0" dirty="0" err="1">
                    <a:ln/>
                    <a:solidFill>
                      <a:schemeClr val="accent4"/>
                    </a:solidFill>
                    <a:effectLst/>
                  </a:rPr>
                  <a:t>lg</a:t>
                </a:r>
                <a:r>
                  <a:rPr lang="en-US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(n!) = </a:t>
                </a:r>
                <a:r>
                  <a:rPr lang="el-GR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Ω</a:t>
                </a:r>
                <a:r>
                  <a:rPr lang="en-US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(</a:t>
                </a:r>
                <a:r>
                  <a:rPr lang="en-US" altLang="zh-CN" sz="5400" b="1" cap="none" spc="0" dirty="0" err="1">
                    <a:ln/>
                    <a:solidFill>
                      <a:schemeClr val="accent4"/>
                    </a:solidFill>
                    <a:effectLst/>
                  </a:rPr>
                  <a:t>NlogN</a:t>
                </a:r>
                <a:r>
                  <a:rPr lang="en-US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)</a:t>
                </a:r>
                <a:endParaRPr lang="zh-CN" altLang="en-US" sz="5400" b="1" cap="none" spc="0" dirty="0">
                  <a:ln/>
                  <a:solidFill>
                    <a:schemeClr val="accent4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AE0867F-3D9E-4949-8DF8-F8E1F43E4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899" y="2274812"/>
                <a:ext cx="626646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38FC1369-C567-46C2-90E0-A1AF0C9D64AB}"/>
              </a:ext>
            </a:extLst>
          </p:cNvPr>
          <p:cNvSpPr/>
          <p:nvPr/>
        </p:nvSpPr>
        <p:spPr>
          <a:xfrm>
            <a:off x="5351929" y="2274812"/>
            <a:ext cx="3274430" cy="1107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5F19FC1-8BF7-4724-AB91-28BFE80F2442}"/>
                  </a:ext>
                </a:extLst>
              </p:cNvPr>
              <p:cNvSpPr/>
              <p:nvPr/>
            </p:nvSpPr>
            <p:spPr>
              <a:xfrm>
                <a:off x="666316" y="3835261"/>
                <a:ext cx="8558754" cy="175432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zh-CN" altLang="en-US" sz="5400" b="1" dirty="0">
                    <a:ln/>
                    <a:solidFill>
                      <a:schemeClr val="accent4"/>
                    </a:solidFill>
                  </a:rPr>
                  <a:t>比较次数</a:t>
                </a:r>
                <a:r>
                  <a:rPr lang="en-US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5400" b="1" i="1" cap="none" spc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CN" altLang="en-US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 </a:t>
                </a:r>
                <a:r>
                  <a:rPr lang="en-US" altLang="zh-CN" sz="5400" b="1" cap="none" spc="0" dirty="0" err="1">
                    <a:ln/>
                    <a:solidFill>
                      <a:schemeClr val="accent4"/>
                    </a:solidFill>
                    <a:effectLst/>
                  </a:rPr>
                  <a:t>lg</a:t>
                </a:r>
                <a:r>
                  <a:rPr lang="en-US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(n!)</a:t>
                </a:r>
              </a:p>
              <a:p>
                <a:pPr algn="ctr"/>
                <a:r>
                  <a:rPr lang="en-US" altLang="zh-CN" sz="5400" b="1" dirty="0">
                    <a:ln/>
                    <a:solidFill>
                      <a:schemeClr val="accent4"/>
                    </a:solidFill>
                  </a:rPr>
                  <a:t>                    </a:t>
                </a:r>
                <a:r>
                  <a:rPr lang="en-US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         = </a:t>
                </a:r>
                <a:r>
                  <a:rPr lang="el-GR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Ω</a:t>
                </a:r>
                <a:r>
                  <a:rPr lang="en-US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(</a:t>
                </a:r>
                <a:r>
                  <a:rPr lang="en-US" altLang="zh-CN" sz="5400" b="1" cap="none" spc="0" dirty="0" err="1">
                    <a:ln/>
                    <a:solidFill>
                      <a:schemeClr val="accent4"/>
                    </a:solidFill>
                    <a:effectLst/>
                  </a:rPr>
                  <a:t>NlogN</a:t>
                </a:r>
                <a:r>
                  <a:rPr lang="en-US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)   </a:t>
                </a:r>
                <a:endParaRPr lang="zh-CN" altLang="en-US" sz="5400" b="1" cap="none" spc="0" dirty="0">
                  <a:ln/>
                  <a:solidFill>
                    <a:schemeClr val="accent4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5F19FC1-8BF7-4724-AB91-28BFE80F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6" y="3835261"/>
                <a:ext cx="8558754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DC821AB8-1EE0-46FE-8051-106F50E0F857}"/>
              </a:ext>
            </a:extLst>
          </p:cNvPr>
          <p:cNvSpPr/>
          <p:nvPr/>
        </p:nvSpPr>
        <p:spPr>
          <a:xfrm>
            <a:off x="2138300" y="5440837"/>
            <a:ext cx="5933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4"/>
                </a:solidFill>
              </a:rPr>
              <a:t>复杂度</a:t>
            </a:r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= </a:t>
            </a:r>
            <a:r>
              <a:rPr lang="el-GR" altLang="zh-CN" sz="5400" b="1" cap="none" spc="0" dirty="0">
                <a:ln/>
                <a:solidFill>
                  <a:schemeClr val="accent4"/>
                </a:solidFill>
                <a:effectLst/>
              </a:rPr>
              <a:t>Ω</a:t>
            </a:r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(</a:t>
            </a:r>
            <a:r>
              <a:rPr lang="en-US" altLang="zh-CN" sz="5400" b="1" cap="none" spc="0" dirty="0" err="1">
                <a:ln/>
                <a:solidFill>
                  <a:schemeClr val="accent4"/>
                </a:solidFill>
                <a:effectLst/>
              </a:rPr>
              <a:t>NlogN</a:t>
            </a:r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)   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2908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5" grpId="0"/>
      <p:bldP spid="3" grpId="0" animBg="1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C8F654C-058B-47E6-B632-EEA21B24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9" y="1241454"/>
            <a:ext cx="547370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Proof</a:t>
            </a: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27D947-13BD-4CCF-87EE-BC7F4C9F7F4C}"/>
              </a:ext>
            </a:extLst>
          </p:cNvPr>
          <p:cNvSpPr/>
          <p:nvPr/>
        </p:nvSpPr>
        <p:spPr>
          <a:xfrm>
            <a:off x="2234883" y="2065909"/>
            <a:ext cx="3120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n/>
                <a:solidFill>
                  <a:schemeClr val="accent4"/>
                </a:solidFill>
              </a:rPr>
              <a:t>O(</a:t>
            </a:r>
            <a:r>
              <a:rPr lang="en-US" altLang="zh-CN" sz="4800" b="1" dirty="0" err="1">
                <a:ln/>
                <a:solidFill>
                  <a:schemeClr val="accent4"/>
                </a:solidFill>
              </a:rPr>
              <a:t>NlogN</a:t>
            </a:r>
            <a:r>
              <a:rPr lang="en-US" altLang="zh-CN" sz="4800" b="1" dirty="0">
                <a:ln/>
                <a:solidFill>
                  <a:schemeClr val="accent4"/>
                </a:solidFill>
              </a:rPr>
              <a:t>)</a:t>
            </a:r>
            <a:endParaRPr lang="zh-CN" altLang="en-US" sz="4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24466C-AF22-4322-93DE-6682C44068DC}"/>
              </a:ext>
            </a:extLst>
          </p:cNvPr>
          <p:cNvSpPr/>
          <p:nvPr/>
        </p:nvSpPr>
        <p:spPr>
          <a:xfrm>
            <a:off x="5429782" y="2109306"/>
            <a:ext cx="27109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4800" b="1" dirty="0">
                <a:ln/>
                <a:solidFill>
                  <a:schemeClr val="accent4"/>
                </a:solidFill>
              </a:rPr>
              <a:t>Ω</a:t>
            </a:r>
            <a:r>
              <a:rPr lang="en-US" altLang="zh-CN" sz="4800" b="1" dirty="0">
                <a:ln/>
                <a:solidFill>
                  <a:schemeClr val="accent4"/>
                </a:solidFill>
              </a:rPr>
              <a:t>(</a:t>
            </a:r>
            <a:r>
              <a:rPr lang="en-US" altLang="zh-CN" sz="4800" b="1" dirty="0" err="1">
                <a:ln/>
                <a:solidFill>
                  <a:schemeClr val="accent4"/>
                </a:solidFill>
              </a:rPr>
              <a:t>NlogN</a:t>
            </a:r>
            <a:r>
              <a:rPr lang="en-US" altLang="zh-CN" sz="4800" b="1" dirty="0">
                <a:ln/>
                <a:solidFill>
                  <a:schemeClr val="accent4"/>
                </a:solidFill>
              </a:rPr>
              <a:t>) </a:t>
            </a:r>
            <a:endParaRPr lang="zh-CN" altLang="en-US" sz="4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3C6B4C-E7C9-445B-BF57-64C742149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29" y="3413584"/>
            <a:ext cx="628118" cy="5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6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C8F654C-058B-47E6-B632-EEA21B24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9" y="1241454"/>
            <a:ext cx="547370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如果有时间的话：基数排序的原理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2F5533-03FB-4780-9519-F4BF41640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244" y="1549231"/>
            <a:ext cx="5522347" cy="831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62C2B92-21CD-46C5-8C33-5E932B074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356" y="2408148"/>
            <a:ext cx="1196931" cy="431192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6AC3614-837F-4683-BC3B-8C5133FAB4C5}"/>
              </a:ext>
            </a:extLst>
          </p:cNvPr>
          <p:cNvSpPr/>
          <p:nvPr/>
        </p:nvSpPr>
        <p:spPr>
          <a:xfrm>
            <a:off x="3254188" y="2494429"/>
            <a:ext cx="800099" cy="4311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3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5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C8F654C-058B-47E6-B632-EEA21B24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9" y="1241454"/>
            <a:ext cx="547370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如果有时间的话：基数排序的原理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041517-CE01-48C9-A48F-42CF956C8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566" y="1549231"/>
            <a:ext cx="6156525" cy="831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4441A40-8462-4E42-A7DF-D86A95364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979" y="2245002"/>
            <a:ext cx="621768" cy="462784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815E7C7-CA6F-4462-8AFF-32AC3900B654}"/>
              </a:ext>
            </a:extLst>
          </p:cNvPr>
          <p:cNvSpPr/>
          <p:nvPr/>
        </p:nvSpPr>
        <p:spPr>
          <a:xfrm>
            <a:off x="3133165" y="2398502"/>
            <a:ext cx="764995" cy="4398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48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5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What is algorithm gap?</a:t>
            </a: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Nothing</a:t>
            </a: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Have nothing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Nothing here</a:t>
            </a:r>
          </a:p>
        </p:txBody>
      </p:sp>
      <p:sp>
        <p:nvSpPr>
          <p:cNvPr id="33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Have no word 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157559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2"/>
          <p:cNvGrpSpPr>
            <a:grpSpLocks/>
          </p:cNvGrpSpPr>
          <p:nvPr/>
        </p:nvGrpSpPr>
        <p:grpSpPr bwMode="auto">
          <a:xfrm>
            <a:off x="2941638" y="2528888"/>
            <a:ext cx="1800225" cy="1800225"/>
            <a:chOff x="2515460" y="2529000"/>
            <a:chExt cx="1800000" cy="1800000"/>
          </a:xfrm>
        </p:grpSpPr>
        <p:sp>
          <p:nvSpPr>
            <p:cNvPr id="27" name="椭圆 26"/>
            <p:cNvSpPr/>
            <p:nvPr/>
          </p:nvSpPr>
          <p:spPr>
            <a:xfrm>
              <a:off x="2515460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/>
          </p:nvGrpSpPr>
          <p:grpSpPr bwMode="auto">
            <a:xfrm>
              <a:off x="2989984" y="2852421"/>
              <a:ext cx="850952" cy="1153159"/>
              <a:chOff x="2773" y="2014"/>
              <a:chExt cx="214" cy="290"/>
            </a:xfrm>
          </p:grpSpPr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2773" y="2052"/>
                <a:ext cx="214" cy="252"/>
              </a:xfrm>
              <a:custGeom>
                <a:avLst/>
                <a:gdLst>
                  <a:gd name="T0" fmla="*/ 185 w 214"/>
                  <a:gd name="T1" fmla="*/ 0 h 252"/>
                  <a:gd name="T2" fmla="*/ 214 w 214"/>
                  <a:gd name="T3" fmla="*/ 0 h 252"/>
                  <a:gd name="T4" fmla="*/ 214 w 214"/>
                  <a:gd name="T5" fmla="*/ 252 h 252"/>
                  <a:gd name="T6" fmla="*/ 0 w 214"/>
                  <a:gd name="T7" fmla="*/ 252 h 252"/>
                  <a:gd name="T8" fmla="*/ 0 w 214"/>
                  <a:gd name="T9" fmla="*/ 0 h 252"/>
                  <a:gd name="T10" fmla="*/ 29 w 214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4"/>
                  <a:gd name="T19" fmla="*/ 0 h 252"/>
                  <a:gd name="T20" fmla="*/ 214 w 214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4" h="252">
                    <a:moveTo>
                      <a:pt x="185" y="0"/>
                    </a:moveTo>
                    <a:lnTo>
                      <a:pt x="214" y="0"/>
                    </a:lnTo>
                    <a:lnTo>
                      <a:pt x="214" y="252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29" y="0"/>
                    </a:lnTo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2831" y="2014"/>
                <a:ext cx="98" cy="58"/>
              </a:xfrm>
              <a:custGeom>
                <a:avLst/>
                <a:gdLst>
                  <a:gd name="T0" fmla="*/ 3530 w 40"/>
                  <a:gd name="T1" fmla="*/ 1974 h 24"/>
                  <a:gd name="T2" fmla="*/ 3530 w 40"/>
                  <a:gd name="T3" fmla="*/ 648 h 24"/>
                  <a:gd name="T4" fmla="*/ 2484 w 40"/>
                  <a:gd name="T5" fmla="*/ 648 h 24"/>
                  <a:gd name="T6" fmla="*/ 1764 w 40"/>
                  <a:gd name="T7" fmla="*/ 0 h 24"/>
                  <a:gd name="T8" fmla="*/ 1044 w 40"/>
                  <a:gd name="T9" fmla="*/ 648 h 24"/>
                  <a:gd name="T10" fmla="*/ 0 w 40"/>
                  <a:gd name="T11" fmla="*/ 648 h 24"/>
                  <a:gd name="T12" fmla="*/ 0 w 40"/>
                  <a:gd name="T13" fmla="*/ 1974 h 24"/>
                  <a:gd name="T14" fmla="*/ 3530 w 40"/>
                  <a:gd name="T15" fmla="*/ 1974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24"/>
                  <a:gd name="T26" fmla="*/ 40 w 40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24">
                    <a:moveTo>
                      <a:pt x="40" y="24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4" y="0"/>
                      <a:pt x="20" y="0"/>
                    </a:cubicBezTo>
                    <a:cubicBezTo>
                      <a:pt x="16" y="0"/>
                      <a:pt x="12" y="4"/>
                      <a:pt x="1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40" y="24"/>
                    </a:lnTo>
                    <a:close/>
                  </a:path>
                </a:pathLst>
              </a:cu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822" y="2168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H="1">
                <a:off x="2822" y="2207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H="1">
                <a:off x="2822" y="2246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H="1">
                <a:off x="2822" y="2130"/>
                <a:ext cx="117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5067360" y="3198168"/>
            <a:ext cx="3957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prstClr val="black">
                    <a:alpha val="75000"/>
                  </a:prstClr>
                </a:solidFill>
              </a:rPr>
              <a:t>一、什么是</a:t>
            </a:r>
            <a:r>
              <a:rPr lang="en-US" altLang="zh-CN" sz="2400" dirty="0">
                <a:solidFill>
                  <a:prstClr val="black">
                    <a:alpha val="75000"/>
                  </a:prstClr>
                </a:solidFill>
              </a:rPr>
              <a:t>Algorithm gap</a:t>
            </a:r>
            <a:endParaRPr lang="zh-CN" altLang="en-US" sz="2400" dirty="0">
              <a:solidFill>
                <a:prstClr val="black">
                  <a:alpha val="75000"/>
                </a:prstClr>
              </a:solidFill>
            </a:endParaRPr>
          </a:p>
        </p:txBody>
      </p:sp>
      <p:sp>
        <p:nvSpPr>
          <p:cNvPr id="25" name="矩形 1">
            <a:extLst>
              <a:ext uri="{FF2B5EF4-FFF2-40B4-BE49-F238E27FC236}">
                <a16:creationId xmlns:a16="http://schemas.microsoft.com/office/drawing/2014/main" id="{19F44C56-2E56-4D79-A2FE-5366EE0D6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C8F654C-058B-47E6-B632-EEA21B24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9" y="1241454"/>
            <a:ext cx="547370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如果有时间的话：基数排序的原理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BCDFC2-A918-4F20-B94A-716A2C80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356" y="1780088"/>
            <a:ext cx="6042444" cy="8704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A70418-E389-41EF-80E4-C812130BF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850" y="3309180"/>
            <a:ext cx="3520746" cy="96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03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914400" y="4646613"/>
            <a:ext cx="8229600" cy="2211387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0" y="2536448"/>
            <a:ext cx="9144000" cy="86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0053A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谢谢大家</a:t>
            </a:r>
          </a:p>
        </p:txBody>
      </p:sp>
      <p:grpSp>
        <p:nvGrpSpPr>
          <p:cNvPr id="52231" name="Group 39"/>
          <p:cNvGrpSpPr>
            <a:grpSpLocks noChangeAspect="1"/>
          </p:cNvGrpSpPr>
          <p:nvPr/>
        </p:nvGrpSpPr>
        <p:grpSpPr bwMode="auto">
          <a:xfrm>
            <a:off x="368300" y="220663"/>
            <a:ext cx="666750" cy="625475"/>
            <a:chOff x="3999" y="78"/>
            <a:chExt cx="1268" cy="1186"/>
          </a:xfrm>
        </p:grpSpPr>
        <p:sp>
          <p:nvSpPr>
            <p:cNvPr id="52232" name="Freeform 40"/>
            <p:cNvSpPr>
              <a:spLocks/>
            </p:cNvSpPr>
            <p:nvPr/>
          </p:nvSpPr>
          <p:spPr bwMode="auto">
            <a:xfrm>
              <a:off x="3999" y="162"/>
              <a:ext cx="1268" cy="848"/>
            </a:xfrm>
            <a:custGeom>
              <a:avLst/>
              <a:gdLst>
                <a:gd name="T0" fmla="*/ 1059488 w 120"/>
                <a:gd name="T1" fmla="*/ 0 h 80"/>
                <a:gd name="T2" fmla="*/ 0 w 120"/>
                <a:gd name="T3" fmla="*/ 8029807 h 80"/>
                <a:gd name="T4" fmla="*/ 5273771 w 120"/>
                <a:gd name="T5" fmla="*/ 8029807 h 80"/>
                <a:gd name="T6" fmla="*/ 7903571 w 120"/>
                <a:gd name="T7" fmla="*/ 10706000 h 80"/>
                <a:gd name="T8" fmla="*/ 10534597 w 120"/>
                <a:gd name="T9" fmla="*/ 8029807 h 80"/>
                <a:gd name="T10" fmla="*/ 15808378 w 120"/>
                <a:gd name="T11" fmla="*/ 8029807 h 80"/>
                <a:gd name="T12" fmla="*/ 14747654 w 120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0"/>
                <a:gd name="T23" fmla="*/ 120 w 120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0">
                  <a:moveTo>
                    <a:pt x="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71"/>
                    <a:pt x="49" y="80"/>
                    <a:pt x="60" y="80"/>
                  </a:cubicBezTo>
                  <a:cubicBezTo>
                    <a:pt x="71" y="80"/>
                    <a:pt x="80" y="71"/>
                    <a:pt x="8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3" name="Freeform 41"/>
            <p:cNvSpPr>
              <a:spLocks/>
            </p:cNvSpPr>
            <p:nvPr/>
          </p:nvSpPr>
          <p:spPr bwMode="auto">
            <a:xfrm>
              <a:off x="3999" y="925"/>
              <a:ext cx="1268" cy="339"/>
            </a:xfrm>
            <a:custGeom>
              <a:avLst/>
              <a:gdLst>
                <a:gd name="T0" fmla="*/ 0 w 1268"/>
                <a:gd name="T1" fmla="*/ 0 h 339"/>
                <a:gd name="T2" fmla="*/ 0 w 1268"/>
                <a:gd name="T3" fmla="*/ 339 h 339"/>
                <a:gd name="T4" fmla="*/ 1268 w 1268"/>
                <a:gd name="T5" fmla="*/ 339 h 339"/>
                <a:gd name="T6" fmla="*/ 1268 w 1268"/>
                <a:gd name="T7" fmla="*/ 0 h 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8"/>
                <a:gd name="T13" fmla="*/ 0 h 339"/>
                <a:gd name="T14" fmla="*/ 1268 w 1268"/>
                <a:gd name="T15" fmla="*/ 339 h 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8" h="339">
                  <a:moveTo>
                    <a:pt x="0" y="0"/>
                  </a:moveTo>
                  <a:lnTo>
                    <a:pt x="0" y="339"/>
                  </a:lnTo>
                  <a:lnTo>
                    <a:pt x="1268" y="339"/>
                  </a:lnTo>
                  <a:lnTo>
                    <a:pt x="1268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Freeform 42"/>
            <p:cNvSpPr>
              <a:spLocks/>
            </p:cNvSpPr>
            <p:nvPr/>
          </p:nvSpPr>
          <p:spPr bwMode="auto">
            <a:xfrm>
              <a:off x="4253" y="78"/>
              <a:ext cx="760" cy="593"/>
            </a:xfrm>
            <a:custGeom>
              <a:avLst/>
              <a:gdLst>
                <a:gd name="T0" fmla="*/ 760 w 760"/>
                <a:gd name="T1" fmla="*/ 593 h 593"/>
                <a:gd name="T2" fmla="*/ 760 w 760"/>
                <a:gd name="T3" fmla="*/ 0 h 593"/>
                <a:gd name="T4" fmla="*/ 0 w 760"/>
                <a:gd name="T5" fmla="*/ 0 h 593"/>
                <a:gd name="T6" fmla="*/ 0 w 760"/>
                <a:gd name="T7" fmla="*/ 593 h 5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0"/>
                <a:gd name="T13" fmla="*/ 0 h 593"/>
                <a:gd name="T14" fmla="*/ 760 w 760"/>
                <a:gd name="T15" fmla="*/ 593 h 5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0" h="593">
                  <a:moveTo>
                    <a:pt x="760" y="593"/>
                  </a:moveTo>
                  <a:lnTo>
                    <a:pt x="760" y="0"/>
                  </a:lnTo>
                  <a:lnTo>
                    <a:pt x="0" y="0"/>
                  </a:lnTo>
                  <a:lnTo>
                    <a:pt x="0" y="593"/>
                  </a:lnTo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Line 43"/>
            <p:cNvSpPr>
              <a:spLocks noChangeShapeType="1"/>
            </p:cNvSpPr>
            <p:nvPr/>
          </p:nvSpPr>
          <p:spPr bwMode="auto">
            <a:xfrm>
              <a:off x="4379" y="247"/>
              <a:ext cx="2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Line 44"/>
            <p:cNvSpPr>
              <a:spLocks noChangeShapeType="1"/>
            </p:cNvSpPr>
            <p:nvPr/>
          </p:nvSpPr>
          <p:spPr bwMode="auto">
            <a:xfrm>
              <a:off x="4379" y="41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Line 45"/>
            <p:cNvSpPr>
              <a:spLocks noChangeShapeType="1"/>
            </p:cNvSpPr>
            <p:nvPr/>
          </p:nvSpPr>
          <p:spPr bwMode="auto">
            <a:xfrm>
              <a:off x="4379" y="586"/>
              <a:ext cx="5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文本框 143">
            <a:extLst>
              <a:ext uri="{FF2B5EF4-FFF2-40B4-BE49-F238E27FC236}">
                <a16:creationId xmlns:a16="http://schemas.microsoft.com/office/drawing/2014/main" id="{0993E4E3-2D47-4242-9010-D17DC8B7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5949822"/>
            <a:ext cx="2684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演讲人：李顶为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116EE9-549B-4324-84AE-DF77B875C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360" y="3396682"/>
            <a:ext cx="2449046" cy="19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Nothing</a:t>
            </a: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Have nothing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Nothing here</a:t>
            </a:r>
          </a:p>
        </p:txBody>
      </p:sp>
      <p:sp>
        <p:nvSpPr>
          <p:cNvPr id="33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Have no word 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157559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592388" y="563789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2000" b="1" dirty="0">
              <a:solidFill>
                <a:srgbClr val="0053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DE0480C4-91F1-4CCE-A9B8-7DD2BE6C8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What is algorithm gap?</a:t>
            </a:r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112690B0-735A-41BB-8225-CCFD19556D32}"/>
              </a:ext>
            </a:extLst>
          </p:cNvPr>
          <p:cNvSpPr>
            <a:spLocks noChangeAspect="1"/>
          </p:cNvSpPr>
          <p:nvPr/>
        </p:nvSpPr>
        <p:spPr>
          <a:xfrm rot="16200000">
            <a:off x="1925967" y="154863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2F8C17-DAE9-449D-956D-608955A27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641" y="1140699"/>
            <a:ext cx="2160588" cy="56022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25CA73-DBB8-43FE-A1FB-88729068E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338" y="1678601"/>
            <a:ext cx="6639558" cy="30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9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2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Nothing</a:t>
            </a: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Have nothing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Nothing here</a:t>
            </a:r>
          </a:p>
        </p:txBody>
      </p:sp>
      <p:sp>
        <p:nvSpPr>
          <p:cNvPr id="33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Have no word 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157559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592388" y="563789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2000" b="1" dirty="0">
              <a:solidFill>
                <a:srgbClr val="0053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DE0480C4-91F1-4CCE-A9B8-7DD2BE6C8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What is algorithm gap?</a:t>
            </a:r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112690B0-735A-41BB-8225-CCFD19556D32}"/>
              </a:ext>
            </a:extLst>
          </p:cNvPr>
          <p:cNvSpPr>
            <a:spLocks noChangeAspect="1"/>
          </p:cNvSpPr>
          <p:nvPr/>
        </p:nvSpPr>
        <p:spPr>
          <a:xfrm rot="16200000">
            <a:off x="1925967" y="154863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C66CBC-EC09-469E-A1B3-F493B050B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731" y="3081246"/>
            <a:ext cx="1595449" cy="106680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A7ED571-DE8E-49E8-B006-E5CB3D9174C7}"/>
              </a:ext>
            </a:extLst>
          </p:cNvPr>
          <p:cNvGrpSpPr/>
          <p:nvPr/>
        </p:nvGrpSpPr>
        <p:grpSpPr>
          <a:xfrm>
            <a:off x="5251730" y="963899"/>
            <a:ext cx="1595449" cy="5124080"/>
            <a:chOff x="2767475" y="133379"/>
            <a:chExt cx="1595449" cy="6332157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C5FA612A-42BF-4569-A92F-F81733C13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7475" y="133379"/>
              <a:ext cx="1595449" cy="633215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8BD8E1-A37D-4BE4-8951-026C3CB6FB4F}"/>
                </a:ext>
              </a:extLst>
            </p:cNvPr>
            <p:cNvSpPr/>
            <p:nvPr/>
          </p:nvSpPr>
          <p:spPr>
            <a:xfrm>
              <a:off x="2832212" y="2595309"/>
              <a:ext cx="1278542" cy="26865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algorithmic</a:t>
              </a:r>
            </a:p>
            <a:p>
              <a:pPr algn="ctr"/>
              <a:r>
                <a:rPr lang="en-US" altLang="zh-CN" dirty="0"/>
                <a:t>Problem P</a:t>
              </a:r>
              <a:endParaRPr lang="zh-CN" altLang="en-US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A3533E7E-1B1F-4AA1-BF1A-B3EB89AA7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063" y="111659"/>
            <a:ext cx="3334386" cy="85224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04F767BA-CA10-4716-B2EB-0933245880A6}"/>
              </a:ext>
            </a:extLst>
          </p:cNvPr>
          <p:cNvGrpSpPr/>
          <p:nvPr/>
        </p:nvGrpSpPr>
        <p:grpSpPr>
          <a:xfrm>
            <a:off x="5251729" y="1783253"/>
            <a:ext cx="1595449" cy="4150895"/>
            <a:chOff x="2767475" y="133379"/>
            <a:chExt cx="1595449" cy="6332157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044A53F-9BDB-41E7-890B-5153E0E4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7475" y="133379"/>
              <a:ext cx="1595449" cy="6332157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63E9376-E5B6-442D-8D0D-E123AE5C5896}"/>
                </a:ext>
              </a:extLst>
            </p:cNvPr>
            <p:cNvSpPr/>
            <p:nvPr/>
          </p:nvSpPr>
          <p:spPr>
            <a:xfrm>
              <a:off x="2832212" y="2595309"/>
              <a:ext cx="1278542" cy="26865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algorithmic</a:t>
              </a:r>
            </a:p>
            <a:p>
              <a:pPr algn="ctr"/>
              <a:r>
                <a:rPr lang="en-US" altLang="zh-CN" dirty="0"/>
                <a:t>Problem P</a:t>
              </a:r>
              <a:endParaRPr lang="zh-CN" altLang="en-US" dirty="0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7ECDCBF-ECDE-420B-B2FA-86CCD34AA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693" y="6082043"/>
            <a:ext cx="3023210" cy="775957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9414DC9C-FDE8-4D5F-AC2A-7BEC1A9511F6}"/>
              </a:ext>
            </a:extLst>
          </p:cNvPr>
          <p:cNvGrpSpPr/>
          <p:nvPr/>
        </p:nvGrpSpPr>
        <p:grpSpPr>
          <a:xfrm>
            <a:off x="5251728" y="1783253"/>
            <a:ext cx="1595449" cy="3346882"/>
            <a:chOff x="2767475" y="133379"/>
            <a:chExt cx="1595449" cy="6332157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8393DEC6-7A0C-4B64-B26C-3AAEF1673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7475" y="133379"/>
              <a:ext cx="1595449" cy="6332157"/>
            </a:xfrm>
            <a:prstGeom prst="rect">
              <a:avLst/>
            </a:prstGeom>
          </p:spPr>
        </p:pic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E1C7AB2-B07A-4222-8960-5C068668AF1E}"/>
                </a:ext>
              </a:extLst>
            </p:cNvPr>
            <p:cNvSpPr/>
            <p:nvPr/>
          </p:nvSpPr>
          <p:spPr>
            <a:xfrm>
              <a:off x="2832212" y="2595309"/>
              <a:ext cx="1278542" cy="26865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algorithmic</a:t>
              </a:r>
            </a:p>
            <a:p>
              <a:pPr algn="ctr"/>
              <a:r>
                <a:rPr lang="en-US" altLang="zh-CN" dirty="0"/>
                <a:t>Problem 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802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0.0007 0.12431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0.00694 -0.145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2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9414DC9C-FDE8-4D5F-AC2A-7BEC1A9511F6}"/>
              </a:ext>
            </a:extLst>
          </p:cNvPr>
          <p:cNvGrpSpPr/>
          <p:nvPr/>
        </p:nvGrpSpPr>
        <p:grpSpPr>
          <a:xfrm>
            <a:off x="5251728" y="1783253"/>
            <a:ext cx="1595449" cy="3346882"/>
            <a:chOff x="2767475" y="133379"/>
            <a:chExt cx="1595449" cy="6332157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8393DEC6-7A0C-4B64-B26C-3AAEF1673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7475" y="133379"/>
              <a:ext cx="1595449" cy="6332157"/>
            </a:xfrm>
            <a:prstGeom prst="rect">
              <a:avLst/>
            </a:prstGeom>
          </p:spPr>
        </p:pic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E1C7AB2-B07A-4222-8960-5C068668AF1E}"/>
                </a:ext>
              </a:extLst>
            </p:cNvPr>
            <p:cNvSpPr/>
            <p:nvPr/>
          </p:nvSpPr>
          <p:spPr>
            <a:xfrm>
              <a:off x="2832212" y="2595309"/>
              <a:ext cx="1278542" cy="26865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algorithmic</a:t>
              </a:r>
            </a:p>
            <a:p>
              <a:pPr algn="ctr"/>
              <a:r>
                <a:rPr lang="en-US" altLang="zh-CN" dirty="0"/>
                <a:t>Problem P</a:t>
              </a:r>
              <a:endParaRPr lang="zh-CN" altLang="en-US" dirty="0"/>
            </a:p>
          </p:txBody>
        </p:sp>
      </p:grpSp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Nothing</a:t>
            </a: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Have nothing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Nothing here</a:t>
            </a:r>
          </a:p>
        </p:txBody>
      </p:sp>
      <p:sp>
        <p:nvSpPr>
          <p:cNvPr id="33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Have no word 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157559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592388" y="563789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2000" b="1" dirty="0">
              <a:solidFill>
                <a:srgbClr val="0053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DE0480C4-91F1-4CCE-A9B8-7DD2BE6C8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What is algorithm gap?</a:t>
            </a:r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112690B0-735A-41BB-8225-CCFD19556D32}"/>
              </a:ext>
            </a:extLst>
          </p:cNvPr>
          <p:cNvSpPr>
            <a:spLocks noChangeAspect="1"/>
          </p:cNvSpPr>
          <p:nvPr/>
        </p:nvSpPr>
        <p:spPr>
          <a:xfrm rot="16200000">
            <a:off x="1925967" y="154863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5EA46E5-2735-42DE-8C68-BF137C5C2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063" y="947456"/>
            <a:ext cx="3334386" cy="85224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8E6AABE6-A92C-4E50-9FB5-F2AC97A7E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063" y="5085681"/>
            <a:ext cx="3023210" cy="77595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CD7C7FC-92A2-4EDF-B0A8-18B947B6F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194" y="2111789"/>
            <a:ext cx="3229592" cy="7493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F22C79-FCBB-4006-BAA5-FEDF97E605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6194" y="4025569"/>
            <a:ext cx="3192436" cy="7493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3D4BC9-A14C-49D7-8061-80ED5ECB1A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9673" y="2900057"/>
            <a:ext cx="1614620" cy="10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Nothing</a:t>
            </a: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Have nothing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Nothing here</a:t>
            </a:r>
          </a:p>
        </p:txBody>
      </p:sp>
      <p:sp>
        <p:nvSpPr>
          <p:cNvPr id="33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Have no word 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157559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592388" y="563789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2000" b="1" dirty="0">
              <a:solidFill>
                <a:srgbClr val="0053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DE0480C4-91F1-4CCE-A9B8-7DD2BE6C8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What is algorithm gap?</a:t>
            </a:r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112690B0-735A-41BB-8225-CCFD19556D32}"/>
              </a:ext>
            </a:extLst>
          </p:cNvPr>
          <p:cNvSpPr>
            <a:spLocks noChangeAspect="1"/>
          </p:cNvSpPr>
          <p:nvPr/>
        </p:nvSpPr>
        <p:spPr>
          <a:xfrm rot="16200000">
            <a:off x="1925967" y="154863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D7C7FC-92A2-4EDF-B0A8-18B947B6F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194" y="2111789"/>
            <a:ext cx="3229592" cy="7493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F22C79-FCBB-4006-BAA5-FEDF97E60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194" y="4025569"/>
            <a:ext cx="3192436" cy="7493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3D4BC9-A14C-49D7-8061-80ED5ECB1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673" y="2900057"/>
            <a:ext cx="1614620" cy="10731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86B2D57-33FF-45B2-8AE9-D17D3272E79D}"/>
              </a:ext>
            </a:extLst>
          </p:cNvPr>
          <p:cNvGrpSpPr/>
          <p:nvPr/>
        </p:nvGrpSpPr>
        <p:grpSpPr>
          <a:xfrm>
            <a:off x="4707616" y="2499192"/>
            <a:ext cx="3229592" cy="749350"/>
            <a:chOff x="2422702" y="3068679"/>
            <a:chExt cx="3229592" cy="74935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5F8F213-F386-497A-AB4E-CE5D703BF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2702" y="3068679"/>
              <a:ext cx="3229592" cy="74935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E17CBAD-4CFC-4B2A-BE7B-E1CE4A225A0A}"/>
                </a:ext>
              </a:extLst>
            </p:cNvPr>
            <p:cNvSpPr/>
            <p:nvPr/>
          </p:nvSpPr>
          <p:spPr>
            <a:xfrm>
              <a:off x="3449116" y="3364793"/>
              <a:ext cx="250853" cy="2103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7926218-6F2A-4CC3-94AF-B53F5E7DDBCA}"/>
              </a:ext>
            </a:extLst>
          </p:cNvPr>
          <p:cNvGrpSpPr/>
          <p:nvPr/>
        </p:nvGrpSpPr>
        <p:grpSpPr>
          <a:xfrm>
            <a:off x="4801760" y="3429000"/>
            <a:ext cx="3273085" cy="831599"/>
            <a:chOff x="2422701" y="4443833"/>
            <a:chExt cx="3273085" cy="83159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8AD27CF-4011-44AF-8ADD-6A97F7591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2701" y="4443833"/>
              <a:ext cx="3273085" cy="831599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7C0CCE6-4BFB-4944-BE8B-A770F860F883}"/>
                </a:ext>
              </a:extLst>
            </p:cNvPr>
            <p:cNvSpPr/>
            <p:nvPr/>
          </p:nvSpPr>
          <p:spPr>
            <a:xfrm>
              <a:off x="3948914" y="4895681"/>
              <a:ext cx="315590" cy="1995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9770166-F0C3-418B-BF2D-01AFC0E86F77}"/>
              </a:ext>
            </a:extLst>
          </p:cNvPr>
          <p:cNvGrpSpPr/>
          <p:nvPr/>
        </p:nvGrpSpPr>
        <p:grpSpPr>
          <a:xfrm>
            <a:off x="3510631" y="1504434"/>
            <a:ext cx="3743325" cy="4210050"/>
            <a:chOff x="2546144" y="1429171"/>
            <a:chExt cx="3743325" cy="421005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CE1946C-8907-4FE9-9005-0E50478F4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144" y="1429171"/>
              <a:ext cx="3743325" cy="421005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00446D2-6A2C-4173-B8F8-0B10FB7EE899}"/>
                </a:ext>
              </a:extLst>
            </p:cNvPr>
            <p:cNvSpPr/>
            <p:nvPr/>
          </p:nvSpPr>
          <p:spPr>
            <a:xfrm>
              <a:off x="2546145" y="4620883"/>
              <a:ext cx="3668538" cy="9310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The algorithmic problem are </a:t>
              </a:r>
            </a:p>
            <a:p>
              <a:pPr algn="ctr"/>
              <a:r>
                <a:rPr lang="en-US" altLang="zh-CN" sz="4400" dirty="0"/>
                <a:t>closed!</a:t>
              </a:r>
              <a:endParaRPr lang="zh-CN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571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0.00069 0.093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0017 -0.0497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Nothing</a:t>
            </a: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Have nothing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Nothing here</a:t>
            </a:r>
          </a:p>
        </p:txBody>
      </p:sp>
      <p:sp>
        <p:nvSpPr>
          <p:cNvPr id="33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Have no word 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157559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592388" y="563789"/>
            <a:ext cx="611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2000" b="1" dirty="0">
              <a:solidFill>
                <a:srgbClr val="0053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53">
            <a:extLst>
              <a:ext uri="{FF2B5EF4-FFF2-40B4-BE49-F238E27FC236}">
                <a16:creationId xmlns:a16="http://schemas.microsoft.com/office/drawing/2014/main" id="{DE0480C4-91F1-4CCE-A9B8-7DD2BE6C8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What is algorithm gap?</a:t>
            </a:r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112690B0-735A-41BB-8225-CCFD19556D32}"/>
              </a:ext>
            </a:extLst>
          </p:cNvPr>
          <p:cNvSpPr>
            <a:spLocks noChangeAspect="1"/>
          </p:cNvSpPr>
          <p:nvPr/>
        </p:nvSpPr>
        <p:spPr>
          <a:xfrm rot="16200000">
            <a:off x="1925967" y="154863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67A6FD1-BC97-4346-93EC-5ACCCE0C8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06" y="1330128"/>
            <a:ext cx="4197743" cy="41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3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2" grpId="0" animBg="1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What is algorithm gap?</a:t>
            </a: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Example: Sorting algorithm</a:t>
            </a:r>
          </a:p>
        </p:txBody>
      </p: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Nothing</a:t>
            </a: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Have nothing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Nothing here</a:t>
            </a:r>
          </a:p>
        </p:txBody>
      </p:sp>
      <p:sp>
        <p:nvSpPr>
          <p:cNvPr id="33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Have no word 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941638" y="2528888"/>
            <a:ext cx="1800225" cy="1800225"/>
            <a:chOff x="2941638" y="2528888"/>
            <a:chExt cx="1800225" cy="1800225"/>
          </a:xfrm>
        </p:grpSpPr>
        <p:sp>
          <p:nvSpPr>
            <p:cNvPr id="42" name="椭圆 41"/>
            <p:cNvSpPr/>
            <p:nvPr/>
          </p:nvSpPr>
          <p:spPr bwMode="auto">
            <a:xfrm>
              <a:off x="2941638" y="2528888"/>
              <a:ext cx="1800225" cy="1800225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3255837" y="2963370"/>
              <a:ext cx="1171826" cy="908811"/>
            </a:xfrm>
            <a:custGeom>
              <a:avLst/>
              <a:gdLst>
                <a:gd name="T0" fmla="*/ 55 w 77"/>
                <a:gd name="T1" fmla="*/ 14 h 59"/>
                <a:gd name="T2" fmla="*/ 4 w 77"/>
                <a:gd name="T3" fmla="*/ 18 h 59"/>
                <a:gd name="T4" fmla="*/ 65 w 77"/>
                <a:gd name="T5" fmla="*/ 55 h 59"/>
                <a:gd name="T6" fmla="*/ 67 w 77"/>
                <a:gd name="T7" fmla="*/ 34 h 59"/>
                <a:gd name="T8" fmla="*/ 68 w 77"/>
                <a:gd name="T9" fmla="*/ 32 h 59"/>
                <a:gd name="T10" fmla="*/ 68 w 77"/>
                <a:gd name="T11" fmla="*/ 31 h 59"/>
                <a:gd name="T12" fmla="*/ 68 w 77"/>
                <a:gd name="T13" fmla="*/ 59 h 59"/>
                <a:gd name="T14" fmla="*/ 2 w 77"/>
                <a:gd name="T15" fmla="*/ 59 h 59"/>
                <a:gd name="T16" fmla="*/ 0 w 77"/>
                <a:gd name="T17" fmla="*/ 57 h 59"/>
                <a:gd name="T18" fmla="*/ 0 w 77"/>
                <a:gd name="T19" fmla="*/ 14 h 59"/>
                <a:gd name="T20" fmla="*/ 10 w 77"/>
                <a:gd name="T21" fmla="*/ 38 h 59"/>
                <a:gd name="T22" fmla="*/ 29 w 77"/>
                <a:gd name="T23" fmla="*/ 41 h 59"/>
                <a:gd name="T24" fmla="*/ 10 w 77"/>
                <a:gd name="T25" fmla="*/ 38 h 59"/>
                <a:gd name="T26" fmla="*/ 10 w 77"/>
                <a:gd name="T27" fmla="*/ 33 h 59"/>
                <a:gd name="T28" fmla="*/ 43 w 77"/>
                <a:gd name="T29" fmla="*/ 30 h 59"/>
                <a:gd name="T30" fmla="*/ 10 w 77"/>
                <a:gd name="T31" fmla="*/ 22 h 59"/>
                <a:gd name="T32" fmla="*/ 43 w 77"/>
                <a:gd name="T33" fmla="*/ 25 h 59"/>
                <a:gd name="T34" fmla="*/ 10 w 77"/>
                <a:gd name="T35" fmla="*/ 22 h 59"/>
                <a:gd name="T36" fmla="*/ 71 w 77"/>
                <a:gd name="T37" fmla="*/ 9 h 59"/>
                <a:gd name="T38" fmla="*/ 67 w 77"/>
                <a:gd name="T39" fmla="*/ 25 h 59"/>
                <a:gd name="T40" fmla="*/ 70 w 77"/>
                <a:gd name="T41" fmla="*/ 24 h 59"/>
                <a:gd name="T42" fmla="*/ 76 w 77"/>
                <a:gd name="T43" fmla="*/ 10 h 59"/>
                <a:gd name="T44" fmla="*/ 75 w 77"/>
                <a:gd name="T45" fmla="*/ 8 h 59"/>
                <a:gd name="T46" fmla="*/ 61 w 77"/>
                <a:gd name="T47" fmla="*/ 9 h 59"/>
                <a:gd name="T48" fmla="*/ 65 w 77"/>
                <a:gd name="T49" fmla="*/ 29 h 59"/>
                <a:gd name="T50" fmla="*/ 52 w 77"/>
                <a:gd name="T51" fmla="*/ 40 h 59"/>
                <a:gd name="T52" fmla="*/ 50 w 77"/>
                <a:gd name="T53" fmla="*/ 49 h 59"/>
                <a:gd name="T54" fmla="*/ 53 w 77"/>
                <a:gd name="T55" fmla="*/ 45 h 59"/>
                <a:gd name="T56" fmla="*/ 54 w 77"/>
                <a:gd name="T57" fmla="*/ 43 h 59"/>
                <a:gd name="T58" fmla="*/ 54 w 77"/>
                <a:gd name="T59" fmla="*/ 46 h 59"/>
                <a:gd name="T60" fmla="*/ 53 w 77"/>
                <a:gd name="T61" fmla="*/ 50 h 59"/>
                <a:gd name="T62" fmla="*/ 59 w 77"/>
                <a:gd name="T63" fmla="*/ 42 h 59"/>
                <a:gd name="T64" fmla="*/ 64 w 77"/>
                <a:gd name="T65" fmla="*/ 30 h 59"/>
                <a:gd name="T66" fmla="*/ 51 w 77"/>
                <a:gd name="T67" fmla="*/ 38 h 59"/>
                <a:gd name="T68" fmla="*/ 64 w 77"/>
                <a:gd name="T69" fmla="*/ 30 h 59"/>
                <a:gd name="T70" fmla="*/ 24 w 77"/>
                <a:gd name="T71" fmla="*/ 52 h 59"/>
                <a:gd name="T72" fmla="*/ 29 w 77"/>
                <a:gd name="T73" fmla="*/ 48 h 59"/>
                <a:gd name="T74" fmla="*/ 30 w 77"/>
                <a:gd name="T75" fmla="*/ 52 h 59"/>
                <a:gd name="T76" fmla="*/ 37 w 77"/>
                <a:gd name="T77" fmla="*/ 50 h 59"/>
                <a:gd name="T78" fmla="*/ 40 w 77"/>
                <a:gd name="T79" fmla="*/ 51 h 59"/>
                <a:gd name="T80" fmla="*/ 40 w 77"/>
                <a:gd name="T81" fmla="*/ 51 h 59"/>
                <a:gd name="T82" fmla="*/ 40 w 77"/>
                <a:gd name="T83" fmla="*/ 54 h 59"/>
                <a:gd name="T84" fmla="*/ 46 w 77"/>
                <a:gd name="T85" fmla="*/ 55 h 59"/>
                <a:gd name="T86" fmla="*/ 43 w 77"/>
                <a:gd name="T87" fmla="*/ 52 h 59"/>
                <a:gd name="T88" fmla="*/ 43 w 77"/>
                <a:gd name="T89" fmla="*/ 52 h 59"/>
                <a:gd name="T90" fmla="*/ 42 w 77"/>
                <a:gd name="T91" fmla="*/ 48 h 59"/>
                <a:gd name="T92" fmla="*/ 39 w 77"/>
                <a:gd name="T93" fmla="*/ 49 h 59"/>
                <a:gd name="T94" fmla="*/ 31 w 77"/>
                <a:gd name="T95" fmla="*/ 49 h 59"/>
                <a:gd name="T96" fmla="*/ 23 w 77"/>
                <a:gd name="T9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067360" y="3198168"/>
            <a:ext cx="3203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prstClr val="black">
                    <a:alpha val="75000"/>
                  </a:prstClr>
                </a:solidFill>
              </a:rPr>
              <a:t>二、实例：排序算法</a:t>
            </a:r>
          </a:p>
        </p:txBody>
      </p:sp>
      <p:sp>
        <p:nvSpPr>
          <p:cNvPr id="17" name="矩形 1">
            <a:extLst>
              <a:ext uri="{FF2B5EF4-FFF2-40B4-BE49-F238E27FC236}">
                <a16:creationId xmlns:a16="http://schemas.microsoft.com/office/drawing/2014/main" id="{2E414DF2-72B2-46FA-9C4C-E2F1717F1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84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4" grpId="0"/>
      <p:bldP spid="1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2185</TotalTime>
  <Words>2933</Words>
  <Application>Microsoft Office PowerPoint</Application>
  <PresentationFormat>全屏显示(4:3)</PresentationFormat>
  <Paragraphs>675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1332535495@qq.com</cp:lastModifiedBy>
  <cp:revision>441</cp:revision>
  <dcterms:created xsi:type="dcterms:W3CDTF">2014-12-14T07:13:29Z</dcterms:created>
  <dcterms:modified xsi:type="dcterms:W3CDTF">2018-03-19T06:03:18Z</dcterms:modified>
</cp:coreProperties>
</file>