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3"/>
    <p:restoredTop sz="94627"/>
  </p:normalViewPr>
  <p:slideViewPr>
    <p:cSldViewPr snapToGrid="0" snapToObjects="1">
      <p:cViewPr varScale="1">
        <p:scale>
          <a:sx n="93" d="100"/>
          <a:sy n="93" d="100"/>
        </p:scale>
        <p:origin x="124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ABF0AF6-E24E-B84B-9655-F4B28833187B}" type="datetimeFigureOut">
              <a:rPr kumimoji="1" lang="zh-CN" altLang="en-US" smtClean="0"/>
              <a:t>2017/3/8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6B0E2EF-9C91-424D-9F8B-B1DC8A206DA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FABF0AF6-E24E-B84B-9655-F4B28833187B}" type="datetimeFigureOut">
              <a:rPr kumimoji="1" lang="zh-CN" altLang="en-US" smtClean="0"/>
              <a:t>2017/3/8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6B0E2EF-9C91-424D-9F8B-B1DC8A206DA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FABF0AF6-E24E-B84B-9655-F4B28833187B}" type="datetimeFigureOut">
              <a:rPr kumimoji="1" lang="zh-CN" altLang="en-US" smtClean="0"/>
              <a:t>2017/3/8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6B0E2EF-9C91-424D-9F8B-B1DC8A206DA6}"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FABF0AF6-E24E-B84B-9655-F4B28833187B}" type="datetimeFigureOut">
              <a:rPr kumimoji="1" lang="zh-CN" altLang="en-US" smtClean="0"/>
              <a:t>2017/3/8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6B0E2EF-9C91-424D-9F8B-B1DC8A206DA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ABF0AF6-E24E-B84B-9655-F4B28833187B}" type="datetimeFigureOut">
              <a:rPr kumimoji="1" lang="zh-CN" altLang="en-US" smtClean="0"/>
              <a:t>2017/3/8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6B0E2EF-9C91-424D-9F8B-B1DC8A206DA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FABF0AF6-E24E-B84B-9655-F4B28833187B}" type="datetimeFigureOut">
              <a:rPr kumimoji="1" lang="zh-CN" altLang="en-US" smtClean="0"/>
              <a:t>2017/3/8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6B0E2EF-9C91-424D-9F8B-B1DC8A206DA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FABF0AF6-E24E-B84B-9655-F4B28833187B}" type="datetimeFigureOut">
              <a:rPr kumimoji="1" lang="zh-CN" altLang="en-US" smtClean="0"/>
              <a:t>2017/3/8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6B0E2EF-9C91-424D-9F8B-B1DC8A206DA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ABF0AF6-E24E-B84B-9655-F4B28833187B}" type="datetimeFigureOut">
              <a:rPr kumimoji="1" lang="zh-CN" altLang="en-US" smtClean="0"/>
              <a:t>2017/3/8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6B0E2EF-9C91-424D-9F8B-B1DC8A206DA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F0AF6-E24E-B84B-9655-F4B28833187B}" type="datetimeFigureOut">
              <a:rPr kumimoji="1" lang="zh-CN" altLang="en-US" smtClean="0"/>
              <a:t>2017/3/8</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6B0E2EF-9C91-424D-9F8B-B1DC8A206DA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ABF0AF6-E24E-B84B-9655-F4B28833187B}" type="datetimeFigureOut">
              <a:rPr kumimoji="1" lang="zh-CN" altLang="en-US" smtClean="0"/>
              <a:t>2017/3/8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6B0E2EF-9C91-424D-9F8B-B1DC8A206DA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ABF0AF6-E24E-B84B-9655-F4B28833187B}" type="datetimeFigureOut">
              <a:rPr kumimoji="1" lang="zh-CN" altLang="en-US" smtClean="0"/>
              <a:t>2017/3/8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6B0E2EF-9C91-424D-9F8B-B1DC8A206DA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F0AF6-E24E-B84B-9655-F4B28833187B}" type="datetimeFigureOut">
              <a:rPr kumimoji="1" lang="zh-CN" altLang="en-US" smtClean="0"/>
              <a:t>2017/3/8</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0E2EF-9C91-424D-9F8B-B1DC8A206DA6}" type="slidenum">
              <a:rPr kumimoji="1" lang="zh-CN" altLang="en-US" smtClean="0"/>
              <a:t>‹#›</a:t>
            </a:fld>
            <a:endParaRPr kumimoji="1" lang="zh-CN" altLang="en-US"/>
          </a:p>
        </p:txBody>
      </p:sp>
    </p:spTree>
    <p:extLst>
      <p:ext uri="{BB962C8B-B14F-4D97-AF65-F5344CB8AC3E}">
        <p14:creationId xmlns:p14="http://schemas.microsoft.com/office/powerpoint/2010/main" val="1982823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550" y="476999"/>
            <a:ext cx="6692900" cy="5904003"/>
          </a:xfrm>
          <a:prstGeom prst="rect">
            <a:avLst/>
          </a:prstGeom>
        </p:spPr>
      </p:pic>
    </p:spTree>
    <p:extLst>
      <p:ext uri="{BB962C8B-B14F-4D97-AF65-F5344CB8AC3E}">
        <p14:creationId xmlns:p14="http://schemas.microsoft.com/office/powerpoint/2010/main" val="1457038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68860" y="790833"/>
            <a:ext cx="7006281" cy="461665"/>
          </a:xfrm>
          <a:prstGeom prst="rect">
            <a:avLst/>
          </a:prstGeom>
          <a:noFill/>
        </p:spPr>
        <p:txBody>
          <a:bodyPr wrap="square" rtlCol="0">
            <a:spAutoFit/>
          </a:bodyPr>
          <a:lstStyle/>
          <a:p>
            <a:r>
              <a:rPr kumimoji="1" lang="zh-CN" altLang="en-US" sz="2400" dirty="0" smtClean="0"/>
              <a:t>不能单纯地用方块的位置建模！因为方块还有朝向。</a:t>
            </a:r>
            <a:endParaRPr kumimoji="1" lang="zh-CN" altLang="en-US" sz="2400" dirty="0"/>
          </a:p>
        </p:txBody>
      </p:sp>
      <p:sp>
        <p:nvSpPr>
          <p:cNvPr id="3" name="文本框 2"/>
          <p:cNvSpPr txBox="1"/>
          <p:nvPr/>
        </p:nvSpPr>
        <p:spPr>
          <a:xfrm>
            <a:off x="1210962" y="1680519"/>
            <a:ext cx="6864179" cy="646331"/>
          </a:xfrm>
          <a:prstGeom prst="rect">
            <a:avLst/>
          </a:prstGeom>
          <a:noFill/>
        </p:spPr>
        <p:txBody>
          <a:bodyPr wrap="square" rtlCol="0">
            <a:spAutoFit/>
          </a:bodyPr>
          <a:lstStyle/>
          <a:p>
            <a:r>
              <a:rPr kumimoji="1" lang="en-US" altLang="zh-CN" dirty="0" smtClean="0"/>
              <a:t>8</a:t>
            </a:r>
            <a:r>
              <a:rPr kumimoji="1" lang="zh-CN" altLang="en-US" dirty="0" smtClean="0"/>
              <a:t>个方块的位置可以任意互换，并且固定一个方块的朝向后其他</a:t>
            </a:r>
            <a:r>
              <a:rPr kumimoji="1" lang="en-US" altLang="zh-CN" dirty="0" smtClean="0"/>
              <a:t>7</a:t>
            </a:r>
            <a:r>
              <a:rPr kumimoji="1" lang="zh-CN" altLang="en-US" dirty="0" smtClean="0"/>
              <a:t>个方块都有</a:t>
            </a:r>
            <a:r>
              <a:rPr kumimoji="1" lang="en-US" altLang="zh-CN" dirty="0" smtClean="0"/>
              <a:t>3</a:t>
            </a:r>
            <a:r>
              <a:rPr kumimoji="1" lang="zh-CN" altLang="en-US" dirty="0" smtClean="0"/>
              <a:t>种朝向，因此</a:t>
            </a:r>
            <a:r>
              <a:rPr kumimoji="1" lang="en-US" altLang="zh-CN" dirty="0" smtClean="0"/>
              <a:t>2</a:t>
            </a:r>
            <a:r>
              <a:rPr kumimoji="1" lang="zh-CN" altLang="en-US" dirty="0" smtClean="0"/>
              <a:t>阶魔方所有状态的上界是：</a:t>
            </a:r>
            <a:endParaRPr kumimoji="1" lang="zh-CN" altLang="en-US" dirty="0"/>
          </a:p>
        </p:txBody>
      </p:sp>
      <p:pic>
        <p:nvPicPr>
          <p:cNvPr id="4" name="图片 3"/>
          <p:cNvPicPr>
            <a:picLocks noChangeAspect="1"/>
          </p:cNvPicPr>
          <p:nvPr/>
        </p:nvPicPr>
        <p:blipFill>
          <a:blip r:embed="rId2"/>
          <a:stretch>
            <a:fillRect/>
          </a:stretch>
        </p:blipFill>
        <p:spPr>
          <a:xfrm>
            <a:off x="2092153" y="2602814"/>
            <a:ext cx="4959694" cy="847811"/>
          </a:xfrm>
          <a:prstGeom prst="rect">
            <a:avLst/>
          </a:prstGeom>
        </p:spPr>
      </p:pic>
      <p:sp>
        <p:nvSpPr>
          <p:cNvPr id="5" name="文本框 4"/>
          <p:cNvSpPr txBox="1"/>
          <p:nvPr/>
        </p:nvSpPr>
        <p:spPr>
          <a:xfrm>
            <a:off x="1421026" y="4374292"/>
            <a:ext cx="6444049" cy="1200329"/>
          </a:xfrm>
          <a:prstGeom prst="rect">
            <a:avLst/>
          </a:prstGeom>
          <a:noFill/>
        </p:spPr>
        <p:txBody>
          <a:bodyPr wrap="square" rtlCol="0">
            <a:spAutoFit/>
          </a:bodyPr>
          <a:lstStyle/>
          <a:p>
            <a:r>
              <a:rPr kumimoji="1" lang="zh-CN" altLang="en-US" dirty="0" smtClean="0"/>
              <a:t>这个界是不紧的！因为存在“非法位置”，这些是永远不可能从一个复原好的魔方旋转得到的。</a:t>
            </a:r>
            <a:endParaRPr kumimoji="1" lang="en-US" altLang="zh-CN" dirty="0" smtClean="0"/>
          </a:p>
          <a:p>
            <a:endParaRPr kumimoji="1" lang="en-US" altLang="zh-CN" dirty="0"/>
          </a:p>
          <a:p>
            <a:r>
              <a:rPr kumimoji="1" lang="zh-CN" altLang="en-US" dirty="0" smtClean="0"/>
              <a:t>在用群描述魔方的时候，要同时考虑到位置和朝向！</a:t>
            </a:r>
            <a:endParaRPr kumimoji="1" lang="zh-CN" altLang="en-US" dirty="0"/>
          </a:p>
        </p:txBody>
      </p:sp>
    </p:spTree>
    <p:extLst>
      <p:ext uri="{BB962C8B-B14F-4D97-AF65-F5344CB8AC3E}">
        <p14:creationId xmlns:p14="http://schemas.microsoft.com/office/powerpoint/2010/main" val="1641380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22173" y="803189"/>
            <a:ext cx="6858000" cy="369332"/>
          </a:xfrm>
          <a:prstGeom prst="rect">
            <a:avLst/>
          </a:prstGeom>
          <a:noFill/>
        </p:spPr>
        <p:txBody>
          <a:bodyPr wrap="square" rtlCol="0">
            <a:spAutoFit/>
          </a:bodyPr>
          <a:lstStyle/>
          <a:p>
            <a:r>
              <a:rPr kumimoji="1" lang="zh-CN" altLang="en-US" dirty="0" smtClean="0"/>
              <a:t>将每个小面作为元素编号：</a:t>
            </a:r>
            <a:endParaRPr kumimoji="1"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123" y="1320803"/>
            <a:ext cx="5626100" cy="4152900"/>
          </a:xfrm>
          <a:prstGeom prst="rect">
            <a:avLst/>
          </a:prstGeom>
        </p:spPr>
      </p:pic>
    </p:spTree>
    <p:extLst>
      <p:ext uri="{BB962C8B-B14F-4D97-AF65-F5344CB8AC3E}">
        <p14:creationId xmlns:p14="http://schemas.microsoft.com/office/powerpoint/2010/main" val="521606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72049" y="741405"/>
            <a:ext cx="5399903" cy="646331"/>
          </a:xfrm>
          <a:prstGeom prst="rect">
            <a:avLst/>
          </a:prstGeom>
          <a:noFill/>
        </p:spPr>
        <p:txBody>
          <a:bodyPr wrap="square" rtlCol="0">
            <a:spAutoFit/>
          </a:bodyPr>
          <a:lstStyle/>
          <a:p>
            <a:r>
              <a:rPr kumimoji="1" lang="zh-CN" altLang="en-US" dirty="0" smtClean="0"/>
              <a:t>一共有</a:t>
            </a:r>
            <a:r>
              <a:rPr kumimoji="1" lang="en-US" altLang="zh-CN" dirty="0" smtClean="0"/>
              <a:t>6</a:t>
            </a:r>
            <a:r>
              <a:rPr kumimoji="1" lang="zh-CN" altLang="en-US" dirty="0" smtClean="0"/>
              <a:t>种非平凡操作！每一个操作都是</a:t>
            </a:r>
            <a:r>
              <a:rPr kumimoji="1" lang="en-US" altLang="zh-CN" dirty="0" smtClean="0"/>
              <a:t>3</a:t>
            </a:r>
            <a:r>
              <a:rPr kumimoji="1" lang="zh-CN" altLang="en-US" dirty="0" smtClean="0"/>
              <a:t>个</a:t>
            </a:r>
            <a:r>
              <a:rPr kumimoji="1" lang="en-US" altLang="zh-CN" dirty="0" smtClean="0"/>
              <a:t>4-cycle</a:t>
            </a:r>
            <a:r>
              <a:rPr kumimoji="1" lang="zh-CN" altLang="en-US" dirty="0" smtClean="0"/>
              <a:t>的乘积！</a:t>
            </a:r>
            <a:endParaRPr kumimoji="1"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550" y="1746422"/>
            <a:ext cx="4978400" cy="5334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550" y="2279822"/>
            <a:ext cx="4914900" cy="2540000"/>
          </a:xfrm>
          <a:prstGeom prst="rect">
            <a:avLst/>
          </a:prstGeom>
        </p:spPr>
      </p:pic>
    </p:spTree>
    <p:extLst>
      <p:ext uri="{BB962C8B-B14F-4D97-AF65-F5344CB8AC3E}">
        <p14:creationId xmlns:p14="http://schemas.microsoft.com/office/powerpoint/2010/main" val="570826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4530" y="889686"/>
            <a:ext cx="6660292" cy="2585323"/>
          </a:xfrm>
          <a:prstGeom prst="rect">
            <a:avLst/>
          </a:prstGeom>
          <a:noFill/>
        </p:spPr>
        <p:txBody>
          <a:bodyPr wrap="square" rtlCol="0">
            <a:spAutoFit/>
          </a:bodyPr>
          <a:lstStyle/>
          <a:p>
            <a:r>
              <a:rPr kumimoji="1" lang="zh-CN" altLang="en-US" dirty="0" smtClean="0"/>
              <a:t>从还原态到当前态的操作序列，在连续进行操作的二元关系下，是一个群。</a:t>
            </a:r>
            <a:endParaRPr kumimoji="1" lang="en-US" altLang="zh-CN" dirty="0" smtClean="0"/>
          </a:p>
          <a:p>
            <a:endParaRPr kumimoji="1" lang="en-US" altLang="zh-CN" dirty="0"/>
          </a:p>
          <a:p>
            <a:r>
              <a:rPr kumimoji="1" lang="zh-CN" altLang="en-US" dirty="0" smtClean="0"/>
              <a:t>证明</a:t>
            </a:r>
            <a:r>
              <a:rPr kumimoji="1" lang="zh-CN" altLang="en-US" dirty="0" smtClean="0">
                <a:sym typeface="Wingdings"/>
              </a:rPr>
              <a:t>：（</a:t>
            </a:r>
            <a:r>
              <a:rPr kumimoji="1" lang="en-US" altLang="zh-CN" dirty="0" smtClean="0">
                <a:sym typeface="Wingdings"/>
              </a:rPr>
              <a:t>1</a:t>
            </a:r>
            <a:r>
              <a:rPr kumimoji="1" lang="zh-CN" altLang="en-US" dirty="0" smtClean="0">
                <a:sym typeface="Wingdings"/>
              </a:rPr>
              <a:t>）封闭性</a:t>
            </a:r>
            <a:r>
              <a:rPr kumimoji="1" lang="en-US" altLang="zh-CN" dirty="0" smtClean="0">
                <a:sym typeface="Wingdings"/>
              </a:rPr>
              <a:t>	</a:t>
            </a:r>
            <a:r>
              <a:rPr kumimoji="1" lang="zh-CN" altLang="en-US" dirty="0" smtClean="0">
                <a:sym typeface="Wingdings"/>
              </a:rPr>
              <a:t>两个操作序列前后进行还是操作序列</a:t>
            </a:r>
            <a:endParaRPr kumimoji="1" lang="en-US" altLang="zh-CN" dirty="0" smtClean="0">
              <a:sym typeface="Wingdings"/>
            </a:endParaRPr>
          </a:p>
          <a:p>
            <a:r>
              <a:rPr kumimoji="1" lang="zh-CN" altLang="en-US" dirty="0">
                <a:sym typeface="Wingdings"/>
              </a:rPr>
              <a:t> </a:t>
            </a:r>
            <a:r>
              <a:rPr kumimoji="1" lang="zh-CN" altLang="en-US" dirty="0" smtClean="0">
                <a:sym typeface="Wingdings"/>
              </a:rPr>
              <a:t>            （</a:t>
            </a:r>
            <a:r>
              <a:rPr kumimoji="1" lang="en-US" altLang="zh-CN" dirty="0">
                <a:sym typeface="Wingdings"/>
              </a:rPr>
              <a:t>2</a:t>
            </a:r>
            <a:r>
              <a:rPr kumimoji="1" lang="zh-CN" altLang="en-US" dirty="0" smtClean="0">
                <a:sym typeface="Wingdings"/>
              </a:rPr>
              <a:t>）结合律</a:t>
            </a:r>
            <a:endParaRPr kumimoji="1" lang="en-US" altLang="zh-CN" dirty="0" smtClean="0">
              <a:sym typeface="Wingdings"/>
            </a:endParaRPr>
          </a:p>
          <a:p>
            <a:r>
              <a:rPr kumimoji="1" lang="en-US" altLang="zh-CN" dirty="0">
                <a:sym typeface="Wingdings"/>
              </a:rPr>
              <a:t>	</a:t>
            </a:r>
            <a:r>
              <a:rPr kumimoji="1" lang="en-US" altLang="zh-CN" dirty="0" smtClean="0">
                <a:sym typeface="Wingdings"/>
              </a:rPr>
              <a:t>		</a:t>
            </a:r>
            <a:r>
              <a:rPr lang="mr-IN" altLang="zh-CN" dirty="0"/>
              <a:t>(</a:t>
            </a:r>
            <a:r>
              <a:rPr lang="mr-IN" altLang="zh-CN" dirty="0" smtClean="0"/>
              <a:t>XY)</a:t>
            </a:r>
            <a:r>
              <a:rPr lang="mr-IN" altLang="zh-CN" dirty="0" err="1" smtClean="0"/>
              <a:t>Z</a:t>
            </a:r>
            <a:r>
              <a:rPr lang="mr-IN" altLang="zh-CN" dirty="0" smtClean="0"/>
              <a:t> </a:t>
            </a:r>
            <a:r>
              <a:rPr lang="mr-IN" altLang="zh-CN" dirty="0"/>
              <a:t>= </a:t>
            </a:r>
            <a:r>
              <a:rPr lang="mr-IN" altLang="zh-CN" dirty="0" smtClean="0"/>
              <a:t>X(YZ</a:t>
            </a:r>
            <a:r>
              <a:rPr lang="mr-IN" altLang="zh-CN" dirty="0"/>
              <a:t>) </a:t>
            </a:r>
            <a:endParaRPr lang="en-US" altLang="zh-CN" dirty="0" smtClean="0"/>
          </a:p>
          <a:p>
            <a:r>
              <a:rPr lang="en-US" altLang="zh-CN" dirty="0"/>
              <a:t>	</a:t>
            </a:r>
            <a:r>
              <a:rPr lang="zh-CN" altLang="en-US" dirty="0" smtClean="0"/>
              <a:t>成立。因为与这与排列是一样的。</a:t>
            </a:r>
            <a:endParaRPr lang="en-US" altLang="zh-CN" dirty="0" smtClean="0"/>
          </a:p>
          <a:p>
            <a:r>
              <a:rPr lang="zh-CN" altLang="en-US" dirty="0" smtClean="0"/>
              <a:t>             （</a:t>
            </a:r>
            <a:r>
              <a:rPr lang="en-US" altLang="zh-CN" dirty="0"/>
              <a:t>3</a:t>
            </a:r>
            <a:r>
              <a:rPr lang="zh-CN" altLang="en-US" dirty="0" smtClean="0"/>
              <a:t>）</a:t>
            </a:r>
            <a:r>
              <a:rPr lang="en-US" altLang="zh-CN" dirty="0" smtClean="0"/>
              <a:t>identity</a:t>
            </a:r>
            <a:r>
              <a:rPr lang="zh-CN" altLang="en-US" dirty="0" smtClean="0"/>
              <a:t> </a:t>
            </a:r>
            <a:r>
              <a:rPr lang="en-US" altLang="zh-CN" dirty="0" smtClean="0"/>
              <a:t>element</a:t>
            </a:r>
            <a:r>
              <a:rPr lang="zh-CN" altLang="en-US" dirty="0" smtClean="0"/>
              <a:t>就是保持不动</a:t>
            </a:r>
            <a:r>
              <a:rPr lang="en-US" altLang="zh-CN" dirty="0" smtClean="0"/>
              <a:t>.</a:t>
            </a:r>
          </a:p>
          <a:p>
            <a:r>
              <a:rPr lang="zh-CN" altLang="en-US" dirty="0" smtClean="0"/>
              <a:t>             （</a:t>
            </a:r>
            <a:r>
              <a:rPr lang="en-US" altLang="zh-CN" dirty="0" smtClean="0"/>
              <a:t>4</a:t>
            </a:r>
            <a:r>
              <a:rPr lang="zh-CN" altLang="en-US" dirty="0" smtClean="0"/>
              <a:t>）对操作</a:t>
            </a:r>
            <a:r>
              <a:rPr lang="en-US" altLang="zh-CN" dirty="0" smtClean="0"/>
              <a:t>X</a:t>
            </a:r>
            <a:r>
              <a:rPr lang="zh-CN" altLang="en-US" dirty="0" smtClean="0"/>
              <a:t>，</a:t>
            </a:r>
            <a:r>
              <a:rPr lang="en-US" altLang="zh-CN" dirty="0" smtClean="0"/>
              <a:t>X</a:t>
            </a:r>
            <a:r>
              <a:rPr lang="zh-CN" altLang="en-US" dirty="0" smtClean="0"/>
              <a:t>的逆是</a:t>
            </a:r>
            <a:r>
              <a:rPr lang="en-US" altLang="zh-CN" dirty="0" smtClean="0"/>
              <a:t>X^{-3}.</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986" y="3531800"/>
            <a:ext cx="5613400" cy="4572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386" y="3559274"/>
            <a:ext cx="1384300" cy="292100"/>
          </a:xfrm>
          <a:prstGeom prst="rect">
            <a:avLst/>
          </a:prstGeom>
        </p:spPr>
      </p:pic>
      <p:sp>
        <p:nvSpPr>
          <p:cNvPr id="5" name="文本框 4"/>
          <p:cNvSpPr txBox="1"/>
          <p:nvPr/>
        </p:nvSpPr>
        <p:spPr>
          <a:xfrm>
            <a:off x="1105930" y="4164227"/>
            <a:ext cx="7117492" cy="1200329"/>
          </a:xfrm>
          <a:prstGeom prst="rect">
            <a:avLst/>
          </a:prstGeom>
          <a:noFill/>
        </p:spPr>
        <p:txBody>
          <a:bodyPr wrap="square" rtlCol="0">
            <a:spAutoFit/>
          </a:bodyPr>
          <a:lstStyle/>
          <a:p>
            <a:r>
              <a:rPr kumimoji="1" lang="zh-CN" altLang="en-US" dirty="0" smtClean="0"/>
              <a:t>魔方的所有的合法位置对应一个排列，根据定义，有操作序列生成它。</a:t>
            </a:r>
            <a:endParaRPr kumimoji="1" lang="en-US" altLang="zh-CN" dirty="0" smtClean="0"/>
          </a:p>
          <a:p>
            <a:endParaRPr kumimoji="1" lang="en-US" altLang="zh-CN" dirty="0"/>
          </a:p>
          <a:p>
            <a:r>
              <a:rPr kumimoji="1" lang="zh-CN" altLang="en-US" dirty="0" smtClean="0"/>
              <a:t>为什么从还原态打乱的魔方都可以复原？</a:t>
            </a:r>
            <a:endParaRPr kumimoji="1" lang="en-US" altLang="zh-CN" dirty="0" smtClean="0"/>
          </a:p>
          <a:p>
            <a:r>
              <a:rPr kumimoji="1" lang="zh-CN" altLang="en-US" dirty="0" smtClean="0"/>
              <a:t>相应的操作序列在一个群中，故是有逆的！</a:t>
            </a:r>
            <a:endParaRPr kumimoji="1" lang="zh-CN" altLang="en-US" dirty="0"/>
          </a:p>
        </p:txBody>
      </p:sp>
    </p:spTree>
    <p:extLst>
      <p:ext uri="{BB962C8B-B14F-4D97-AF65-F5344CB8AC3E}">
        <p14:creationId xmlns:p14="http://schemas.microsoft.com/office/powerpoint/2010/main" val="1852467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ppp"/>
          <p:cNvPicPr>
            <a:picLocks noChangeAspect="1"/>
          </p:cNvPicPr>
          <p:nvPr/>
        </p:nvPicPr>
        <p:blipFill>
          <a:blip r:embed="rId2"/>
          <a:stretch>
            <a:fillRect/>
          </a:stretch>
        </p:blipFill>
        <p:spPr>
          <a:xfrm>
            <a:off x="278131" y="1975009"/>
            <a:ext cx="8708231" cy="1420654"/>
          </a:xfrm>
          <a:prstGeom prst="rect">
            <a:avLst/>
          </a:prstGeom>
        </p:spPr>
      </p:pic>
    </p:spTree>
    <p:extLst>
      <p:ext uri="{BB962C8B-B14F-4D97-AF65-F5344CB8AC3E}">
        <p14:creationId xmlns:p14="http://schemas.microsoft.com/office/powerpoint/2010/main" val="521360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a:t>定义:</a:t>
            </a:r>
          </a:p>
        </p:txBody>
      </p:sp>
      <p:sp>
        <p:nvSpPr>
          <p:cNvPr id="3" name="内容占位符 2"/>
          <p:cNvSpPr>
            <a:spLocks noGrp="1"/>
          </p:cNvSpPr>
          <p:nvPr>
            <p:ph idx="1"/>
          </p:nvPr>
        </p:nvSpPr>
        <p:spPr>
          <a:xfrm>
            <a:off x="628650" y="1444030"/>
            <a:ext cx="7886700" cy="4351338"/>
          </a:xfrm>
        </p:spPr>
        <p:txBody>
          <a:bodyPr>
            <a:normAutofit lnSpcReduction="10000"/>
          </a:bodyPr>
          <a:lstStyle/>
          <a:p>
            <a:r>
              <a:rPr lang="x-none" altLang="zh-CN" dirty="0"/>
              <a:t>把魔方的顶面和地面涂黑，这样每一个小块均有一面为黑色。每经过一次旋转，小块的角度变化定义如下：</a:t>
            </a:r>
          </a:p>
          <a:p>
            <a:pPr lvl="1"/>
            <a:r>
              <a:rPr lang="x-none" altLang="zh-CN" dirty="0">
                <a:cs typeface="Noto Sans" charset="0"/>
              </a:rPr>
              <a:t>把未旋转前的小块在原地顺时针转动，使得其黑面与旋转后的该小块的黑面面向相同或相对方向所转动的角度。</a:t>
            </a:r>
          </a:p>
          <a:p>
            <a:pPr marL="342900" lvl="1" indent="0">
              <a:buNone/>
            </a:pPr>
            <a:endParaRPr lang="x-none" altLang="zh-CN" dirty="0">
              <a:cs typeface="Noto Sans" charset="0"/>
            </a:endParaRPr>
          </a:p>
          <a:p>
            <a:pPr marL="342900" lvl="1" indent="0">
              <a:buNone/>
            </a:pPr>
            <a:r>
              <a:rPr lang="x-none" altLang="zh-CN" dirty="0">
                <a:cs typeface="Noto Sans" charset="0"/>
              </a:rPr>
              <a:t>如图，R逆时针旋转90°</a:t>
            </a:r>
          </a:p>
          <a:p>
            <a:pPr marL="342900" lvl="1" indent="0">
              <a:buNone/>
            </a:pPr>
            <a:endParaRPr lang="x-none" altLang="zh-CN" dirty="0">
              <a:cs typeface="Noto Sans" charset="0"/>
            </a:endParaRPr>
          </a:p>
          <a:p>
            <a:pPr marL="342900" lvl="1" indent="0">
              <a:buNone/>
            </a:pPr>
            <a:r>
              <a:rPr lang="x-none" altLang="zh-CN" dirty="0">
                <a:cs typeface="Noto Sans" charset="0"/>
              </a:rPr>
              <a:t>1,3角度变化为2π/3</a:t>
            </a:r>
          </a:p>
          <a:p>
            <a:pPr marL="342900" lvl="1" indent="0">
              <a:buNone/>
            </a:pPr>
            <a:r>
              <a:rPr lang="x-none" altLang="zh-CN" dirty="0">
                <a:cs typeface="Noto Sans" charset="0"/>
              </a:rPr>
              <a:t>2,4角度变化为4π/3,或-2π/3</a:t>
            </a:r>
          </a:p>
          <a:p>
            <a:pPr marL="342900" lvl="1" indent="0">
              <a:buNone/>
            </a:pPr>
            <a:r>
              <a:rPr lang="x-none" altLang="zh-CN" dirty="0">
                <a:cs typeface="Noto Sans" charset="0"/>
              </a:rPr>
              <a:t>总的角度变化为０</a:t>
            </a:r>
          </a:p>
          <a:p>
            <a:pPr marL="342900" lvl="1" indent="0">
              <a:buNone/>
            </a:pPr>
            <a:endParaRPr lang="x-none" altLang="zh-CN" dirty="0">
              <a:cs typeface="Noto Sans" charset="0"/>
            </a:endParaRPr>
          </a:p>
        </p:txBody>
      </p:sp>
      <p:pic>
        <p:nvPicPr>
          <p:cNvPr id="4" name="图片 3" descr="bbb"/>
          <p:cNvPicPr>
            <a:picLocks noChangeAspect="1"/>
          </p:cNvPicPr>
          <p:nvPr/>
        </p:nvPicPr>
        <p:blipFill>
          <a:blip r:embed="rId2"/>
          <a:stretch>
            <a:fillRect/>
          </a:stretch>
        </p:blipFill>
        <p:spPr>
          <a:xfrm>
            <a:off x="5349954" y="3488831"/>
            <a:ext cx="2771299" cy="2556986"/>
          </a:xfrm>
          <a:prstGeom prst="rect">
            <a:avLst/>
          </a:prstGeom>
        </p:spPr>
      </p:pic>
      <p:sp>
        <p:nvSpPr>
          <p:cNvPr id="5" name="文本框 4"/>
          <p:cNvSpPr txBox="1"/>
          <p:nvPr/>
        </p:nvSpPr>
        <p:spPr>
          <a:xfrm>
            <a:off x="628650" y="5610702"/>
            <a:ext cx="4607719" cy="369332"/>
          </a:xfrm>
          <a:prstGeom prst="rect">
            <a:avLst/>
          </a:prstGeom>
          <a:noFill/>
        </p:spPr>
        <p:txBody>
          <a:bodyPr wrap="square" rtlCol="0">
            <a:spAutoFit/>
          </a:bodyPr>
          <a:lstStyle/>
          <a:p>
            <a:r>
              <a:rPr lang="x-none" altLang="zh-CN"/>
              <a:t>容易验证，所有旋转的总角度变化均为０</a:t>
            </a:r>
          </a:p>
        </p:txBody>
      </p:sp>
    </p:spTree>
    <p:extLst>
      <p:ext uri="{BB962C8B-B14F-4D97-AF65-F5344CB8AC3E}">
        <p14:creationId xmlns:p14="http://schemas.microsoft.com/office/powerpoint/2010/main" val="77514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linds(horizontal)">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descr="ppp"/>
          <p:cNvPicPr>
            <a:picLocks noGrp="1" noChangeAspect="1"/>
          </p:cNvPicPr>
          <p:nvPr>
            <p:ph idx="1"/>
          </p:nvPr>
        </p:nvPicPr>
        <p:blipFill>
          <a:blip r:embed="rId2"/>
          <a:stretch>
            <a:fillRect/>
          </a:stretch>
        </p:blipFill>
        <p:spPr>
          <a:xfrm>
            <a:off x="707231" y="1078230"/>
            <a:ext cx="7886700" cy="1286828"/>
          </a:xfrm>
          <a:prstGeom prst="rect">
            <a:avLst/>
          </a:prstGeom>
        </p:spPr>
      </p:pic>
      <p:sp>
        <p:nvSpPr>
          <p:cNvPr id="7" name="文本框 6"/>
          <p:cNvSpPr txBox="1"/>
          <p:nvPr/>
        </p:nvSpPr>
        <p:spPr>
          <a:xfrm>
            <a:off x="969169" y="3422809"/>
            <a:ext cx="5163026" cy="300082"/>
          </a:xfrm>
          <a:prstGeom prst="rect">
            <a:avLst/>
          </a:prstGeom>
          <a:noFill/>
        </p:spPr>
        <p:txBody>
          <a:bodyPr wrap="square" rtlCol="0">
            <a:spAutoFit/>
          </a:bodyPr>
          <a:lstStyle/>
          <a:p>
            <a:r>
              <a:rPr lang="zh-CN" altLang="en-US" sz="1350"/>
              <a:t>Now suppose P and Q are elements of C.</a:t>
            </a:r>
          </a:p>
        </p:txBody>
      </p:sp>
      <p:pic>
        <p:nvPicPr>
          <p:cNvPr id="8" name="图片 7" descr="aaa_1"/>
          <p:cNvPicPr>
            <a:picLocks noChangeAspect="1"/>
          </p:cNvPicPr>
          <p:nvPr/>
        </p:nvPicPr>
        <p:blipFill>
          <a:blip r:embed="rId3"/>
          <a:stretch>
            <a:fillRect/>
          </a:stretch>
        </p:blipFill>
        <p:spPr>
          <a:xfrm>
            <a:off x="921068" y="2526507"/>
            <a:ext cx="7543324" cy="336709"/>
          </a:xfrm>
          <a:prstGeom prst="rect">
            <a:avLst/>
          </a:prstGeom>
        </p:spPr>
      </p:pic>
      <p:pic>
        <p:nvPicPr>
          <p:cNvPr id="9" name="图片 8" descr="aaa_2"/>
          <p:cNvPicPr>
            <a:picLocks noChangeAspect="1"/>
          </p:cNvPicPr>
          <p:nvPr/>
        </p:nvPicPr>
        <p:blipFill>
          <a:blip r:embed="rId4"/>
          <a:stretch>
            <a:fillRect/>
          </a:stretch>
        </p:blipFill>
        <p:spPr>
          <a:xfrm>
            <a:off x="907257" y="2842261"/>
            <a:ext cx="7593806" cy="236696"/>
          </a:xfrm>
          <a:prstGeom prst="rect">
            <a:avLst/>
          </a:prstGeom>
        </p:spPr>
      </p:pic>
      <p:pic>
        <p:nvPicPr>
          <p:cNvPr id="10" name="图片 9" descr="aaa_3"/>
          <p:cNvPicPr>
            <a:picLocks noChangeAspect="1"/>
          </p:cNvPicPr>
          <p:nvPr/>
        </p:nvPicPr>
        <p:blipFill>
          <a:blip r:embed="rId5"/>
          <a:stretch>
            <a:fillRect/>
          </a:stretch>
        </p:blipFill>
        <p:spPr>
          <a:xfrm>
            <a:off x="929164" y="3112294"/>
            <a:ext cx="7208996" cy="252889"/>
          </a:xfrm>
          <a:prstGeom prst="rect">
            <a:avLst/>
          </a:prstGeom>
        </p:spPr>
      </p:pic>
      <p:pic>
        <p:nvPicPr>
          <p:cNvPr id="11" name="图片 10"/>
          <p:cNvPicPr>
            <a:picLocks noChangeAspect="1"/>
          </p:cNvPicPr>
          <p:nvPr/>
        </p:nvPicPr>
        <p:blipFill>
          <a:blip r:embed="rId6"/>
          <a:stretch>
            <a:fillRect/>
          </a:stretch>
        </p:blipFill>
        <p:spPr>
          <a:xfrm>
            <a:off x="963454" y="3731419"/>
            <a:ext cx="6385084" cy="389573"/>
          </a:xfrm>
          <a:prstGeom prst="rect">
            <a:avLst/>
          </a:prstGeom>
        </p:spPr>
      </p:pic>
      <p:pic>
        <p:nvPicPr>
          <p:cNvPr id="12" name="图片 11"/>
          <p:cNvPicPr>
            <a:picLocks noChangeAspect="1"/>
          </p:cNvPicPr>
          <p:nvPr/>
        </p:nvPicPr>
        <p:blipFill>
          <a:blip r:embed="rId7"/>
          <a:stretch>
            <a:fillRect/>
          </a:stretch>
        </p:blipFill>
        <p:spPr>
          <a:xfrm>
            <a:off x="701517" y="4103370"/>
            <a:ext cx="8382476" cy="925830"/>
          </a:xfrm>
          <a:prstGeom prst="rect">
            <a:avLst/>
          </a:prstGeom>
        </p:spPr>
      </p:pic>
    </p:spTree>
    <p:extLst>
      <p:ext uri="{BB962C8B-B14F-4D97-AF65-F5344CB8AC3E}">
        <p14:creationId xmlns:p14="http://schemas.microsoft.com/office/powerpoint/2010/main" val="127634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TotalTime>
  <Words>247</Words>
  <Application>Microsoft Macintosh PowerPoint</Application>
  <PresentationFormat>全屏显示(4:3)</PresentationFormat>
  <Paragraphs>30</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Calibri</vt:lpstr>
      <vt:lpstr>Calibri Light</vt:lpstr>
      <vt:lpstr>Mangal</vt:lpstr>
      <vt:lpstr>Noto Sans</vt:lpstr>
      <vt:lpstr>Wingdings</vt:lpstr>
      <vt:lpstr>等线</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定义:</vt:lpstr>
      <vt:lpstr>PowerPoint 演示文稿</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吴澄杰</dc:creator>
  <cp:lastModifiedBy>吴澄杰</cp:lastModifiedBy>
  <cp:revision>9</cp:revision>
  <cp:lastPrinted>2017-03-08T14:03:56Z</cp:lastPrinted>
  <dcterms:created xsi:type="dcterms:W3CDTF">2017-03-07T13:25:06Z</dcterms:created>
  <dcterms:modified xsi:type="dcterms:W3CDTF">2017-03-08T14:04:10Z</dcterms:modified>
</cp:coreProperties>
</file>