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256" r:id="rId2"/>
    <p:sldId id="274" r:id="rId3"/>
    <p:sldId id="286" r:id="rId4"/>
    <p:sldId id="275" r:id="rId5"/>
    <p:sldId id="276" r:id="rId6"/>
    <p:sldId id="283" r:id="rId7"/>
    <p:sldId id="277" r:id="rId8"/>
    <p:sldId id="278" r:id="rId9"/>
    <p:sldId id="279" r:id="rId10"/>
    <p:sldId id="280" r:id="rId11"/>
    <p:sldId id="307" r:id="rId12"/>
    <p:sldId id="291" r:id="rId13"/>
    <p:sldId id="292" r:id="rId14"/>
    <p:sldId id="293" r:id="rId15"/>
    <p:sldId id="294" r:id="rId16"/>
    <p:sldId id="309" r:id="rId17"/>
    <p:sldId id="282" r:id="rId18"/>
    <p:sldId id="285" r:id="rId19"/>
    <p:sldId id="287" r:id="rId20"/>
    <p:sldId id="290" r:id="rId21"/>
    <p:sldId id="288" r:id="rId22"/>
    <p:sldId id="289" r:id="rId23"/>
    <p:sldId id="308" r:id="rId24"/>
    <p:sldId id="296" r:id="rId25"/>
    <p:sldId id="295" r:id="rId26"/>
    <p:sldId id="299" r:id="rId27"/>
    <p:sldId id="297" r:id="rId28"/>
    <p:sldId id="298" r:id="rId29"/>
    <p:sldId id="300" r:id="rId30"/>
    <p:sldId id="306" r:id="rId31"/>
    <p:sldId id="305" r:id="rId32"/>
    <p:sldId id="304" r:id="rId33"/>
    <p:sldId id="302" r:id="rId34"/>
    <p:sldId id="273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5" autoAdjust="0"/>
    <p:restoredTop sz="87500" autoAdjust="0"/>
  </p:normalViewPr>
  <p:slideViewPr>
    <p:cSldViewPr>
      <p:cViewPr varScale="1">
        <p:scale>
          <a:sx n="78" d="100"/>
          <a:sy n="78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58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EF1A58-A491-4FCB-8C21-20529B26F1D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8609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Possible keys,</a:t>
            </a:r>
            <a:r>
              <a:rPr lang="en-US" altLang="zh-CN" baseline="0" dirty="0" smtClean="0"/>
              <a:t> actual keys</a:t>
            </a:r>
          </a:p>
          <a:p>
            <a:r>
              <a:rPr lang="en-US" altLang="zh-CN" baseline="0" dirty="0" smtClean="0"/>
              <a:t>Hash</a:t>
            </a:r>
            <a:r>
              <a:rPr lang="zh-CN" altLang="en-US" baseline="0" dirty="0" smtClean="0"/>
              <a:t>表是数组的扩展，节省空间，保持访问的高效性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325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的整数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次幂为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大小：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就是取小数部分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的每一位都参与了计算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845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性能是不可证明的，</a:t>
            </a:r>
            <a:r>
              <a:rPr lang="en-US" altLang="zh-CN" dirty="0" smtClean="0"/>
              <a:t>universal hashing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024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EF1FD3-CFB2-4888-B08F-CDE6C798D8F5}" type="slidenum">
              <a:rPr lang="zh-CN" altLang="en-US"/>
              <a:pPr eaLnBrk="1" hangingPunct="1"/>
              <a:t>19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分析结果取决与我们对</a:t>
            </a:r>
            <a:r>
              <a:rPr lang="en-US" altLang="zh-CN" dirty="0" smtClean="0"/>
              <a:t>hashing</a:t>
            </a:r>
            <a:r>
              <a:rPr lang="zh-CN" altLang="en-US" dirty="0" smtClean="0"/>
              <a:t>分布的假设</a:t>
            </a:r>
          </a:p>
        </p:txBody>
      </p:sp>
    </p:spTree>
    <p:extLst>
      <p:ext uri="{BB962C8B-B14F-4D97-AF65-F5344CB8AC3E}">
        <p14:creationId xmlns:p14="http://schemas.microsoft.com/office/powerpoint/2010/main" val="261180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286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A09E6C-E198-47C2-9254-E6C3F2BCADC0}" type="slidenum">
              <a:rPr lang="zh-CN" altLang="en-US"/>
              <a:pPr eaLnBrk="1" hangingPunct="1"/>
              <a:t>21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63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88CB4-4CD3-4817-B8AE-761C7E44B978}" type="slidenum">
              <a:rPr lang="zh-CN" altLang="en-US"/>
              <a:pPr eaLnBrk="1" hangingPunct="1"/>
              <a:t>22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更一般的解释？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340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5F0945-7530-489A-BD69-339B18C934E9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节省的地址，可以用来开辟更大的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空间。</a:t>
            </a:r>
            <a:endParaRPr lang="en-US" altLang="zh-CN" dirty="0" smtClean="0"/>
          </a:p>
          <a:p>
            <a:r>
              <a:rPr lang="zh-CN" altLang="en-US" dirty="0" smtClean="0"/>
              <a:t>冲突时：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取代以</a:t>
            </a:r>
            <a:r>
              <a:rPr lang="en-US" altLang="zh-CN" dirty="0" smtClean="0"/>
              <a:t>compute</a:t>
            </a:r>
          </a:p>
          <a:p>
            <a:r>
              <a:rPr lang="en-US" altLang="zh-CN" dirty="0" smtClean="0"/>
              <a:t>Permutation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fill up</a:t>
            </a:r>
            <a:r>
              <a:rPr lang="zh-CN" altLang="en-US" dirty="0" smtClean="0"/>
              <a:t>！</a:t>
            </a:r>
            <a:r>
              <a:rPr lang="en-US" altLang="zh-CN" dirty="0" smtClean="0"/>
              <a:t>probing sequence</a:t>
            </a:r>
            <a:r>
              <a:rPr lang="zh-CN" altLang="en-US" dirty="0" smtClean="0"/>
              <a:t>不重复</a:t>
            </a:r>
          </a:p>
        </p:txBody>
      </p:sp>
    </p:spTree>
    <p:extLst>
      <p:ext uri="{BB962C8B-B14F-4D97-AF65-F5344CB8AC3E}">
        <p14:creationId xmlns:p14="http://schemas.microsoft.com/office/powerpoint/2010/main" val="899543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48036C-86DF-426A-A0A3-0F73B930DF0D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可以使用不同的</a:t>
            </a:r>
            <a:r>
              <a:rPr lang="en-US" altLang="zh-CN" dirty="0" smtClean="0"/>
              <a:t>rehashing function</a:t>
            </a:r>
            <a:r>
              <a:rPr lang="zh-CN" altLang="en-US" dirty="0" smtClean="0"/>
              <a:t>，但是要遍历所有的</a:t>
            </a:r>
            <a:r>
              <a:rPr lang="en-US" altLang="zh-CN" dirty="0" smtClean="0"/>
              <a:t>slot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28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会使得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断裂，再次搜索时可能无法找全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73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87352C-B7D2-4942-AD63-BEF7BCFBC7F8}" type="slidenum">
              <a:rPr lang="zh-CN" altLang="en-US"/>
              <a:pPr eaLnBrk="1" hangingPunct="1"/>
              <a:t>27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Offset</a:t>
            </a:r>
            <a:r>
              <a:rPr lang="zh-CN" altLang="en-US" dirty="0" smtClean="0"/>
              <a:t>的不一样（规律性），导致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现象不一样</a:t>
            </a:r>
            <a:endParaRPr lang="en-US" altLang="zh-CN" dirty="0" smtClean="0"/>
          </a:p>
          <a:p>
            <a:r>
              <a:rPr lang="zh-CN" altLang="en-US" dirty="0" smtClean="0"/>
              <a:t>好的</a:t>
            </a:r>
            <a:r>
              <a:rPr lang="en-US" altLang="zh-CN" dirty="0" smtClean="0"/>
              <a:t>probing</a:t>
            </a:r>
            <a:r>
              <a:rPr lang="zh-CN" altLang="en-US" dirty="0" smtClean="0"/>
              <a:t>方法：均匀分布！</a:t>
            </a:r>
            <a:endParaRPr lang="en-US" altLang="zh-CN" dirty="0" smtClean="0"/>
          </a:p>
          <a:p>
            <a:r>
              <a:rPr lang="zh-CN" altLang="en-US" dirty="0" smtClean="0"/>
              <a:t>线性探查：概率为</a:t>
            </a:r>
            <a:r>
              <a:rPr lang="en-US" altLang="zh-CN" dirty="0" smtClean="0"/>
              <a:t>(i+1)/m</a:t>
            </a:r>
            <a:r>
              <a:rPr lang="zh-CN" altLang="en-US" dirty="0" smtClean="0"/>
              <a:t>是因为前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hashing</a:t>
            </a:r>
            <a:r>
              <a:rPr lang="en-US" altLang="zh-CN" baseline="0" dirty="0" smtClean="0"/>
              <a:t> value</a:t>
            </a:r>
            <a:r>
              <a:rPr lang="zh-CN" altLang="en-US" baseline="0" dirty="0" smtClean="0"/>
              <a:t>会导致占用，再加上自身。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34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5E06FA-655A-4134-B5D9-EE4E1619D973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098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8045B3-3195-4C85-8197-0B6B3B7353E9}" type="slidenum">
              <a:rPr lang="zh-CN" altLang="en-US"/>
              <a:pPr eaLnBrk="1" hangingPunct="1"/>
              <a:t>29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581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753A0F-DE73-4828-B28F-DDF85B996325}" type="slidenum">
              <a:rPr lang="zh-CN" altLang="en-US"/>
              <a:pPr eaLnBrk="1" hangingPunct="1"/>
              <a:t>31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017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75415-6E3F-4A4A-9572-CAC81521BBA7}" type="slidenum">
              <a:rPr lang="zh-CN" altLang="en-US"/>
              <a:pPr eaLnBrk="1" hangingPunct="1"/>
              <a:t>33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09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a=n/k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602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期望：随机变量及其概率乘积的和：“加权平均值”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29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冲突的存在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75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X2</a:t>
            </a:r>
            <a:r>
              <a:rPr lang="zh-CN" altLang="en-US" dirty="0" smtClean="0"/>
              <a:t>：将某个元素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到新单元，使得有两个单元被占用的概率：</a:t>
            </a:r>
            <a:r>
              <a:rPr lang="en-US" altLang="zh-CN" dirty="0" smtClean="0"/>
              <a:t>k-1/k</a:t>
            </a:r>
          </a:p>
          <a:p>
            <a:r>
              <a:rPr lang="zh-CN" altLang="en-US" dirty="0" smtClean="0"/>
              <a:t>将元素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到单元中，是一个独立试验过程。</a:t>
            </a:r>
            <a:endParaRPr lang="en-US" altLang="zh-CN" dirty="0" smtClean="0"/>
          </a:p>
          <a:p>
            <a:r>
              <a:rPr lang="en-US" altLang="zh-CN" dirty="0" smtClean="0"/>
              <a:t>E(X2)=1/((k-1)/k)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029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5E06FA-655A-4134-B5D9-EE4E1619D973}" type="slidenum">
              <a:rPr lang="zh-CN" altLang="en-US"/>
              <a:pPr eaLnBrk="1" hangingPunct="1"/>
              <a:t>11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Hash function </a:t>
            </a:r>
            <a:r>
              <a:rPr lang="zh-CN" altLang="en-US" dirty="0" smtClean="0"/>
              <a:t>要实现将</a:t>
            </a:r>
          </a:p>
        </p:txBody>
      </p:sp>
    </p:spTree>
    <p:extLst>
      <p:ext uri="{BB962C8B-B14F-4D97-AF65-F5344CB8AC3E}">
        <p14:creationId xmlns:p14="http://schemas.microsoft.com/office/powerpoint/2010/main" val="402429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042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除法方法中，</a:t>
            </a:r>
            <a:r>
              <a:rPr lang="en-US" altLang="zh-CN" dirty="0" smtClean="0"/>
              <a:t>h(k)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p</a:t>
            </a:r>
            <a:r>
              <a:rPr lang="zh-CN" altLang="en-US" dirty="0" smtClean="0"/>
              <a:t>位。不符合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</a:t>
            </a:r>
            <a:r>
              <a:rPr lang="en-US" altLang="zh-CN" dirty="0" smtClean="0"/>
              <a:t>pattern</a:t>
            </a:r>
            <a:r>
              <a:rPr lang="en-US" altLang="zh-CN" baseline="0" dirty="0" smtClean="0"/>
              <a:t> avoid</a:t>
            </a:r>
            <a:r>
              <a:rPr lang="zh-CN" altLang="en-US" baseline="0" dirty="0" smtClean="0"/>
              <a:t>的要求（应该尽可能依赖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的所有位信息）</a:t>
            </a:r>
            <a:endParaRPr lang="en-US" altLang="zh-CN" baseline="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Unless we know that all low-order p-bit patterns are equally likely, we are better off designing the hash function to depend on all the bits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key.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58-A491-4FCB-8C21-20529B26F1DE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42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29CF4-85ED-499C-BC9E-81A14DEAF4F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677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DE8D8-F5C7-41A4-8367-FB717726EE0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68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6E3C6-F37F-4D6F-9EA5-B03D2F66DEE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484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13C5F-31A7-44DB-ACEB-BB38992672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50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35C1F-DA15-475E-B899-F3FB6BE7458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37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79F2B-7B32-4F56-BF7D-BBAAA7E431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51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4E425-2844-45EF-B031-70295721DB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37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C3D86-60DB-46F0-A969-C6AC38095F8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25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6F8FC-3236-4BCA-870F-D6EAB64617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71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789E8-02A2-4252-85A7-9D51EC9913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16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4A920-024C-46B5-A655-7F3614368C6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84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22D323B6-0B3B-42B9-8903-1FBBFFDC2820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mp"/><Relationship Id="rId3" Type="http://schemas.openxmlformats.org/officeDocument/2006/relationships/image" Target="../media/image32.tmp"/><Relationship Id="rId7" Type="http://schemas.openxmlformats.org/officeDocument/2006/relationships/image" Target="../media/image3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10" Type="http://schemas.openxmlformats.org/officeDocument/2006/relationships/image" Target="../media/image39.tmp"/><Relationship Id="rId4" Type="http://schemas.openxmlformats.org/officeDocument/2006/relationships/image" Target="../media/image33.tmp"/><Relationship Id="rId9" Type="http://schemas.openxmlformats.org/officeDocument/2006/relationships/image" Target="../media/image38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2-12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en-US" altLang="zh-CN" dirty="0" smtClean="0"/>
              <a:t>Hashing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没有空单元：需要插入多少对象？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25475" y="1052513"/>
            <a:ext cx="7200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先考虑一个“子问题”：使得被占单元数从达到 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i-1</a:t>
            </a:r>
            <a:r>
              <a:rPr lang="zh-CN" alt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增加到达到 </a:t>
            </a:r>
            <a:r>
              <a:rPr lang="en-US" altLang="zh-CN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需要插入多少对象（期望）？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97063"/>
            <a:ext cx="1584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2466975" y="1793875"/>
            <a:ext cx="43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, </a:t>
            </a:r>
            <a:endParaRPr lang="zh-CN" altLang="en-US" sz="2800"/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1897063"/>
            <a:ext cx="1263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944688"/>
            <a:ext cx="1479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6" name="TextBox 4"/>
          <p:cNvSpPr txBox="1">
            <a:spLocks noChangeArrowheads="1"/>
          </p:cNvSpPr>
          <p:nvPr/>
        </p:nvSpPr>
        <p:spPr bwMode="auto">
          <a:xfrm>
            <a:off x="5191125" y="179387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, ……</a:t>
            </a:r>
            <a:endParaRPr lang="zh-CN" altLang="en-US" sz="2800"/>
          </a:p>
        </p:txBody>
      </p:sp>
      <p:pic>
        <p:nvPicPr>
          <p:cNvPr id="1229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336800"/>
            <a:ext cx="8293100" cy="14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3905250"/>
            <a:ext cx="2009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3924300"/>
            <a:ext cx="1590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919538"/>
            <a:ext cx="17430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43350"/>
            <a:ext cx="21621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3871913"/>
            <a:ext cx="942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5084763"/>
            <a:ext cx="2136775" cy="647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94125" y="4994275"/>
            <a:ext cx="4873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给你一点感觉：</a:t>
            </a:r>
            <a:endParaRPr lang="en-US" altLang="zh-CN" sz="240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2400" i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=10000, </a:t>
            </a:r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这个值大约是</a:t>
            </a:r>
            <a:r>
              <a:rPr lang="en-US" altLang="zh-CN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98000</a:t>
            </a:r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7"/>
          <p:cNvSpPr>
            <a:spLocks noChangeArrowheads="1"/>
          </p:cNvSpPr>
          <p:nvPr/>
        </p:nvSpPr>
        <p:spPr bwMode="auto">
          <a:xfrm rot="10800000">
            <a:off x="5795963" y="4522788"/>
            <a:ext cx="1873250" cy="720725"/>
          </a:xfrm>
          <a:prstGeom prst="wedgeRectCallout">
            <a:avLst>
              <a:gd name="adj1" fmla="val 72625"/>
              <a:gd name="adj2" fmla="val 234801"/>
            </a:avLst>
          </a:prstGeom>
          <a:solidFill>
            <a:srgbClr val="FFFF99"/>
          </a:solidFill>
          <a:ln w="31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4" name="Cloud"/>
          <p:cNvSpPr>
            <a:spLocks noChangeAspect="1" noEditPoints="1" noChangeArrowheads="1"/>
          </p:cNvSpPr>
          <p:nvPr/>
        </p:nvSpPr>
        <p:spPr bwMode="auto">
          <a:xfrm>
            <a:off x="5795963" y="2146300"/>
            <a:ext cx="2743200" cy="18383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372225" y="3227388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Key Space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987675" y="2722563"/>
            <a:ext cx="1800225" cy="10810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03575" y="2867025"/>
            <a:ext cx="1439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Hash Function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89038" y="1628775"/>
            <a:ext cx="719137" cy="417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189038" y="19891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189038" y="23479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189038" y="27082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189038" y="54451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189038" y="50847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189038" y="47244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1547813" y="28527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6372225" y="2651125"/>
            <a:ext cx="215900" cy="2159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 flipH="1">
            <a:off x="4787900" y="2867025"/>
            <a:ext cx="1511300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539750" y="155733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E[0]</a:t>
            </a: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539750" y="198913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E[1]</a:t>
            </a:r>
          </a:p>
        </p:txBody>
      </p:sp>
      <p:sp>
        <p:nvSpPr>
          <p:cNvPr id="5140" name="Text Box 22"/>
          <p:cNvSpPr txBox="1">
            <a:spLocks noChangeArrowheads="1"/>
          </p:cNvSpPr>
          <p:nvPr/>
        </p:nvSpPr>
        <p:spPr bwMode="auto">
          <a:xfrm>
            <a:off x="288925" y="537368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</a:t>
            </a:r>
            <a:r>
              <a:rPr lang="en-US" altLang="zh-CN" sz="2000" i="1"/>
              <a:t>m</a:t>
            </a:r>
            <a:r>
              <a:rPr lang="en-US" altLang="zh-CN" sz="2000"/>
              <a:t>-1]</a:t>
            </a:r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>
            <a:off x="1763713" y="3371850"/>
            <a:ext cx="1150937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065838" y="4600575"/>
            <a:ext cx="14414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宋体" charset="-122"/>
              </a:rPr>
              <a:t>Value of a specific key</a:t>
            </a:r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 rot="10800000">
            <a:off x="2339975" y="4738688"/>
            <a:ext cx="1800225" cy="1081087"/>
          </a:xfrm>
          <a:prstGeom prst="wedgeRectCallout">
            <a:avLst>
              <a:gd name="adj1" fmla="val 42769"/>
              <a:gd name="adj2" fmla="val 157926"/>
            </a:avLst>
          </a:prstGeom>
          <a:solidFill>
            <a:srgbClr val="FFFF99"/>
          </a:solidFill>
          <a:ln w="31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2535238" y="4903788"/>
            <a:ext cx="151288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宋体" charset="-122"/>
              </a:rPr>
              <a:t>A calculated array index for the key</a:t>
            </a:r>
          </a:p>
        </p:txBody>
      </p:sp>
      <p:sp>
        <p:nvSpPr>
          <p:cNvPr id="5145" name="Text Box 30"/>
          <p:cNvSpPr txBox="1">
            <a:spLocks noChangeArrowheads="1"/>
          </p:cNvSpPr>
          <p:nvPr/>
        </p:nvSpPr>
        <p:spPr bwMode="auto">
          <a:xfrm>
            <a:off x="6022975" y="1316190"/>
            <a:ext cx="26638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Very large, but only a small part is used in an </a:t>
            </a:r>
            <a:r>
              <a:rPr lang="en-US" altLang="zh-CN" dirty="0" smtClean="0"/>
              <a:t>application at a certain time</a:t>
            </a:r>
            <a:endParaRPr lang="en-US" altLang="zh-CN" dirty="0"/>
          </a:p>
        </p:txBody>
      </p:sp>
      <p:sp>
        <p:nvSpPr>
          <p:cNvPr id="5146" name="Text Box 31"/>
          <p:cNvSpPr txBox="1">
            <a:spLocks noChangeArrowheads="1"/>
          </p:cNvSpPr>
          <p:nvPr/>
        </p:nvSpPr>
        <p:spPr bwMode="auto">
          <a:xfrm>
            <a:off x="503238" y="1229456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 feasible size</a:t>
            </a:r>
          </a:p>
        </p:txBody>
      </p:sp>
      <p:sp>
        <p:nvSpPr>
          <p:cNvPr id="5147" name="Text Box 32"/>
          <p:cNvSpPr txBox="1">
            <a:spLocks noChangeArrowheads="1"/>
          </p:cNvSpPr>
          <p:nvPr/>
        </p:nvSpPr>
        <p:spPr bwMode="auto">
          <a:xfrm>
            <a:off x="2555875" y="1787525"/>
            <a:ext cx="28797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 </a:t>
            </a:r>
            <a:r>
              <a:rPr lang="en-US" altLang="zh-CN" b="1" i="1">
                <a:solidFill>
                  <a:srgbClr val="FF0000"/>
                </a:solidFill>
              </a:rPr>
              <a:t>Index distribution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b="1" i="1">
                <a:solidFill>
                  <a:srgbClr val="FF0000"/>
                </a:solidFill>
              </a:rPr>
              <a:t> Collision handling</a:t>
            </a:r>
          </a:p>
        </p:txBody>
      </p:sp>
      <p:sp>
        <p:nvSpPr>
          <p:cNvPr id="5148" name="Line 33"/>
          <p:cNvSpPr>
            <a:spLocks noChangeShapeType="1"/>
          </p:cNvSpPr>
          <p:nvPr/>
        </p:nvSpPr>
        <p:spPr bwMode="auto">
          <a:xfrm>
            <a:off x="1547813" y="400526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9" name="Line 34"/>
          <p:cNvSpPr>
            <a:spLocks noChangeShapeType="1"/>
          </p:cNvSpPr>
          <p:nvPr/>
        </p:nvSpPr>
        <p:spPr bwMode="auto">
          <a:xfrm>
            <a:off x="1189038" y="35734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0" name="Line 35"/>
          <p:cNvSpPr>
            <a:spLocks noChangeShapeType="1"/>
          </p:cNvSpPr>
          <p:nvPr/>
        </p:nvSpPr>
        <p:spPr bwMode="auto">
          <a:xfrm>
            <a:off x="1189038" y="39322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39750" y="357346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</a:t>
            </a:r>
            <a:r>
              <a:rPr lang="en-US" altLang="zh-CN" sz="2000" b="1" i="1">
                <a:solidFill>
                  <a:srgbClr val="FF0000"/>
                </a:solidFill>
              </a:rPr>
              <a:t>k</a:t>
            </a:r>
            <a:r>
              <a:rPr lang="en-US" altLang="zh-CN" sz="2000"/>
              <a:t>]</a:t>
            </a:r>
          </a:p>
        </p:txBody>
      </p:sp>
      <p:sp>
        <p:nvSpPr>
          <p:cNvPr id="5152" name="Text Box 37"/>
          <p:cNvSpPr txBox="1">
            <a:spLocks noChangeArrowheads="1"/>
          </p:cNvSpPr>
          <p:nvPr/>
        </p:nvSpPr>
        <p:spPr bwMode="auto">
          <a:xfrm>
            <a:off x="6588125" y="24352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5153" name="Text Box 38"/>
          <p:cNvSpPr txBox="1">
            <a:spLocks noChangeArrowheads="1"/>
          </p:cNvSpPr>
          <p:nvPr/>
        </p:nvSpPr>
        <p:spPr bwMode="auto">
          <a:xfrm>
            <a:off x="3348038" y="380365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k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/>
            </a:r>
            <a:b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</a:b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上面的讨论与实际的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Hashing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有什么差别？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/>
            </a:r>
            <a:b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</a:br>
            <a:endParaRPr lang="zh-CN" altLang="en-US" sz="2800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4653224" y="5390294"/>
            <a:ext cx="460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选择好的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Hashing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函数很重要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!</a:t>
            </a:r>
            <a:endParaRPr lang="zh-CN" altLang="en-US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0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28750"/>
            <a:ext cx="8207375" cy="15525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468313" y="288925"/>
            <a:ext cx="8229600" cy="1139825"/>
          </a:xfrm>
        </p:spPr>
        <p:txBody>
          <a:bodyPr/>
          <a:lstStyle/>
          <a:p>
            <a:r>
              <a:rPr lang="zh-CN" altLang="en-US" smtClean="0"/>
              <a:t>两种设计</a:t>
            </a:r>
            <a:r>
              <a:rPr lang="en-US" altLang="zh-CN" smtClean="0"/>
              <a:t>Hashing</a:t>
            </a:r>
            <a:r>
              <a:rPr lang="zh-CN" altLang="en-US" smtClean="0"/>
              <a:t>函数的简单方法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8207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627563"/>
            <a:ext cx="8208962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23850" y="3644900"/>
            <a:ext cx="8382000" cy="2579688"/>
          </a:xfrm>
          <a:prstGeom prst="round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484784"/>
            <a:ext cx="6984775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7</a:t>
            </a: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为什么在除法方法中，应该避免</a:t>
            </a:r>
            <a:r>
              <a:rPr lang="en-US" altLang="zh-CN" sz="44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m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是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的整次幂，而在乘法方法中却往往选择</a:t>
            </a:r>
            <a:r>
              <a:rPr lang="en-US" altLang="zh-CN" sz="44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m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的值为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的整次幂？</a:t>
            </a:r>
            <a:endParaRPr lang="en-US" altLang="zh-CN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4005064"/>
            <a:ext cx="5844870" cy="147732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你能解释一下这个图吗？</a:t>
            </a:r>
            <a:endParaRPr lang="en-US" altLang="zh-CN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1" y="982388"/>
            <a:ext cx="6911975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Multiplication </a:t>
            </a:r>
            <a:r>
              <a:rPr lang="en-US" altLang="zh-CN" dirty="0"/>
              <a:t>M</a:t>
            </a:r>
            <a:r>
              <a:rPr lang="en-US" altLang="zh-CN" dirty="0" smtClean="0"/>
              <a:t>ethod</a:t>
            </a:r>
            <a:endParaRPr lang="zh-CN" altLang="en-US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00857"/>
            <a:ext cx="3270182" cy="42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340767"/>
            <a:ext cx="7200800" cy="384720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“Hashing by division and Hashing by multiplication are </a:t>
            </a:r>
            <a:r>
              <a:rPr lang="en-US" altLang="zh-CN" sz="4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heuristic</a:t>
            </a:r>
            <a:r>
              <a:rPr lang="en-US" altLang="zh-CN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 in nature.”</a:t>
            </a:r>
            <a:r>
              <a:rPr lang="zh-CN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  </a:t>
            </a:r>
            <a:endParaRPr lang="en-US" altLang="zh-CN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这是什么意思？</a:t>
            </a:r>
            <a:endParaRPr lang="en-US" altLang="zh-CN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97262" y="5187974"/>
            <a:ext cx="3340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universal hashing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 Resolution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Chaining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Open Addressing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18150" y="2374106"/>
            <a:ext cx="2295525" cy="355282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8" y="3394277"/>
            <a:ext cx="4536504" cy="151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9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55675"/>
            <a:ext cx="76327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Collision Resolution by Chaining</a:t>
            </a:r>
            <a:endParaRPr lang="zh-CN" altLang="en-US" dirty="0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44900"/>
            <a:ext cx="52244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580063" y="3789363"/>
            <a:ext cx="28082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Closed addressing</a:t>
            </a:r>
            <a:endParaRPr lang="zh-CN" altLang="en-US" sz="28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912" y="1700808"/>
            <a:ext cx="772566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10: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采用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Hashing by Chaining, 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不成功搜索的平均代价是多少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为什么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04138" cy="701675"/>
          </a:xfrm>
        </p:spPr>
        <p:txBody>
          <a:bodyPr/>
          <a:lstStyle/>
          <a:p>
            <a:r>
              <a:rPr lang="en-US" altLang="zh-CN" sz="4000" smtClean="0"/>
              <a:t>Hashing by Chaining: </a:t>
            </a:r>
            <a:r>
              <a:rPr lang="zh-CN" altLang="en-US" sz="4000" smtClean="0"/>
              <a:t>不成功搜索</a:t>
            </a:r>
            <a:endParaRPr lang="en-US" altLang="zh-CN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37525" cy="4114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simple uniform hashing: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=0,1,2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,...,k-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the average length of the list at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is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cost of an unsuccessful search: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key that is not in the table is equally likely to hash to any of the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addresses. The average cost to determine that the key is not in the list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 is the cost to search to the end of the list, which is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So, the total cost is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(1+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Hashing </a:t>
            </a:r>
            <a:endParaRPr lang="zh-CN" altLang="en-US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57594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5656" y="3631164"/>
            <a:ext cx="6221329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所谓“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  <a:ea typeface="宋体" charset="-122"/>
              </a:rPr>
              <a:t>Hashing”</a:t>
            </a:r>
            <a:r>
              <a:rPr lang="zh-CN" altLang="en-US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  <a:ea typeface="宋体" charset="-122"/>
              </a:rPr>
              <a:t>方法是用来解决什么问题的？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772816"/>
            <a:ext cx="7704856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11: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采用</a:t>
            </a:r>
            <a:r>
              <a:rPr lang="en-US" altLang="zh-CN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Hashing by Chaining </a:t>
            </a: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计算成功搜索与不成功搜索的代价有什么不同</a:t>
            </a:r>
            <a:r>
              <a:rPr lang="en-US" altLang="zh-CN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632700" cy="701675"/>
          </a:xfrm>
        </p:spPr>
        <p:txBody>
          <a:bodyPr/>
          <a:lstStyle/>
          <a:p>
            <a:r>
              <a:rPr lang="en-US" altLang="zh-CN" sz="4400" smtClean="0"/>
              <a:t>Hashing by Chaining: </a:t>
            </a:r>
            <a:r>
              <a:rPr lang="zh-CN" altLang="en-US" sz="4400" smtClean="0"/>
              <a:t>成功搜索</a:t>
            </a:r>
            <a:endParaRPr lang="en-US" altLang="zh-CN" sz="4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12838"/>
            <a:ext cx="8775700" cy="4205287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successful search: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(assuming that </a:t>
            </a:r>
            <a:r>
              <a:rPr lang="en-US" altLang="zh-CN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the </a:t>
            </a:r>
            <a:r>
              <a:rPr lang="en-US" altLang="zh-CN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element inserted into the table, </a:t>
            </a:r>
            <a:r>
              <a:rPr lang="en-US" altLang="zh-CN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=1,2</a:t>
            </a:r>
            <a:r>
              <a:rPr lang="en-US" altLang="zh-CN" sz="20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,...,n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each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 probability of that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searched is 1/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a specific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 number of elements examined in a successful search is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+1, where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the number of elements inserted into the same list as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after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has been inserted. And for any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 probability of that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inserted into the same list of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1/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So, the cost is:</a:t>
            </a:r>
          </a:p>
        </p:txBody>
      </p:sp>
      <p:graphicFrame>
        <p:nvGraphicFramePr>
          <p:cNvPr id="22532" name="Object 8"/>
          <p:cNvGraphicFramePr>
            <a:graphicFrameLocks noChangeAspect="1"/>
          </p:cNvGraphicFramePr>
          <p:nvPr/>
        </p:nvGraphicFramePr>
        <p:xfrm>
          <a:off x="2609850" y="4533900"/>
          <a:ext cx="25161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4" imgW="1028254" imgH="482391" progId="Equation.3">
                  <p:embed/>
                </p:oleObj>
              </mc:Choice>
              <mc:Fallback>
                <p:oleObj name="Equation" r:id="rId4" imgW="1028254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533900"/>
                        <a:ext cx="25161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6045200" y="4230688"/>
            <a:ext cx="25923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</a:rPr>
              <a:t>Expected number of elements in front of the searched one in the same linked list.</a:t>
            </a:r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 flipH="1">
            <a:off x="4905375" y="4776788"/>
            <a:ext cx="1139825" cy="431800"/>
          </a:xfrm>
          <a:prstGeom prst="line">
            <a:avLst/>
          </a:prstGeom>
          <a:noFill/>
          <a:ln w="9525">
            <a:solidFill>
              <a:srgbClr val="3366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539750" y="4892675"/>
            <a:ext cx="2000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</a:rPr>
              <a:t>Cost for computing hashing</a:t>
            </a:r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 flipV="1">
            <a:off x="1800225" y="5118100"/>
            <a:ext cx="1754188" cy="339725"/>
          </a:xfrm>
          <a:prstGeom prst="line">
            <a:avLst/>
          </a:prstGeom>
          <a:noFill/>
          <a:ln w="9525">
            <a:solidFill>
              <a:srgbClr val="3366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7" name="Oval 14"/>
          <p:cNvSpPr>
            <a:spLocks noChangeArrowheads="1"/>
          </p:cNvSpPr>
          <p:nvPr/>
        </p:nvSpPr>
        <p:spPr bwMode="auto">
          <a:xfrm>
            <a:off x="3959225" y="4264025"/>
            <a:ext cx="990600" cy="17541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4725988" y="3182938"/>
            <a:ext cx="271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 flipH="1">
            <a:off x="4411663" y="3213100"/>
            <a:ext cx="449262" cy="139541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 animBg="1"/>
      <p:bldP spid="22535" grpId="0"/>
      <p:bldP spid="22536" grpId="0" animBg="1"/>
      <p:bldP spid="22537" grpId="0" animBg="1"/>
      <p:bldP spid="22538" grpId="0" animBg="1"/>
      <p:bldP spid="225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637587" cy="701675"/>
          </a:xfrm>
        </p:spPr>
        <p:txBody>
          <a:bodyPr/>
          <a:lstStyle/>
          <a:p>
            <a:r>
              <a:rPr lang="en-US" altLang="zh-CN" sz="4000" smtClean="0"/>
              <a:t>Hashing by Chaining: </a:t>
            </a:r>
            <a:r>
              <a:rPr lang="zh-CN" altLang="en-US" sz="4000" smtClean="0"/>
              <a:t>成功搜索</a:t>
            </a:r>
            <a:endParaRPr lang="en-US" altLang="zh-CN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416050"/>
            <a:ext cx="8208962" cy="4114800"/>
          </a:xfrm>
        </p:spPr>
        <p:txBody>
          <a:bodyPr/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cost of a successful search: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Define =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</a:t>
            </a:r>
            <a:r>
              <a:rPr lang="en-US" altLang="zh-CN" b="1" i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load factor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206500" y="2451100"/>
          <a:ext cx="7146925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4" imgW="2921000" imgH="1130300" progId="Equation.3">
                  <p:embed/>
                </p:oleObj>
              </mc:Choice>
              <mc:Fallback>
                <p:oleObj name="Equation" r:id="rId4" imgW="2921000" imgH="1130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451100"/>
                        <a:ext cx="7146925" cy="269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700338" y="2900363"/>
            <a:ext cx="914400" cy="1371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9063" y="4913313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Number of elements in front of the searched one in the same linked list.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3328988" y="4070350"/>
            <a:ext cx="1946275" cy="1223963"/>
          </a:xfrm>
          <a:prstGeom prst="line">
            <a:avLst/>
          </a:prstGeom>
          <a:noFill/>
          <a:ln w="9525">
            <a:solidFill>
              <a:srgbClr val="3366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74663" y="5294313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Cost for computing hashing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1258888" y="3654425"/>
            <a:ext cx="998537" cy="1658938"/>
          </a:xfrm>
          <a:prstGeom prst="line">
            <a:avLst/>
          </a:prstGeom>
          <a:noFill/>
          <a:ln w="9525">
            <a:solidFill>
              <a:srgbClr val="3366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例子：</a:t>
            </a:r>
            <a:r>
              <a:rPr lang="en-US" altLang="zh-CN" smtClean="0"/>
              <a:t>JAVA </a:t>
            </a:r>
            <a:r>
              <a:rPr lang="en-US" altLang="zh-CN" dirty="0" smtClean="0"/>
              <a:t>1.7 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漏洞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hash(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h) </a:t>
            </a:r>
            <a:r>
              <a:rPr lang="en-US" altLang="zh-CN" sz="2400" dirty="0" smtClean="0"/>
              <a:t>{</a:t>
            </a:r>
          </a:p>
          <a:p>
            <a:pPr marL="344487" lvl="1" indent="0">
              <a:buNone/>
            </a:pPr>
            <a:r>
              <a:rPr lang="en-US" altLang="zh-CN" sz="2000" dirty="0" smtClean="0"/>
              <a:t>h </a:t>
            </a:r>
            <a:r>
              <a:rPr lang="en-US" altLang="zh-CN" sz="2000" dirty="0"/>
              <a:t>^= (h &gt;&gt;&gt; 20) ^ (h &gt;&gt;&gt; 12);    </a:t>
            </a:r>
            <a:endParaRPr lang="en-US" altLang="zh-CN" sz="2000" dirty="0" smtClean="0"/>
          </a:p>
          <a:p>
            <a:pPr marL="344487" lvl="1" indent="0">
              <a:buNone/>
            </a:pPr>
            <a:r>
              <a:rPr lang="en-US" altLang="zh-CN" sz="2000" dirty="0" smtClean="0"/>
              <a:t>return </a:t>
            </a:r>
            <a:r>
              <a:rPr lang="en-US" altLang="zh-CN" sz="2000" dirty="0"/>
              <a:t>h ^ (h &gt;&gt;&gt; 7) ^ (h &gt;&gt;&gt; 4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33796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20428"/>
            <a:ext cx="2832249" cy="3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57200" y="37170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242729"/>
                </a:solidFill>
              </a:rPr>
              <a:t>In Java 7 after calculating hash from hash function if more then one element has same hash than they are searched by </a:t>
            </a:r>
            <a:r>
              <a:rPr lang="en-US" altLang="zh-CN" b="1">
                <a:solidFill>
                  <a:srgbClr val="242729"/>
                </a:solidFill>
              </a:rPr>
              <a:t>linear search </a:t>
            </a:r>
            <a:r>
              <a:rPr lang="en-US" altLang="zh-CN">
                <a:solidFill>
                  <a:srgbClr val="242729"/>
                </a:solidFill>
              </a:rPr>
              <a:t>so it's complexity is (n</a:t>
            </a:r>
            <a:r>
              <a:rPr lang="en-US" altLang="zh-CN" smtClean="0">
                <a:solidFill>
                  <a:srgbClr val="242729"/>
                </a:solidFill>
              </a:rPr>
              <a:t>).</a:t>
            </a:r>
          </a:p>
          <a:p>
            <a:endParaRPr lang="en-US" altLang="zh-CN" smtClean="0">
              <a:solidFill>
                <a:srgbClr val="242729"/>
              </a:solidFill>
            </a:endParaRPr>
          </a:p>
          <a:p>
            <a:r>
              <a:rPr lang="en-US" altLang="zh-CN" smtClean="0">
                <a:solidFill>
                  <a:srgbClr val="242729"/>
                </a:solidFill>
              </a:rPr>
              <a:t>In </a:t>
            </a:r>
            <a:r>
              <a:rPr lang="en-US" altLang="zh-CN">
                <a:solidFill>
                  <a:srgbClr val="242729"/>
                </a:solidFill>
              </a:rPr>
              <a:t>Java 8 that search is performed by </a:t>
            </a:r>
            <a:r>
              <a:rPr lang="en-US" altLang="zh-CN" b="1">
                <a:solidFill>
                  <a:srgbClr val="242729"/>
                </a:solidFill>
              </a:rPr>
              <a:t>binary search </a:t>
            </a:r>
            <a:r>
              <a:rPr lang="en-US" altLang="zh-CN">
                <a:solidFill>
                  <a:srgbClr val="242729"/>
                </a:solidFill>
              </a:rPr>
              <a:t>so the complexity will become log(n).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r>
              <a:rPr lang="zh-CN" altLang="en-US" sz="3600" smtClean="0"/>
              <a:t>另一种冲突处理方法：</a:t>
            </a:r>
            <a:r>
              <a:rPr lang="en-US" altLang="zh-CN" sz="3600" smtClean="0"/>
              <a:t>Open Addressing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1438"/>
            <a:ext cx="8640960" cy="478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 elements are stored in the hash table, no linked list is used. So, , the load factor, can not be larger than 1.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Collision is settled by “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rehashing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”: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function is used to get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new hashing address for each collided address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i.e. the hash table slots are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probed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successively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until a valid location is found.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probing sequence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can be seen as a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permutation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(0,1,2,...,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&lt;h(k,0), h(k,1),…, h(k,m-1)&gt;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Linear Probing: an Example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670050" y="1647825"/>
            <a:ext cx="12954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1679575" y="36623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1679575" y="2654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1679575" y="21510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1679575" y="3159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1679575" y="467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1679575" y="41671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1679575" y="51752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2038350" y="11430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544513" y="1241425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1309688" y="16478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1309688" y="21875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309688" y="26828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1309688" y="31765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309688" y="36718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1309688" y="4213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1309688" y="47069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1309688" y="52022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3784600" y="1241425"/>
            <a:ext cx="4005263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Hash function: </a:t>
            </a:r>
            <a:r>
              <a:rPr lang="en-US" altLang="zh-CN" b="1">
                <a:solidFill>
                  <a:srgbClr val="FF0000"/>
                </a:solidFill>
              </a:rPr>
              <a:t>h(x)=5x mod 8</a:t>
            </a: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1895475" y="3176588"/>
            <a:ext cx="85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1055</a:t>
            </a:r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1895475" y="3671888"/>
            <a:ext cx="85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1492</a:t>
            </a: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1939925" y="1647825"/>
            <a:ext cx="85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1776</a:t>
            </a:r>
          </a:p>
        </p:txBody>
      </p:sp>
      <p:sp>
        <p:nvSpPr>
          <p:cNvPr id="25625" name="Text Box 27"/>
          <p:cNvSpPr txBox="1">
            <a:spLocks noChangeArrowheads="1"/>
          </p:cNvSpPr>
          <p:nvPr/>
        </p:nvSpPr>
        <p:spPr bwMode="auto">
          <a:xfrm>
            <a:off x="1939925" y="4706938"/>
            <a:ext cx="85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1918</a:t>
            </a:r>
          </a:p>
        </p:txBody>
      </p:sp>
      <p:sp>
        <p:nvSpPr>
          <p:cNvPr id="25626" name="Cloud"/>
          <p:cNvSpPr>
            <a:spLocks noChangeAspect="1" noEditPoints="1" noChangeArrowheads="1"/>
          </p:cNvSpPr>
          <p:nvPr/>
        </p:nvSpPr>
        <p:spPr bwMode="auto">
          <a:xfrm>
            <a:off x="5405438" y="2232025"/>
            <a:ext cx="3284537" cy="2565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Text Box 30"/>
          <p:cNvSpPr txBox="1">
            <a:spLocks noChangeArrowheads="1"/>
          </p:cNvSpPr>
          <p:nvPr/>
        </p:nvSpPr>
        <p:spPr bwMode="auto">
          <a:xfrm>
            <a:off x="6124575" y="2862263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6800850" y="3806825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25629" name="Line 32"/>
          <p:cNvSpPr>
            <a:spLocks noChangeShapeType="1"/>
          </p:cNvSpPr>
          <p:nvPr/>
        </p:nvSpPr>
        <p:spPr bwMode="auto">
          <a:xfrm flipH="1">
            <a:off x="3019425" y="3087688"/>
            <a:ext cx="3151188" cy="8540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0" name="Text Box 33"/>
          <p:cNvSpPr txBox="1">
            <a:spLocks noChangeArrowheads="1"/>
          </p:cNvSpPr>
          <p:nvPr/>
        </p:nvSpPr>
        <p:spPr bwMode="auto">
          <a:xfrm>
            <a:off x="3965575" y="4976813"/>
            <a:ext cx="4814888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Rehash function: </a:t>
            </a:r>
            <a:r>
              <a:rPr lang="en-US" altLang="zh-CN" b="1">
                <a:solidFill>
                  <a:srgbClr val="FF0000"/>
                </a:solidFill>
              </a:rPr>
              <a:t>rh(j)=(j+1) mod 8</a:t>
            </a:r>
          </a:p>
        </p:txBody>
      </p:sp>
      <p:sp>
        <p:nvSpPr>
          <p:cNvPr id="25631" name="Freeform 35"/>
          <p:cNvSpPr>
            <a:spLocks/>
          </p:cNvSpPr>
          <p:nvPr/>
        </p:nvSpPr>
        <p:spPr bwMode="auto">
          <a:xfrm flipH="1">
            <a:off x="1309688" y="4076700"/>
            <a:ext cx="336550" cy="539750"/>
          </a:xfrm>
          <a:custGeom>
            <a:avLst/>
            <a:gdLst>
              <a:gd name="T0" fmla="*/ 2147483647 w 212"/>
              <a:gd name="T1" fmla="*/ 0 h 340"/>
              <a:gd name="T2" fmla="*/ 2147483647 w 212"/>
              <a:gd name="T3" fmla="*/ 2147483647 h 340"/>
              <a:gd name="T4" fmla="*/ 2147483647 w 212"/>
              <a:gd name="T5" fmla="*/ 2147483647 h 340"/>
              <a:gd name="T6" fmla="*/ 2147483647 w 212"/>
              <a:gd name="T7" fmla="*/ 2147483647 h 340"/>
              <a:gd name="T8" fmla="*/ 0 w 212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9933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 rot="-819025">
            <a:off x="3689350" y="3178175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203200" y="3852863"/>
            <a:ext cx="139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rehashing</a:t>
            </a:r>
          </a:p>
        </p:txBody>
      </p:sp>
      <p:sp>
        <p:nvSpPr>
          <p:cNvPr id="25634" name="Line 40"/>
          <p:cNvSpPr>
            <a:spLocks noChangeShapeType="1"/>
          </p:cNvSpPr>
          <p:nvPr/>
        </p:nvSpPr>
        <p:spPr bwMode="auto">
          <a:xfrm flipH="1">
            <a:off x="3065463" y="4076700"/>
            <a:ext cx="3779837" cy="3159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5" name="Text Box 41"/>
          <p:cNvSpPr txBox="1">
            <a:spLocks noChangeArrowheads="1"/>
          </p:cNvSpPr>
          <p:nvPr/>
        </p:nvSpPr>
        <p:spPr bwMode="auto">
          <a:xfrm>
            <a:off x="1895475" y="4213225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1812</a:t>
            </a:r>
          </a:p>
        </p:txBody>
      </p:sp>
      <p:sp>
        <p:nvSpPr>
          <p:cNvPr id="25636" name="Freeform 42"/>
          <p:cNvSpPr>
            <a:spLocks/>
          </p:cNvSpPr>
          <p:nvPr/>
        </p:nvSpPr>
        <p:spPr bwMode="auto">
          <a:xfrm>
            <a:off x="2974975" y="4483100"/>
            <a:ext cx="336550" cy="539750"/>
          </a:xfrm>
          <a:custGeom>
            <a:avLst/>
            <a:gdLst>
              <a:gd name="T0" fmla="*/ 2147483647 w 212"/>
              <a:gd name="T1" fmla="*/ 0 h 340"/>
              <a:gd name="T2" fmla="*/ 2147483647 w 212"/>
              <a:gd name="T3" fmla="*/ 2147483647 h 340"/>
              <a:gd name="T4" fmla="*/ 2147483647 w 212"/>
              <a:gd name="T5" fmla="*/ 2147483647 h 340"/>
              <a:gd name="T6" fmla="*/ 2147483647 w 212"/>
              <a:gd name="T7" fmla="*/ 2147483647 h 340"/>
              <a:gd name="T8" fmla="*/ 0 w 212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7" name="Freeform 43"/>
          <p:cNvSpPr>
            <a:spLocks/>
          </p:cNvSpPr>
          <p:nvPr/>
        </p:nvSpPr>
        <p:spPr bwMode="auto">
          <a:xfrm>
            <a:off x="2974975" y="4887913"/>
            <a:ext cx="336550" cy="539750"/>
          </a:xfrm>
          <a:custGeom>
            <a:avLst/>
            <a:gdLst>
              <a:gd name="T0" fmla="*/ 2147483647 w 212"/>
              <a:gd name="T1" fmla="*/ 0 h 340"/>
              <a:gd name="T2" fmla="*/ 2147483647 w 212"/>
              <a:gd name="T3" fmla="*/ 2147483647 h 340"/>
              <a:gd name="T4" fmla="*/ 2147483647 w 212"/>
              <a:gd name="T5" fmla="*/ 2147483647 h 340"/>
              <a:gd name="T6" fmla="*/ 2147483647 w 212"/>
              <a:gd name="T7" fmla="*/ 2147483647 h 340"/>
              <a:gd name="T8" fmla="*/ 0 w 212"/>
              <a:gd name="T9" fmla="*/ 2147483647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" h="340">
                <a:moveTo>
                  <a:pt x="29" y="0"/>
                </a:moveTo>
                <a:cubicBezTo>
                  <a:pt x="80" y="14"/>
                  <a:pt x="140" y="29"/>
                  <a:pt x="170" y="57"/>
                </a:cubicBezTo>
                <a:cubicBezTo>
                  <a:pt x="200" y="85"/>
                  <a:pt x="212" y="129"/>
                  <a:pt x="211" y="168"/>
                </a:cubicBezTo>
                <a:cubicBezTo>
                  <a:pt x="210" y="207"/>
                  <a:pt x="197" y="261"/>
                  <a:pt x="162" y="290"/>
                </a:cubicBezTo>
                <a:cubicBezTo>
                  <a:pt x="127" y="319"/>
                  <a:pt x="34" y="330"/>
                  <a:pt x="0" y="340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8" name="Text Box 44"/>
          <p:cNvSpPr txBox="1">
            <a:spLocks noChangeArrowheads="1"/>
          </p:cNvSpPr>
          <p:nvPr/>
        </p:nvSpPr>
        <p:spPr bwMode="auto">
          <a:xfrm>
            <a:off x="3649663" y="5653088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chain of rehashings</a:t>
            </a:r>
          </a:p>
        </p:txBody>
      </p:sp>
      <p:sp>
        <p:nvSpPr>
          <p:cNvPr id="25639" name="Line 45"/>
          <p:cNvSpPr>
            <a:spLocks noChangeShapeType="1"/>
          </p:cNvSpPr>
          <p:nvPr/>
        </p:nvSpPr>
        <p:spPr bwMode="auto">
          <a:xfrm flipH="1" flipV="1">
            <a:off x="3379788" y="4932363"/>
            <a:ext cx="49530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0" name="Text Box 46"/>
          <p:cNvSpPr txBox="1">
            <a:spLocks noChangeArrowheads="1"/>
          </p:cNvSpPr>
          <p:nvPr/>
        </p:nvSpPr>
        <p:spPr bwMode="auto">
          <a:xfrm>
            <a:off x="1895475" y="5202238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9900"/>
                </a:solidFill>
              </a:rPr>
              <a:t>1945</a:t>
            </a:r>
          </a:p>
        </p:txBody>
      </p:sp>
      <p:sp>
        <p:nvSpPr>
          <p:cNvPr id="25641" name="Text Box 47"/>
          <p:cNvSpPr txBox="1">
            <a:spLocks noChangeArrowheads="1"/>
          </p:cNvSpPr>
          <p:nvPr/>
        </p:nvSpPr>
        <p:spPr bwMode="auto">
          <a:xfrm rot="-266024">
            <a:off x="3965575" y="3897313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772816"/>
            <a:ext cx="6696744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Open Addressing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方法为什么不适合用于支持删除操作的结构？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 descr="花束"/>
          <p:cNvSpPr>
            <a:spLocks noChangeArrowheads="1"/>
          </p:cNvSpPr>
          <p:nvPr/>
        </p:nvSpPr>
        <p:spPr bwMode="auto">
          <a:xfrm>
            <a:off x="366713" y="1212850"/>
            <a:ext cx="8458200" cy="4800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Commonly Used Probing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1212850"/>
            <a:ext cx="8077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Linear probing</a:t>
            </a:r>
            <a:r>
              <a:rPr lang="en-US" altLang="zh-CN" sz="2000" dirty="0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    Given an ordinary hash function </a:t>
            </a:r>
            <a:r>
              <a:rPr lang="en-US" altLang="zh-CN" sz="2000" i="1" dirty="0"/>
              <a:t>h</a:t>
            </a:r>
            <a:r>
              <a:rPr lang="en-US" altLang="zh-CN" sz="2000" dirty="0"/>
              <a:t>’, which is called an auxiliary hash function, the hash function is: </a:t>
            </a:r>
            <a:r>
              <a:rPr lang="en-US" altLang="zh-CN" sz="2000" b="1" dirty="0">
                <a:solidFill>
                  <a:schemeClr val="tx2"/>
                </a:solidFill>
              </a:rPr>
              <a:t>(clustering may occur)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i="1" dirty="0"/>
              <a:t>h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) = (</a:t>
            </a:r>
            <a:r>
              <a:rPr lang="en-US" altLang="zh-CN" sz="2000" i="1" dirty="0"/>
              <a:t>h</a:t>
            </a:r>
            <a:r>
              <a:rPr lang="en-US" altLang="zh-CN" sz="2000" dirty="0"/>
              <a:t>’(</a:t>
            </a:r>
            <a:r>
              <a:rPr lang="en-US" altLang="zh-CN" sz="2000" i="1" dirty="0"/>
              <a:t>k</a:t>
            </a:r>
            <a:r>
              <a:rPr lang="en-US" altLang="zh-CN" sz="2000" dirty="0"/>
              <a:t>)+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) mod </a:t>
            </a:r>
            <a:r>
              <a:rPr lang="en-US" altLang="zh-CN" sz="2000" i="1" dirty="0"/>
              <a:t>m  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=0,1,...,</a:t>
            </a:r>
            <a:r>
              <a:rPr lang="en-US" altLang="zh-CN" sz="2000" i="1" dirty="0"/>
              <a:t>m</a:t>
            </a:r>
            <a:r>
              <a:rPr lang="en-US" altLang="zh-CN" sz="2000" dirty="0"/>
              <a:t>-1)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</a:rPr>
              <a:t>Quadratic </a:t>
            </a:r>
            <a:r>
              <a:rPr lang="en-US" altLang="zh-CN" sz="2000" b="1" dirty="0">
                <a:solidFill>
                  <a:srgbClr val="C00000"/>
                </a:solidFill>
              </a:rPr>
              <a:t>Probing</a:t>
            </a:r>
            <a:r>
              <a:rPr lang="en-US" altLang="zh-CN" sz="2000" dirty="0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    Given auxiliary function </a:t>
            </a:r>
            <a:r>
              <a:rPr lang="en-US" altLang="zh-CN" sz="2000" i="1" dirty="0"/>
              <a:t>h</a:t>
            </a:r>
            <a:r>
              <a:rPr lang="en-US" altLang="zh-CN" sz="2000" dirty="0"/>
              <a:t>’ and nonzero auxiliary constant </a:t>
            </a:r>
            <a:r>
              <a:rPr lang="en-US" altLang="zh-CN" sz="2000" i="1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the hash function is: </a:t>
            </a:r>
            <a:r>
              <a:rPr lang="en-US" altLang="zh-CN" sz="2000" b="1" dirty="0">
                <a:solidFill>
                  <a:schemeClr val="tx2"/>
                </a:solidFill>
              </a:rPr>
              <a:t>(secondary clustering may occur)</a:t>
            </a:r>
            <a:endParaRPr lang="en-US" altLang="zh-CN" sz="2000" dirty="0"/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i="1" dirty="0"/>
              <a:t>h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) = (</a:t>
            </a:r>
            <a:r>
              <a:rPr lang="en-US" altLang="zh-CN" sz="2000" i="1" dirty="0"/>
              <a:t>h</a:t>
            </a:r>
            <a:r>
              <a:rPr lang="en-US" altLang="zh-CN" sz="2000" dirty="0"/>
              <a:t>’(</a:t>
            </a:r>
            <a:r>
              <a:rPr lang="en-US" altLang="zh-CN" sz="2000" i="1" dirty="0"/>
              <a:t>k</a:t>
            </a:r>
            <a:r>
              <a:rPr lang="en-US" altLang="zh-CN" sz="2000" dirty="0"/>
              <a:t>)+</a:t>
            </a:r>
            <a:r>
              <a:rPr lang="en-US" altLang="zh-CN" sz="2000" i="1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i</a:t>
            </a:r>
            <a:r>
              <a:rPr lang="en-US" altLang="zh-CN" sz="2000" dirty="0"/>
              <a:t>+ </a:t>
            </a:r>
            <a:r>
              <a:rPr lang="en-US" altLang="zh-CN" sz="2000" i="1" dirty="0"/>
              <a:t>c</a:t>
            </a:r>
            <a:r>
              <a:rPr lang="en-US" altLang="zh-CN" sz="2000" baseline="-25000" dirty="0"/>
              <a:t>2</a:t>
            </a:r>
            <a:r>
              <a:rPr lang="en-US" altLang="zh-CN" sz="2000" i="1" dirty="0"/>
              <a:t>i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mod </a:t>
            </a:r>
            <a:r>
              <a:rPr lang="en-US" altLang="zh-CN" sz="2000" i="1" dirty="0"/>
              <a:t>m  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=0,1,...,</a:t>
            </a:r>
            <a:r>
              <a:rPr lang="en-US" altLang="zh-CN" sz="2000" i="1" dirty="0"/>
              <a:t>m</a:t>
            </a:r>
            <a:r>
              <a:rPr lang="en-US" altLang="zh-CN" sz="2000" dirty="0"/>
              <a:t>-1)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</a:rPr>
              <a:t>Double </a:t>
            </a:r>
            <a:r>
              <a:rPr lang="en-US" altLang="zh-CN" sz="2000" b="1" dirty="0">
                <a:solidFill>
                  <a:srgbClr val="C00000"/>
                </a:solidFill>
              </a:rPr>
              <a:t>H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ashing</a:t>
            </a:r>
            <a:r>
              <a:rPr lang="en-US" altLang="zh-CN" sz="2000" dirty="0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    Given auxiliary functions </a:t>
            </a:r>
            <a:r>
              <a:rPr lang="en-US" altLang="zh-CN" sz="2000" i="1" dirty="0"/>
              <a:t>h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h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the hash function is: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i="1" dirty="0"/>
              <a:t>h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) = (</a:t>
            </a:r>
            <a:r>
              <a:rPr lang="en-US" altLang="zh-CN" sz="2000" i="1" dirty="0"/>
              <a:t>h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(</a:t>
            </a:r>
            <a:r>
              <a:rPr lang="en-US" altLang="zh-CN" sz="2000" i="1" dirty="0"/>
              <a:t>k</a:t>
            </a:r>
            <a:r>
              <a:rPr lang="en-US" altLang="zh-CN" sz="2000" dirty="0"/>
              <a:t>)+ </a:t>
            </a:r>
            <a:r>
              <a:rPr lang="en-US" altLang="zh-CN" sz="2000" i="1" dirty="0"/>
              <a:t>ih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</a:t>
            </a:r>
            <a:r>
              <a:rPr lang="en-US" altLang="zh-CN" sz="2000" i="1" dirty="0"/>
              <a:t>k</a:t>
            </a:r>
            <a:r>
              <a:rPr lang="en-US" altLang="zh-CN" sz="2000" dirty="0"/>
              <a:t>)) mod </a:t>
            </a:r>
            <a:r>
              <a:rPr lang="en-US" altLang="zh-CN" sz="2000" i="1" dirty="0"/>
              <a:t>m  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=0,1,...,</a:t>
            </a:r>
            <a:r>
              <a:rPr lang="en-US" altLang="zh-CN" sz="2000" i="1" dirty="0"/>
              <a:t>m</a:t>
            </a:r>
            <a:r>
              <a:rPr lang="en-US" altLang="zh-CN" sz="2000" dirty="0"/>
              <a:t>-1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2060848"/>
            <a:ext cx="7187175" cy="27392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一般如何判断一种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probing</a:t>
            </a: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方法的好坏？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Equally Likely 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750" y="1484313"/>
                <a:ext cx="8229600" cy="4060825"/>
              </a:xfrm>
            </p:spPr>
            <p:txBody>
              <a:bodyPr/>
              <a:lstStyle/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Assumption: each key is equally likely to have any of the </a:t>
                </a:r>
                <a:r>
                  <a:rPr lang="en-US" altLang="zh-CN" sz="2400" i="1" dirty="0" smtClean="0"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! permutations of (1,2...,</a:t>
                </a:r>
                <a:r>
                  <a:rPr lang="en-US" altLang="zh-CN" sz="2400" i="1" dirty="0" smtClean="0"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-1) as its probe sequence.</a:t>
                </a:r>
              </a:p>
              <a:p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Note: both linear and quadratic probing have only </a:t>
                </a:r>
                <a:r>
                  <a:rPr lang="en-US" altLang="zh-CN" sz="2400" i="1" dirty="0" smtClean="0"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distinct probe sequence, as determined by the first probe.</a:t>
                </a:r>
              </a:p>
              <a:p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/>
                  <a:t>D</a:t>
                </a:r>
                <a:r>
                  <a:rPr lang="en-US" altLang="zh-CN" sz="2400" dirty="0" smtClean="0"/>
                  <a:t>ouble </a:t>
                </a:r>
                <a:r>
                  <a:rPr lang="en-US" altLang="zh-CN" sz="2400" dirty="0"/>
                  <a:t>hashing improves over linear or </a:t>
                </a:r>
                <a:r>
                  <a:rPr lang="en-US" altLang="zh-CN" sz="2400" dirty="0" smtClean="0"/>
                  <a:t>quadratic probing </a:t>
                </a:r>
                <a:r>
                  <a:rPr lang="en-US" altLang="zh-CN" sz="2400" dirty="0"/>
                  <a:t>in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probe sequences are used</a:t>
                </a:r>
                <a:endParaRPr lang="en-US" altLang="zh-CN" sz="24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484313"/>
                <a:ext cx="8229600" cy="4060825"/>
              </a:xfrm>
              <a:blipFill rotWithShape="0">
                <a:blip r:embed="rId3"/>
                <a:stretch>
                  <a:fillRect l="-296" t="-1049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7"/>
          <p:cNvSpPr>
            <a:spLocks noChangeArrowheads="1"/>
          </p:cNvSpPr>
          <p:nvPr/>
        </p:nvSpPr>
        <p:spPr bwMode="auto">
          <a:xfrm rot="10800000">
            <a:off x="5795963" y="4522788"/>
            <a:ext cx="1873250" cy="720725"/>
          </a:xfrm>
          <a:prstGeom prst="wedgeRectCallout">
            <a:avLst>
              <a:gd name="adj1" fmla="val 72625"/>
              <a:gd name="adj2" fmla="val 234801"/>
            </a:avLst>
          </a:prstGeom>
          <a:solidFill>
            <a:srgbClr val="FFFF99"/>
          </a:solidFill>
          <a:ln w="3175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Hashing: the Idea</a:t>
            </a:r>
          </a:p>
        </p:txBody>
      </p:sp>
      <p:sp>
        <p:nvSpPr>
          <p:cNvPr id="5124" name="Cloud"/>
          <p:cNvSpPr>
            <a:spLocks noChangeAspect="1" noEditPoints="1" noChangeArrowheads="1"/>
          </p:cNvSpPr>
          <p:nvPr/>
        </p:nvSpPr>
        <p:spPr bwMode="auto">
          <a:xfrm>
            <a:off x="5795963" y="2146300"/>
            <a:ext cx="2743200" cy="18383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372225" y="3227388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Key Space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987675" y="2722563"/>
            <a:ext cx="1800225" cy="10810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03575" y="2867025"/>
            <a:ext cx="1439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Hash Function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89038" y="1628775"/>
            <a:ext cx="719137" cy="417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189038" y="19891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189038" y="23479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189038" y="27082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189038" y="54451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189038" y="50847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189038" y="47244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1547813" y="28527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6372225" y="2651125"/>
            <a:ext cx="215900" cy="2159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 flipH="1">
            <a:off x="4787900" y="2867025"/>
            <a:ext cx="1511300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539750" y="155733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E[0]</a:t>
            </a: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539750" y="198913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E[1]</a:t>
            </a:r>
          </a:p>
        </p:txBody>
      </p:sp>
      <p:sp>
        <p:nvSpPr>
          <p:cNvPr id="5140" name="Text Box 22"/>
          <p:cNvSpPr txBox="1">
            <a:spLocks noChangeArrowheads="1"/>
          </p:cNvSpPr>
          <p:nvPr/>
        </p:nvSpPr>
        <p:spPr bwMode="auto">
          <a:xfrm>
            <a:off x="288925" y="537368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</a:t>
            </a:r>
            <a:r>
              <a:rPr lang="en-US" altLang="zh-CN" sz="2000" i="1"/>
              <a:t>m</a:t>
            </a:r>
            <a:r>
              <a:rPr lang="en-US" altLang="zh-CN" sz="2000"/>
              <a:t>-1]</a:t>
            </a:r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>
            <a:off x="1763713" y="3371850"/>
            <a:ext cx="1150937" cy="431800"/>
          </a:xfrm>
          <a:prstGeom prst="line">
            <a:avLst/>
          </a:prstGeom>
          <a:noFill/>
          <a:ln w="25400">
            <a:solidFill>
              <a:srgbClr val="99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065838" y="4600575"/>
            <a:ext cx="14414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宋体" charset="-122"/>
              </a:rPr>
              <a:t>Value of a specific key</a:t>
            </a:r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 rot="10800000">
            <a:off x="2339975" y="4738688"/>
            <a:ext cx="1800225" cy="1081087"/>
          </a:xfrm>
          <a:prstGeom prst="wedgeRectCallout">
            <a:avLst>
              <a:gd name="adj1" fmla="val 42769"/>
              <a:gd name="adj2" fmla="val 157926"/>
            </a:avLst>
          </a:prstGeom>
          <a:solidFill>
            <a:srgbClr val="FFFF99"/>
          </a:solidFill>
          <a:ln w="31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2535238" y="4903788"/>
            <a:ext cx="151288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宋体" charset="-122"/>
              </a:rPr>
              <a:t>A calculated array index for the key</a:t>
            </a:r>
          </a:p>
        </p:txBody>
      </p:sp>
      <p:sp>
        <p:nvSpPr>
          <p:cNvPr id="5145" name="Text Box 30"/>
          <p:cNvSpPr txBox="1">
            <a:spLocks noChangeArrowheads="1"/>
          </p:cNvSpPr>
          <p:nvPr/>
        </p:nvSpPr>
        <p:spPr bwMode="auto">
          <a:xfrm>
            <a:off x="5940425" y="995363"/>
            <a:ext cx="26638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Very large, but only a small part is used in an </a:t>
            </a:r>
            <a:r>
              <a:rPr lang="en-US" altLang="zh-CN" dirty="0" smtClean="0"/>
              <a:t>application at a certain time</a:t>
            </a:r>
            <a:endParaRPr lang="en-US" altLang="zh-CN" dirty="0"/>
          </a:p>
        </p:txBody>
      </p:sp>
      <p:sp>
        <p:nvSpPr>
          <p:cNvPr id="5146" name="Text Box 31"/>
          <p:cNvSpPr txBox="1">
            <a:spLocks noChangeArrowheads="1"/>
          </p:cNvSpPr>
          <p:nvPr/>
        </p:nvSpPr>
        <p:spPr bwMode="auto">
          <a:xfrm>
            <a:off x="503238" y="1119188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 feasible size</a:t>
            </a:r>
          </a:p>
        </p:txBody>
      </p:sp>
      <p:sp>
        <p:nvSpPr>
          <p:cNvPr id="5147" name="Text Box 32"/>
          <p:cNvSpPr txBox="1">
            <a:spLocks noChangeArrowheads="1"/>
          </p:cNvSpPr>
          <p:nvPr/>
        </p:nvSpPr>
        <p:spPr bwMode="auto">
          <a:xfrm>
            <a:off x="2555875" y="1787525"/>
            <a:ext cx="28797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 </a:t>
            </a:r>
            <a:r>
              <a:rPr lang="en-US" altLang="zh-CN" b="1" i="1">
                <a:solidFill>
                  <a:srgbClr val="FF0000"/>
                </a:solidFill>
              </a:rPr>
              <a:t>Index distribution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b="1" i="1">
                <a:solidFill>
                  <a:srgbClr val="FF0000"/>
                </a:solidFill>
              </a:rPr>
              <a:t> Collision handling</a:t>
            </a:r>
          </a:p>
        </p:txBody>
      </p:sp>
      <p:sp>
        <p:nvSpPr>
          <p:cNvPr id="5148" name="Line 33"/>
          <p:cNvSpPr>
            <a:spLocks noChangeShapeType="1"/>
          </p:cNvSpPr>
          <p:nvPr/>
        </p:nvSpPr>
        <p:spPr bwMode="auto">
          <a:xfrm>
            <a:off x="1547813" y="400526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9" name="Line 34"/>
          <p:cNvSpPr>
            <a:spLocks noChangeShapeType="1"/>
          </p:cNvSpPr>
          <p:nvPr/>
        </p:nvSpPr>
        <p:spPr bwMode="auto">
          <a:xfrm>
            <a:off x="1189038" y="35734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0" name="Line 35"/>
          <p:cNvSpPr>
            <a:spLocks noChangeShapeType="1"/>
          </p:cNvSpPr>
          <p:nvPr/>
        </p:nvSpPr>
        <p:spPr bwMode="auto">
          <a:xfrm>
            <a:off x="1189038" y="39322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39750" y="357346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E[</a:t>
            </a:r>
            <a:r>
              <a:rPr lang="en-US" altLang="zh-CN" sz="2000" b="1" i="1">
                <a:solidFill>
                  <a:srgbClr val="FF0000"/>
                </a:solidFill>
              </a:rPr>
              <a:t>k</a:t>
            </a:r>
            <a:r>
              <a:rPr lang="en-US" altLang="zh-CN" sz="2000"/>
              <a:t>]</a:t>
            </a:r>
          </a:p>
        </p:txBody>
      </p:sp>
      <p:sp>
        <p:nvSpPr>
          <p:cNvPr id="5152" name="Text Box 37"/>
          <p:cNvSpPr txBox="1">
            <a:spLocks noChangeArrowheads="1"/>
          </p:cNvSpPr>
          <p:nvPr/>
        </p:nvSpPr>
        <p:spPr bwMode="auto">
          <a:xfrm>
            <a:off x="6588125" y="24352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5153" name="Text Box 38"/>
          <p:cNvSpPr txBox="1">
            <a:spLocks noChangeArrowheads="1"/>
          </p:cNvSpPr>
          <p:nvPr/>
        </p:nvSpPr>
        <p:spPr bwMode="auto">
          <a:xfrm>
            <a:off x="3348038" y="380365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" y="3224508"/>
            <a:ext cx="8980441" cy="3588868"/>
          </a:xfrm>
        </p:spPr>
      </p:pic>
      <p:grpSp>
        <p:nvGrpSpPr>
          <p:cNvPr id="11" name="组合 10"/>
          <p:cNvGrpSpPr/>
          <p:nvPr/>
        </p:nvGrpSpPr>
        <p:grpSpPr>
          <a:xfrm>
            <a:off x="81779" y="2022442"/>
            <a:ext cx="8980442" cy="974510"/>
            <a:chOff x="0" y="1700808"/>
            <a:chExt cx="9144000" cy="97451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2" y="1700808"/>
              <a:ext cx="9107488" cy="97451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1707918"/>
              <a:ext cx="8316416" cy="35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92088" y="2318481"/>
              <a:ext cx="8316416" cy="35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Analysis for Open Address </a:t>
            </a:r>
            <a:r>
              <a:rPr lang="en-US" altLang="zh-CN" kern="0" dirty="0" smtClean="0"/>
              <a:t>Hashing</a:t>
            </a:r>
            <a:endParaRPr lang="en-US" altLang="zh-CN" kern="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199" y="1138308"/>
            <a:ext cx="8229600" cy="8636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uniform hashing, what is the average number of probes in an unsuccessful search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kern="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72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for Open Address Hash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863600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hashing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average number of probes in an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is at most 1/(1-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) (=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&lt;1)</a:t>
            </a:r>
          </a:p>
          <a:p>
            <a:endParaRPr lang="en-US" altLang="zh-CN" sz="2400" dirty="0" smtClean="0">
              <a:sym typeface="Symbol" panose="05050102010706020507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2029552"/>
            <a:ext cx="9144000" cy="1308161"/>
            <a:chOff x="0" y="2029552"/>
            <a:chExt cx="9144000" cy="1308161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60848"/>
              <a:ext cx="9144000" cy="127686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" y="2029552"/>
              <a:ext cx="1403648" cy="35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16016" y="2714054"/>
              <a:ext cx="4320480" cy="35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957260"/>
              <a:ext cx="5364088" cy="35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401935"/>
            <a:ext cx="3887941" cy="161935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7" y="3632349"/>
            <a:ext cx="8177286" cy="82981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" y="3122887"/>
            <a:ext cx="1951357" cy="60979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5224"/>
            <a:ext cx="2927658" cy="84076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459160"/>
            <a:ext cx="1499745" cy="791323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93" y="5476347"/>
            <a:ext cx="1318557" cy="809641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646711" cy="805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04664"/>
            <a:ext cx="6840760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14: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采用</a:t>
            </a:r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Open Addressing, </a:t>
            </a: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插入一个对象的代价是多少</a:t>
            </a:r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3068960"/>
            <a:ext cx="7920878" cy="993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5" y="4581128"/>
            <a:ext cx="8064895" cy="908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 descr="信纸"/>
          <p:cNvSpPr>
            <a:spLocks noChangeArrowheads="1"/>
          </p:cNvSpPr>
          <p:nvPr/>
        </p:nvSpPr>
        <p:spPr bwMode="auto">
          <a:xfrm>
            <a:off x="107504" y="1700213"/>
            <a:ext cx="8992046" cy="43926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260350"/>
            <a:ext cx="8208962" cy="1328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uniform hashing, the average cost of probes in an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search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at most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(=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&lt;1)</a:t>
            </a:r>
          </a:p>
          <a:p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283075" y="836613"/>
          <a:ext cx="144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Equation" r:id="rId5" imgW="596641" imgH="393529" progId="Equation.3">
                  <p:embed/>
                </p:oleObj>
              </mc:Choice>
              <mc:Fallback>
                <p:oleObj name="Equation" r:id="rId5" imgW="59664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836613"/>
                        <a:ext cx="144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67693"/>
              </p:ext>
            </p:extLst>
          </p:nvPr>
        </p:nvGraphicFramePr>
        <p:xfrm>
          <a:off x="320675" y="1957388"/>
          <a:ext cx="8778875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公式" r:id="rId7" imgW="4572000" imgH="1993680" progId="Equation.3">
                  <p:embed/>
                </p:oleObj>
              </mc:Choice>
              <mc:Fallback>
                <p:oleObj name="公式" r:id="rId7" imgW="4572000" imgH="1993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957388"/>
                        <a:ext cx="8778875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006975" y="5451475"/>
            <a:ext cx="3733800" cy="9112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For your reference: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Half full: 1.387; 90% full: 2.559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/>
          <a:lstStyle/>
          <a:p>
            <a:r>
              <a:rPr lang="en-US" altLang="zh-CN" dirty="0" smtClean="0"/>
              <a:t>Open Topic</a:t>
            </a:r>
            <a:endParaRPr lang="zh-CN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37075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Universal </a:t>
            </a:r>
            <a:r>
              <a:rPr lang="en-US" altLang="zh-CN" dirty="0" smtClean="0"/>
              <a:t>Hashing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Hashing </a:t>
            </a:r>
            <a:r>
              <a:rPr lang="zh-CN" altLang="en-US" dirty="0" smtClean="0"/>
              <a:t>的经典</a:t>
            </a:r>
            <a:r>
              <a:rPr lang="zh-CN" altLang="en-US" dirty="0"/>
              <a:t>应用</a:t>
            </a:r>
            <a:r>
              <a:rPr lang="zh-CN" altLang="en-US" dirty="0" smtClean="0"/>
              <a:t>场景和有关</a:t>
            </a:r>
            <a:r>
              <a:rPr lang="en-US" altLang="zh-CN" dirty="0" smtClean="0"/>
              <a:t>Hashing</a:t>
            </a:r>
            <a:r>
              <a:rPr lang="zh-CN" altLang="en-US" dirty="0" smtClean="0"/>
              <a:t>的经典故事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1772816"/>
            <a:ext cx="6918505" cy="273921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宋体" charset="-122"/>
              </a:rPr>
              <a:t>Collision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是什么意思？它是如何产生的？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598" y="980728"/>
            <a:ext cx="7416824" cy="3385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假设分配的存储区为</a:t>
            </a:r>
            <a:r>
              <a:rPr lang="en-US" altLang="zh-CN" sz="4000" b="1" i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k</a:t>
            </a: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个单元，插入</a:t>
            </a:r>
            <a:r>
              <a:rPr lang="en-US" altLang="zh-CN" sz="4000" b="1" i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个键值。对于某个特定位置，落到该位置的对象的期望值是多少？为什么？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635375" y="4652963"/>
            <a:ext cx="4032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顺便问一下，只插入</a:t>
            </a:r>
            <a:r>
              <a:rPr lang="en-US" altLang="zh-CN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个键值，发生碰撞的概率是多大？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042988" y="908050"/>
            <a:ext cx="6842125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6325" indent="-1076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将插入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个对象看作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个独立试验的序列。每个试验的结果是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{1,2,…,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中的一个值。</a:t>
            </a:r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假设：每个实验的结果是任意一个允许值的概率是一样的。</a:t>
            </a:r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(uniformly distributed)</a:t>
            </a: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81525"/>
            <a:ext cx="81359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924300" y="5373688"/>
            <a:ext cx="53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94175" y="5373688"/>
            <a:ext cx="738188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32363" y="5373688"/>
            <a:ext cx="345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i="1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>
                <a:solidFill>
                  <a:srgbClr val="C00000"/>
                </a:solidFill>
                <a:sym typeface="Symbol" panose="05050102010706020507" pitchFamily="18" charset="2"/>
              </a:rPr>
              <a:t>: </a:t>
            </a:r>
            <a:r>
              <a:rPr lang="en-US" altLang="zh-CN" sz="2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loading factor</a:t>
            </a:r>
            <a:r>
              <a:rPr lang="en-US" altLang="zh-CN" sz="200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负载因子</a:t>
            </a:r>
            <a:r>
              <a:rPr lang="en-US" altLang="zh-CN" sz="200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现在考虑特定单元为空的概率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同样的</a:t>
            </a:r>
            <a:r>
              <a:rPr lang="en-US" altLang="zh-CN" dirty="0" smtClean="0"/>
              <a:t>independent trials process</a:t>
            </a:r>
            <a:r>
              <a:rPr lang="zh-CN" altLang="en-US" dirty="0" smtClean="0"/>
              <a:t>，可以根据需要指定不同的</a:t>
            </a:r>
            <a:r>
              <a:rPr lang="en-US" altLang="zh-CN" dirty="0" smtClean="0"/>
              <a:t>outcomes:</a:t>
            </a:r>
          </a:p>
          <a:p>
            <a:pPr lvl="1">
              <a:defRPr/>
            </a:pPr>
            <a:r>
              <a:rPr lang="en-US" altLang="zh-CN" i="1" dirty="0"/>
              <a:t>k</a:t>
            </a:r>
            <a:r>
              <a:rPr lang="zh-CN" altLang="en-US" dirty="0" smtClean="0"/>
              <a:t>个不同的</a:t>
            </a:r>
            <a:r>
              <a:rPr lang="en-US" altLang="zh-CN" dirty="0" smtClean="0"/>
              <a:t>outcomes: </a:t>
            </a:r>
            <a:r>
              <a:rPr lang="zh-CN" altLang="en-US" dirty="0" smtClean="0"/>
              <a:t>单元</a:t>
            </a:r>
            <a:r>
              <a:rPr lang="en-US" altLang="zh-CN" dirty="0" smtClean="0"/>
              <a:t>1,2,…,</a:t>
            </a:r>
            <a:r>
              <a:rPr lang="en-US" altLang="zh-CN" i="1" dirty="0" smtClean="0"/>
              <a:t>k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outcomes: </a:t>
            </a:r>
            <a:r>
              <a:rPr lang="zh-CN" altLang="en-US" dirty="0" smtClean="0"/>
              <a:t>单元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非</a:t>
            </a:r>
            <a:r>
              <a:rPr lang="zh-CN" altLang="en-US" dirty="0"/>
              <a:t>单</a:t>
            </a:r>
            <a:r>
              <a:rPr lang="zh-CN" altLang="en-US" dirty="0" smtClean="0"/>
              <a:t>元</a:t>
            </a:r>
            <a:r>
              <a:rPr lang="en-US" altLang="zh-CN" i="1" dirty="0" err="1" smtClean="0"/>
              <a:t>i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3356992"/>
            <a:ext cx="3888431" cy="227754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3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插入</a:t>
            </a:r>
            <a:r>
              <a:rPr lang="en-US" altLang="zh-CN" sz="3200" b="1" i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个对象后，单元</a:t>
            </a:r>
            <a:r>
              <a:rPr lang="en-US" altLang="zh-CN" sz="3200" b="1" i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i</a:t>
            </a: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仍然是空的，概率是多少</a:t>
            </a:r>
            <a:r>
              <a:rPr lang="zh-CN" alt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3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81662"/>
            <a:ext cx="26638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/>
          <p:nvPr/>
        </p:nvSpPr>
        <p:spPr>
          <a:xfrm>
            <a:off x="4798369" y="3394132"/>
            <a:ext cx="3888431" cy="227754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4’</a:t>
            </a:r>
            <a:r>
              <a:rPr lang="zh-CN" altLang="en-U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插入</a:t>
            </a:r>
            <a:r>
              <a:rPr lang="en-US" altLang="zh-CN" sz="3200" b="1" i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个对象</a:t>
            </a:r>
            <a:r>
              <a:rPr lang="zh-CN" alt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后</a:t>
            </a:r>
            <a:r>
              <a:rPr lang="en-US" altLang="zh-CN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空单元的期望是多少？</a:t>
            </a: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为什么？</a:t>
            </a:r>
            <a:endParaRPr lang="en-US" altLang="zh-CN" sz="3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 smtClean="0"/>
              <a:t>一个概率悖论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900113" y="1125538"/>
            <a:ext cx="7056437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假设有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个存储单元，在插入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个对象后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个单元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已放入对象数期望值是：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整个存储区内空单元的期望数是：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2339975" y="1773238"/>
          <a:ext cx="1368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73238"/>
                        <a:ext cx="13684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059113" y="3068638"/>
          <a:ext cx="3384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6" imgW="1473200" imgH="469900" progId="Equation.3">
                  <p:embed/>
                </p:oleObj>
              </mc:Choice>
              <mc:Fallback>
                <p:oleObj name="Equation" r:id="rId6" imgW="1473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068638"/>
                        <a:ext cx="33845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3995738" y="2060575"/>
            <a:ext cx="273650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换句话说，没有空的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6943" y="4293096"/>
            <a:ext cx="635943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8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你能解释这个“悖论”吗？</a:t>
            </a:r>
            <a:endParaRPr lang="en-US" altLang="zh-CN" sz="40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7231" y="2090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（？）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冲突</a:t>
            </a:r>
            <a:r>
              <a:rPr lang="en-US" altLang="zh-CN" smtClean="0"/>
              <a:t>:</a:t>
            </a:r>
            <a:r>
              <a:rPr lang="zh-CN" altLang="en-US" smtClean="0"/>
              <a:t> 可能性有多大？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35138"/>
            <a:ext cx="648017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684213" y="1268413"/>
            <a:ext cx="6551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个单元的存储区内插入</a:t>
            </a:r>
            <a:r>
              <a:rPr lang="en-US" altLang="zh-CN" sz="2400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个对象：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249613"/>
            <a:ext cx="835342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7450" y="4437063"/>
            <a:ext cx="6337300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找一点感觉：</a:t>
            </a:r>
            <a:endParaRPr lang="en-US" altLang="zh-CN" sz="24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假如在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个单元的存储区内插入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个对象，发生的碰撞数的期望值就是大约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37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3708</TotalTime>
  <Pages>0</Pages>
  <Words>1804</Words>
  <Characters>0</Characters>
  <Application>Microsoft Office PowerPoint</Application>
  <DocSecurity>0</DocSecurity>
  <PresentationFormat>全屏显示(4:3)</PresentationFormat>
  <Lines>0</Lines>
  <Paragraphs>231</Paragraphs>
  <Slides>34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华文行楷</vt:lpstr>
      <vt:lpstr>华文新魏</vt:lpstr>
      <vt:lpstr>楷体</vt:lpstr>
      <vt:lpstr>宋体</vt:lpstr>
      <vt:lpstr>微软雅黑</vt:lpstr>
      <vt:lpstr>Arial</vt:lpstr>
      <vt:lpstr>Cambria Math</vt:lpstr>
      <vt:lpstr>Garamond</vt:lpstr>
      <vt:lpstr>Symbol</vt:lpstr>
      <vt:lpstr>Times New Roman</vt:lpstr>
      <vt:lpstr>Wingdings</vt:lpstr>
      <vt:lpstr>default</vt:lpstr>
      <vt:lpstr>Equation</vt:lpstr>
      <vt:lpstr>公式</vt:lpstr>
      <vt:lpstr>计算机问题求解 – 论题2-12     -  Hashing方法</vt:lpstr>
      <vt:lpstr>Hashing </vt:lpstr>
      <vt:lpstr>Hashing: the Idea</vt:lpstr>
      <vt:lpstr>PowerPoint 演示文稿</vt:lpstr>
      <vt:lpstr>PowerPoint 演示文稿</vt:lpstr>
      <vt:lpstr>PowerPoint 演示文稿</vt:lpstr>
      <vt:lpstr>现在考虑特定单元为空的概率</vt:lpstr>
      <vt:lpstr>一个概率悖论</vt:lpstr>
      <vt:lpstr>冲突: 可能性有多大？</vt:lpstr>
      <vt:lpstr>没有空单元：需要插入多少对象？</vt:lpstr>
      <vt:lpstr>问题6： 上面的讨论与实际的Hashing有什么差别？ </vt:lpstr>
      <vt:lpstr>两种设计Hashing函数的简单方法</vt:lpstr>
      <vt:lpstr>PowerPoint 演示文稿</vt:lpstr>
      <vt:lpstr>PowerPoint 演示文稿</vt:lpstr>
      <vt:lpstr>PowerPoint 演示文稿</vt:lpstr>
      <vt:lpstr>Collision Resolution</vt:lpstr>
      <vt:lpstr>Collision Resolution by Chaining</vt:lpstr>
      <vt:lpstr>PowerPoint 演示文稿</vt:lpstr>
      <vt:lpstr>Hashing by Chaining: 不成功搜索</vt:lpstr>
      <vt:lpstr>PowerPoint 演示文稿</vt:lpstr>
      <vt:lpstr>Hashing by Chaining: 成功搜索</vt:lpstr>
      <vt:lpstr>Hashing by Chaining: 成功搜索</vt:lpstr>
      <vt:lpstr>例子：JAVA 1.7 HashMap漏洞</vt:lpstr>
      <vt:lpstr>另一种冲突处理方法：Open Addressing</vt:lpstr>
      <vt:lpstr>Linear Probing: an Example</vt:lpstr>
      <vt:lpstr>PowerPoint 演示文稿</vt:lpstr>
      <vt:lpstr>Commonly Used Probing</vt:lpstr>
      <vt:lpstr>PowerPoint 演示文稿</vt:lpstr>
      <vt:lpstr>Equally Likely Permutations</vt:lpstr>
      <vt:lpstr>PowerPoint 演示文稿</vt:lpstr>
      <vt:lpstr>Analysis for Open Address Hash</vt:lpstr>
      <vt:lpstr>PowerPoint 演示文稿</vt:lpstr>
      <vt:lpstr>PowerPoint 演示文稿</vt:lpstr>
      <vt:lpstr>Open Topic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ma jun</cp:lastModifiedBy>
  <cp:revision>145</cp:revision>
  <cp:lastPrinted>1601-01-01T00:00:00Z</cp:lastPrinted>
  <dcterms:created xsi:type="dcterms:W3CDTF">2010-10-07T02:50:25Z</dcterms:created>
  <dcterms:modified xsi:type="dcterms:W3CDTF">2018-05-23T05:33:11Z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