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47"/>
  </p:notesMasterIdLst>
  <p:sldIdLst>
    <p:sldId id="256" r:id="rId2"/>
    <p:sldId id="317" r:id="rId3"/>
    <p:sldId id="374" r:id="rId4"/>
    <p:sldId id="375" r:id="rId5"/>
    <p:sldId id="373" r:id="rId6"/>
    <p:sldId id="301" r:id="rId7"/>
    <p:sldId id="273" r:id="rId8"/>
    <p:sldId id="274" r:id="rId9"/>
    <p:sldId id="285" r:id="rId10"/>
    <p:sldId id="279" r:id="rId11"/>
    <p:sldId id="282" r:id="rId12"/>
    <p:sldId id="275" r:id="rId13"/>
    <p:sldId id="276" r:id="rId14"/>
    <p:sldId id="318" r:id="rId15"/>
    <p:sldId id="304" r:id="rId16"/>
    <p:sldId id="277" r:id="rId17"/>
    <p:sldId id="286" r:id="rId18"/>
    <p:sldId id="302" r:id="rId19"/>
    <p:sldId id="303" r:id="rId20"/>
    <p:sldId id="319" r:id="rId21"/>
    <p:sldId id="320" r:id="rId22"/>
    <p:sldId id="323" r:id="rId23"/>
    <p:sldId id="344" r:id="rId24"/>
    <p:sldId id="345" r:id="rId25"/>
    <p:sldId id="376" r:id="rId26"/>
    <p:sldId id="377" r:id="rId27"/>
    <p:sldId id="324" r:id="rId28"/>
    <p:sldId id="359" r:id="rId29"/>
    <p:sldId id="347" r:id="rId30"/>
    <p:sldId id="325" r:id="rId31"/>
    <p:sldId id="326" r:id="rId32"/>
    <p:sldId id="327" r:id="rId33"/>
    <p:sldId id="336" r:id="rId34"/>
    <p:sldId id="337" r:id="rId35"/>
    <p:sldId id="338" r:id="rId36"/>
    <p:sldId id="378" r:id="rId37"/>
    <p:sldId id="339" r:id="rId38"/>
    <p:sldId id="340" r:id="rId39"/>
    <p:sldId id="341" r:id="rId40"/>
    <p:sldId id="342" r:id="rId41"/>
    <p:sldId id="343" r:id="rId42"/>
    <p:sldId id="357" r:id="rId43"/>
    <p:sldId id="379" r:id="rId44"/>
    <p:sldId id="380" r:id="rId45"/>
    <p:sldId id="356" r:id="rId4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F4F1E8-3B16-4A4D-875C-BB1735770F25}">
          <p14:sldIdLst>
            <p14:sldId id="256"/>
            <p14:sldId id="317"/>
            <p14:sldId id="374"/>
            <p14:sldId id="375"/>
            <p14:sldId id="373"/>
            <p14:sldId id="301"/>
            <p14:sldId id="273"/>
            <p14:sldId id="274"/>
            <p14:sldId id="285"/>
            <p14:sldId id="279"/>
            <p14:sldId id="282"/>
            <p14:sldId id="275"/>
            <p14:sldId id="276"/>
            <p14:sldId id="318"/>
            <p14:sldId id="304"/>
            <p14:sldId id="277"/>
            <p14:sldId id="286"/>
            <p14:sldId id="302"/>
            <p14:sldId id="303"/>
            <p14:sldId id="319"/>
          </p14:sldIdLst>
        </p14:section>
        <p14:section name="格" id="{ED53D346-0942-4934-A867-A39FA60B45EE}">
          <p14:sldIdLst>
            <p14:sldId id="320"/>
            <p14:sldId id="323"/>
            <p14:sldId id="344"/>
            <p14:sldId id="345"/>
            <p14:sldId id="376"/>
            <p14:sldId id="377"/>
            <p14:sldId id="324"/>
            <p14:sldId id="359"/>
            <p14:sldId id="347"/>
            <p14:sldId id="325"/>
            <p14:sldId id="326"/>
            <p14:sldId id="327"/>
            <p14:sldId id="336"/>
            <p14:sldId id="337"/>
            <p14:sldId id="338"/>
            <p14:sldId id="378"/>
            <p14:sldId id="339"/>
            <p14:sldId id="340"/>
            <p14:sldId id="341"/>
            <p14:sldId id="342"/>
            <p14:sldId id="343"/>
            <p14:sldId id="357"/>
            <p14:sldId id="379"/>
            <p14:sldId id="380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93300"/>
    <a:srgbClr val="FF0000"/>
    <a:srgbClr val="CC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1" autoAdjust="0"/>
    <p:restoredTop sz="81977" autoAdjust="0"/>
  </p:normalViewPr>
  <p:slideViewPr>
    <p:cSldViewPr>
      <p:cViewPr varScale="1">
        <p:scale>
          <a:sx n="73" d="100"/>
          <a:sy n="73" d="100"/>
        </p:scale>
        <p:origin x="91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5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58D2A627-FCF4-4C78-B482-A0A6B802D6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1F0224-D3C9-4BFE-9827-5C1F89920CEC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37208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E95FC2-F9B9-4AC3-B2F3-98E7C54FD73D}" type="slidenum">
              <a:rPr lang="en-US" altLang="zh-CN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是否最大元一定是极大元中最大的一个？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这样说是否有意义？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如果最大元存在，则一定是唯一的一个极大元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513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a||b</a:t>
            </a:r>
            <a:r>
              <a:rPr lang="zh-CN" altLang="en-US" dirty="0" smtClean="0"/>
              <a:t>，则对</a:t>
            </a:r>
            <a:r>
              <a:rPr lang="en-US" altLang="zh-CN" dirty="0" smtClean="0"/>
              <a:t>f(a)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f(b)</a:t>
            </a:r>
            <a:r>
              <a:rPr lang="zh-CN" altLang="en-US" dirty="0" smtClean="0"/>
              <a:t>的大小没有要求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44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7E7DDE-DE9E-42F1-81FB-741C8037BBA5}" type="slidenum">
              <a:rPr lang="zh-CN" altLang="en-US">
                <a:latin typeface="Times New Roman" panose="02020603050405020304" pitchFamily="18" charset="0"/>
              </a:rPr>
              <a:pPr eaLnBrk="1" hangingPunct="1"/>
              <a:t>15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06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D12512-957E-4452-82AF-798F93544FDA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43536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A3D901-D922-4EF7-A3D7-852B9BE50D4E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76800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AB2469-884B-4B78-A908-3BB7124F6981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2002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4BDDE-E9DF-42D6-B2F0-346615E4027B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49748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数学归纳法是超限归纳法的特例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711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756F8A-4445-4B86-8771-FC087F9C48FE}" type="slidenum">
              <a:rPr lang="en-US" altLang="zh-CN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594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39F15B-04D4-4409-A92A-C9714063C2F7}" type="slidenum">
              <a:rPr lang="en-US" altLang="zh-CN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9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同一个集合上可以定义各种序关系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300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从代数角度定义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777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FBA9E-7877-4334-85AA-22D4B3C03CF4}" type="slidenum">
              <a:rPr lang="en-US" altLang="zh-CN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987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D94290-637F-4B9B-AB27-EC80B704ECF7}" type="slidenum">
              <a:rPr lang="en-US" altLang="zh-CN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347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C8F879-A849-4740-9FC4-A911B0B2392E}" type="slidenum">
              <a:rPr lang="en-US" altLang="zh-CN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4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6BB547-2C9B-4231-99AC-ADB19474B8F4}" type="slidenum">
              <a:rPr lang="en-US" altLang="zh-CN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100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44B1E6-0F62-4D6B-A571-2279F5EFB94E}" type="slidenum">
              <a:rPr lang="en-US" altLang="zh-CN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464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94C2D5-D8A7-4F1C-95CE-42BB788ACCE6}" type="slidenum">
              <a:rPr lang="en-US" altLang="zh-CN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87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5C82A3-D1ED-4CF0-9A44-D91DEFC7A866}" type="slidenum">
              <a:rPr lang="en-US" altLang="zh-CN"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偏序关系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，抽取元素以及元素相关联的关系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中的有序偶</a:t>
            </a:r>
            <a:endParaRPr lang="zh-CN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035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3EE2F8-9AD0-434A-B0C1-B1517F7FE1F0}" type="slidenum">
              <a:rPr lang="en-US" altLang="zh-CN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088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7A2944-B654-4BB4-967E-3442AEA105A4}" type="slidenum">
              <a:rPr lang="en-US" altLang="zh-CN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82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33DF83-9F24-4039-A190-8868C75D831B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47967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BE5A48-749F-439C-84DC-959BAD23C528}" type="slidenum">
              <a:rPr lang="en-US" altLang="zh-CN">
                <a:latin typeface="Times New Roman" panose="02020603050405020304" pitchFamily="18" charset="0"/>
              </a:rPr>
              <a:pPr eaLnBrk="1" hangingPunct="1"/>
              <a:t>37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010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8459C3-793C-4CDA-B8FD-FD82F80D690B}" type="slidenum">
              <a:rPr lang="en-US" altLang="zh-CN">
                <a:latin typeface="Times New Roman" panose="02020603050405020304" pitchFamily="18" charset="0"/>
              </a:rPr>
              <a:pPr eaLnBrk="1" hangingPunct="1"/>
              <a:t>38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分配格具有消去律</a:t>
            </a:r>
            <a:endParaRPr lang="zh-CN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681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4E03D7-7002-4E6F-B877-6013CE850E79}" type="slidenum">
              <a:rPr lang="en-US" altLang="zh-CN">
                <a:latin typeface="Times New Roman" panose="02020603050405020304" pitchFamily="18" charset="0"/>
              </a:rPr>
              <a:pPr eaLnBrk="1" hangingPunct="1"/>
              <a:t>39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378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C1750D-2260-46F8-81A0-A52D7E9E8C0E}" type="slidenum">
              <a:rPr lang="en-US" altLang="zh-CN"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8125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0E4BB0-FFF8-431A-97FD-048CE36525D2}" type="slidenum">
              <a:rPr lang="en-US" altLang="zh-CN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878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将格中元素用尽可能的“初级元素”的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操作表达出来。</a:t>
            </a:r>
            <a:endParaRPr lang="en-US" altLang="zh-CN" dirty="0" smtClean="0"/>
          </a:p>
          <a:p>
            <a:r>
              <a:rPr lang="en-US" altLang="zh-CN" dirty="0" smtClean="0"/>
              <a:t>101</a:t>
            </a:r>
            <a:r>
              <a:rPr lang="zh-CN" altLang="en-US" dirty="0" smtClean="0"/>
              <a:t>用</a:t>
            </a:r>
            <a:r>
              <a:rPr lang="en-US" altLang="zh-CN" dirty="0" smtClean="0"/>
              <a:t>100,001</a:t>
            </a:r>
            <a:r>
              <a:rPr lang="zh-CN" altLang="en-US" dirty="0" smtClean="0"/>
              <a:t>来表达；</a:t>
            </a:r>
            <a:r>
              <a:rPr lang="en-US" altLang="zh-CN" dirty="0" smtClean="0"/>
              <a:t>1101</a:t>
            </a:r>
            <a:r>
              <a:rPr lang="zh-CN" altLang="en-US" dirty="0" smtClean="0"/>
              <a:t>用</a:t>
            </a:r>
            <a:r>
              <a:rPr lang="en-US" altLang="zh-CN" dirty="0" smtClean="0"/>
              <a:t>1000,0100,0001</a:t>
            </a:r>
            <a:r>
              <a:rPr lang="zh-CN" altLang="en-US" dirty="0" smtClean="0"/>
              <a:t>来</a:t>
            </a:r>
            <a:r>
              <a:rPr lang="zh-CN" altLang="en-US" dirty="0" smtClean="0"/>
              <a:t>表达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布尔代数就是一个有界有补分配格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26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9635F5-C6DA-4BE8-A5DC-F36A2B11CC07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一个元素有几个覆盖？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238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9EB25D-3490-480C-A6E6-7AA9E4776744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Reflexive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显然</a:t>
            </a:r>
            <a:endParaRPr lang="en-US" altLang="zh-CN" baseline="0" dirty="0" smtClean="0"/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346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C175A5-C137-424E-88B7-AF04689AED68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3871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14D881-C0C4-44AD-8DFD-948C47EE000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1691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5A2628-0AE7-49D2-BD2D-45F0A0D3EEB4}" type="slidenum">
              <a:rPr lang="en-US" altLang="zh-CN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4591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13D0B6-0827-42EB-832F-580465188EBC}" type="slidenum">
              <a:rPr lang="en-US" altLang="zh-CN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9093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4B13-3A15-4721-BEF0-7415AACF60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33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C52D-7C5F-40E5-9FEC-259721741B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29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A30-56B6-43C3-973B-3E83D59B8B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66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B088-0C7F-4FCC-82E5-F2DD25F58D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EC44-B188-4471-96B7-90DF799DA9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82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33B6-BBA6-4D5B-BB45-DA743FB282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6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3E99-C08E-4792-8044-FBAB7BA743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60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9384-9D99-4AB9-A3B7-2AE089B2A4F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6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801-CBDC-4EF3-BD21-0E3F56A196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6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610A-5F6A-4244-8737-1E3302994E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0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6C-6DD1-4751-B1EA-025F9244F6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77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1A30-56B6-43C3-973B-3E83D59B8B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98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__1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tm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uwaterloo.ca/~snburris/htdocs/UALG/univ-algebra2012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6600" dirty="0"/>
              <a:t>计算机</a:t>
            </a:r>
            <a:r>
              <a:rPr lang="zh-CN" altLang="en-US" sz="6600" dirty="0" smtClean="0"/>
              <a:t>问题求解</a:t>
            </a:r>
            <a:r>
              <a:rPr lang="en-US" altLang="zh-CN" sz="6600" dirty="0" smtClean="0"/>
              <a:t>--</a:t>
            </a:r>
            <a:r>
              <a:rPr lang="zh-CN" altLang="en-US" sz="6600" dirty="0" smtClean="0"/>
              <a:t>论题</a:t>
            </a:r>
            <a:r>
              <a:rPr lang="en-US" altLang="zh-CN" sz="6600" dirty="0" smtClean="0"/>
              <a:t>1-12</a:t>
            </a:r>
            <a:br>
              <a:rPr lang="en-US" altLang="zh-CN" sz="6600" dirty="0" smtClean="0"/>
            </a:br>
            <a:r>
              <a:rPr lang="en-US" altLang="zh-CN" sz="6600" dirty="0" smtClean="0"/>
              <a:t>--</a:t>
            </a:r>
            <a:r>
              <a:rPr lang="zh-CN" altLang="en-US" sz="6600" dirty="0" smtClean="0"/>
              <a:t>偏序关系和格</a:t>
            </a:r>
            <a:endParaRPr lang="zh-CN" altLang="en-US" sz="6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2017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12-21</a:t>
            </a:r>
            <a:endParaRPr lang="zh-CN" altLang="en-US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3"/>
          <p:cNvSpPr>
            <a:spLocks noChangeArrowheads="1"/>
          </p:cNvSpPr>
          <p:nvPr/>
        </p:nvSpPr>
        <p:spPr bwMode="auto">
          <a:xfrm>
            <a:off x="3221038" y="1939925"/>
            <a:ext cx="215900" cy="2159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3" name="Oval 4"/>
          <p:cNvSpPr>
            <a:spLocks noChangeArrowheads="1"/>
          </p:cNvSpPr>
          <p:nvPr/>
        </p:nvSpPr>
        <p:spPr bwMode="auto">
          <a:xfrm>
            <a:off x="4457700" y="1939925"/>
            <a:ext cx="215900" cy="2159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4" name="Oval 5"/>
          <p:cNvSpPr>
            <a:spLocks noChangeArrowheads="1"/>
          </p:cNvSpPr>
          <p:nvPr/>
        </p:nvSpPr>
        <p:spPr bwMode="auto">
          <a:xfrm>
            <a:off x="5694363" y="1939925"/>
            <a:ext cx="195262" cy="230188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6932613" y="1939925"/>
            <a:ext cx="215900" cy="2159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Oval 7"/>
          <p:cNvSpPr>
            <a:spLocks noChangeArrowheads="1"/>
          </p:cNvSpPr>
          <p:nvPr/>
        </p:nvSpPr>
        <p:spPr bwMode="auto">
          <a:xfrm>
            <a:off x="8169275" y="1939925"/>
            <a:ext cx="215900" cy="2159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7" name="Oval 8"/>
          <p:cNvSpPr>
            <a:spLocks noChangeArrowheads="1"/>
          </p:cNvSpPr>
          <p:nvPr/>
        </p:nvSpPr>
        <p:spPr bwMode="auto">
          <a:xfrm>
            <a:off x="9405938" y="1939925"/>
            <a:ext cx="215900" cy="2159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2971801" y="1752600"/>
            <a:ext cx="411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105275" y="1709738"/>
            <a:ext cx="4635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5457825" y="1709738"/>
            <a:ext cx="7683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6557964" y="1724025"/>
            <a:ext cx="44608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7772400" y="1676400"/>
            <a:ext cx="53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5373" name="Oval 14"/>
          <p:cNvSpPr>
            <a:spLocks noChangeArrowheads="1"/>
          </p:cNvSpPr>
          <p:nvPr/>
        </p:nvSpPr>
        <p:spPr bwMode="auto">
          <a:xfrm>
            <a:off x="3235325" y="4616450"/>
            <a:ext cx="215900" cy="2159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4" name="Oval 15"/>
          <p:cNvSpPr>
            <a:spLocks noChangeArrowheads="1"/>
          </p:cNvSpPr>
          <p:nvPr/>
        </p:nvSpPr>
        <p:spPr bwMode="auto">
          <a:xfrm>
            <a:off x="5710238" y="3292475"/>
            <a:ext cx="215900" cy="2159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5" name="Oval 16"/>
          <p:cNvSpPr>
            <a:spLocks noChangeArrowheads="1"/>
          </p:cNvSpPr>
          <p:nvPr/>
        </p:nvSpPr>
        <p:spPr bwMode="auto">
          <a:xfrm>
            <a:off x="4457700" y="3292475"/>
            <a:ext cx="215900" cy="2159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6" name="Oval 17"/>
          <p:cNvSpPr>
            <a:spLocks noChangeArrowheads="1"/>
          </p:cNvSpPr>
          <p:nvPr/>
        </p:nvSpPr>
        <p:spPr bwMode="auto">
          <a:xfrm>
            <a:off x="5087938" y="4600575"/>
            <a:ext cx="215900" cy="2159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7" name="Oval 18"/>
          <p:cNvSpPr>
            <a:spLocks noChangeArrowheads="1"/>
          </p:cNvSpPr>
          <p:nvPr/>
        </p:nvSpPr>
        <p:spPr bwMode="auto">
          <a:xfrm>
            <a:off x="6956425" y="3292475"/>
            <a:ext cx="215900" cy="2159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8" name="Oval 19"/>
          <p:cNvSpPr>
            <a:spLocks noChangeArrowheads="1"/>
          </p:cNvSpPr>
          <p:nvPr/>
        </p:nvSpPr>
        <p:spPr bwMode="auto">
          <a:xfrm>
            <a:off x="6021388" y="5997575"/>
            <a:ext cx="215900" cy="2159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>
            <a:off x="3344863" y="2168525"/>
            <a:ext cx="0" cy="243363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21"/>
          <p:cNvSpPr>
            <a:spLocks noChangeShapeType="1"/>
          </p:cNvSpPr>
          <p:nvPr/>
        </p:nvSpPr>
        <p:spPr bwMode="auto">
          <a:xfrm>
            <a:off x="4554538" y="2170113"/>
            <a:ext cx="0" cy="1122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22"/>
          <p:cNvSpPr>
            <a:spLocks noChangeShapeType="1"/>
          </p:cNvSpPr>
          <p:nvPr/>
        </p:nvSpPr>
        <p:spPr bwMode="auto">
          <a:xfrm>
            <a:off x="4621214" y="3492501"/>
            <a:ext cx="485775" cy="11096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23"/>
          <p:cNvSpPr>
            <a:spLocks noChangeShapeType="1"/>
          </p:cNvSpPr>
          <p:nvPr/>
        </p:nvSpPr>
        <p:spPr bwMode="auto">
          <a:xfrm flipV="1">
            <a:off x="3425826" y="3473451"/>
            <a:ext cx="1039813" cy="115411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24"/>
          <p:cNvSpPr>
            <a:spLocks noChangeShapeType="1"/>
          </p:cNvSpPr>
          <p:nvPr/>
        </p:nvSpPr>
        <p:spPr bwMode="auto">
          <a:xfrm flipV="1">
            <a:off x="5264151" y="3517900"/>
            <a:ext cx="523875" cy="10810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Line 25"/>
          <p:cNvSpPr>
            <a:spLocks noChangeShapeType="1"/>
          </p:cNvSpPr>
          <p:nvPr/>
        </p:nvSpPr>
        <p:spPr bwMode="auto">
          <a:xfrm>
            <a:off x="5794375" y="2168526"/>
            <a:ext cx="0" cy="11144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Line 26"/>
          <p:cNvSpPr>
            <a:spLocks noChangeShapeType="1"/>
          </p:cNvSpPr>
          <p:nvPr/>
        </p:nvSpPr>
        <p:spPr bwMode="auto">
          <a:xfrm>
            <a:off x="7048500" y="2170114"/>
            <a:ext cx="0" cy="11334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>
            <a:off x="3457575" y="4799014"/>
            <a:ext cx="2578100" cy="12461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7" name="Line 28"/>
          <p:cNvSpPr>
            <a:spLocks noChangeShapeType="1"/>
          </p:cNvSpPr>
          <p:nvPr/>
        </p:nvSpPr>
        <p:spPr bwMode="auto">
          <a:xfrm>
            <a:off x="5268913" y="4799013"/>
            <a:ext cx="792162" cy="1244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8" name="Line 29"/>
          <p:cNvSpPr>
            <a:spLocks noChangeShapeType="1"/>
          </p:cNvSpPr>
          <p:nvPr/>
        </p:nvSpPr>
        <p:spPr bwMode="auto">
          <a:xfrm flipH="1">
            <a:off x="6105525" y="3506788"/>
            <a:ext cx="914400" cy="25019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9" name="Line 30"/>
          <p:cNvSpPr>
            <a:spLocks noChangeShapeType="1"/>
          </p:cNvSpPr>
          <p:nvPr/>
        </p:nvSpPr>
        <p:spPr bwMode="auto">
          <a:xfrm flipH="1">
            <a:off x="6167439" y="2139951"/>
            <a:ext cx="2085975" cy="387191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0" name="Line 31"/>
          <p:cNvSpPr>
            <a:spLocks noChangeShapeType="1"/>
          </p:cNvSpPr>
          <p:nvPr/>
        </p:nvSpPr>
        <p:spPr bwMode="auto">
          <a:xfrm flipH="1">
            <a:off x="6224588" y="2125664"/>
            <a:ext cx="3230562" cy="39195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1" name="Text Box 32"/>
          <p:cNvSpPr txBox="1">
            <a:spLocks noChangeArrowheads="1"/>
          </p:cNvSpPr>
          <p:nvPr/>
        </p:nvSpPr>
        <p:spPr bwMode="auto">
          <a:xfrm>
            <a:off x="6705600" y="3124200"/>
            <a:ext cx="71755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4191001" y="3124200"/>
            <a:ext cx="70326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93" name="Text Box 34"/>
          <p:cNvSpPr txBox="1">
            <a:spLocks noChangeArrowheads="1"/>
          </p:cNvSpPr>
          <p:nvPr/>
        </p:nvSpPr>
        <p:spPr bwMode="auto">
          <a:xfrm>
            <a:off x="5486401" y="3048001"/>
            <a:ext cx="57467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394" name="Text Box 35"/>
          <p:cNvSpPr txBox="1">
            <a:spLocks noChangeArrowheads="1"/>
          </p:cNvSpPr>
          <p:nvPr/>
        </p:nvSpPr>
        <p:spPr bwMode="auto">
          <a:xfrm>
            <a:off x="2895600" y="4419600"/>
            <a:ext cx="4381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395" name="Text Box 36"/>
          <p:cNvSpPr txBox="1">
            <a:spLocks noChangeArrowheads="1"/>
          </p:cNvSpPr>
          <p:nvPr/>
        </p:nvSpPr>
        <p:spPr bwMode="auto">
          <a:xfrm>
            <a:off x="4800600" y="4465638"/>
            <a:ext cx="4572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96" name="Text Box 37"/>
          <p:cNvSpPr txBox="1">
            <a:spLocks noChangeArrowheads="1"/>
          </p:cNvSpPr>
          <p:nvPr/>
        </p:nvSpPr>
        <p:spPr bwMode="auto">
          <a:xfrm>
            <a:off x="5715001" y="6019800"/>
            <a:ext cx="6080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97" name="Text Box 40"/>
          <p:cNvSpPr txBox="1">
            <a:spLocks noChangeArrowheads="1"/>
          </p:cNvSpPr>
          <p:nvPr/>
        </p:nvSpPr>
        <p:spPr bwMode="auto">
          <a:xfrm>
            <a:off x="9067800" y="1752600"/>
            <a:ext cx="71755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399" name="Rectangle 43"/>
          <p:cNvSpPr>
            <a:spLocks noGrp="1" noChangeArrowheads="1"/>
          </p:cNvSpPr>
          <p:nvPr>
            <p:ph type="title"/>
          </p:nvPr>
        </p:nvSpPr>
        <p:spPr>
          <a:xfrm>
            <a:off x="2135188" y="260350"/>
            <a:ext cx="7543800" cy="1003300"/>
          </a:xfrm>
        </p:spPr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{1,2,...,12}</a:t>
            </a:r>
            <a:r>
              <a:rPr kumimoji="1"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上的整除关系</a:t>
            </a:r>
          </a:p>
        </p:txBody>
      </p:sp>
      <p:sp>
        <p:nvSpPr>
          <p:cNvPr id="15400" name="Line 20"/>
          <p:cNvSpPr>
            <a:spLocks noChangeShapeType="1"/>
          </p:cNvSpPr>
          <p:nvPr/>
        </p:nvSpPr>
        <p:spPr bwMode="auto">
          <a:xfrm flipH="1">
            <a:off x="5262563" y="2163764"/>
            <a:ext cx="1727200" cy="24479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3"/>
          <p:cNvSpPr>
            <a:spLocks noChangeArrowheads="1"/>
          </p:cNvSpPr>
          <p:nvPr/>
        </p:nvSpPr>
        <p:spPr bwMode="auto">
          <a:xfrm>
            <a:off x="5802313" y="1892300"/>
            <a:ext cx="215900" cy="2159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87" name="Oval 4"/>
          <p:cNvSpPr>
            <a:spLocks noChangeArrowheads="1"/>
          </p:cNvSpPr>
          <p:nvPr/>
        </p:nvSpPr>
        <p:spPr bwMode="auto">
          <a:xfrm>
            <a:off x="4838700" y="2881313"/>
            <a:ext cx="215900" cy="2159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6808788" y="2881313"/>
            <a:ext cx="215900" cy="2159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6808788" y="3849688"/>
            <a:ext cx="215900" cy="2159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0" name="Oval 7"/>
          <p:cNvSpPr>
            <a:spLocks noChangeArrowheads="1"/>
          </p:cNvSpPr>
          <p:nvPr/>
        </p:nvSpPr>
        <p:spPr bwMode="auto">
          <a:xfrm>
            <a:off x="4838700" y="3849688"/>
            <a:ext cx="215900" cy="2159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1" name="Oval 8"/>
          <p:cNvSpPr>
            <a:spLocks noChangeArrowheads="1"/>
          </p:cNvSpPr>
          <p:nvPr/>
        </p:nvSpPr>
        <p:spPr bwMode="auto">
          <a:xfrm>
            <a:off x="6808788" y="4816475"/>
            <a:ext cx="215900" cy="2159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2" name="Oval 9"/>
          <p:cNvSpPr>
            <a:spLocks noChangeArrowheads="1"/>
          </p:cNvSpPr>
          <p:nvPr/>
        </p:nvSpPr>
        <p:spPr bwMode="auto">
          <a:xfrm>
            <a:off x="4838700" y="4816475"/>
            <a:ext cx="215900" cy="2159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5802313" y="5719763"/>
            <a:ext cx="215900" cy="2159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5410200" y="1600201"/>
            <a:ext cx="96043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4495801" y="2590801"/>
            <a:ext cx="752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4548189" y="3633789"/>
            <a:ext cx="10747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7086600" y="3657600"/>
            <a:ext cx="7000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4572001" y="4572001"/>
            <a:ext cx="80486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6962775" y="4514851"/>
            <a:ext cx="1143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>
            <a:off x="5995989" y="2095501"/>
            <a:ext cx="828675" cy="828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 flipH="1">
            <a:off x="4995864" y="2100264"/>
            <a:ext cx="809625" cy="8143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>
            <a:off x="4933950" y="3119438"/>
            <a:ext cx="0" cy="723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20"/>
          <p:cNvSpPr>
            <a:spLocks noChangeShapeType="1"/>
          </p:cNvSpPr>
          <p:nvPr/>
        </p:nvSpPr>
        <p:spPr bwMode="auto">
          <a:xfrm>
            <a:off x="6915150" y="3105150"/>
            <a:ext cx="1588" cy="7381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Line 21"/>
          <p:cNvSpPr>
            <a:spLocks noChangeShapeType="1"/>
          </p:cNvSpPr>
          <p:nvPr/>
        </p:nvSpPr>
        <p:spPr bwMode="auto">
          <a:xfrm>
            <a:off x="4948239" y="4105275"/>
            <a:ext cx="1587" cy="719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" name="Line 22"/>
          <p:cNvSpPr>
            <a:spLocks noChangeShapeType="1"/>
          </p:cNvSpPr>
          <p:nvPr/>
        </p:nvSpPr>
        <p:spPr bwMode="auto">
          <a:xfrm>
            <a:off x="6929439" y="4081464"/>
            <a:ext cx="1587" cy="714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Line 23"/>
          <p:cNvSpPr>
            <a:spLocks noChangeShapeType="1"/>
          </p:cNvSpPr>
          <p:nvPr/>
        </p:nvSpPr>
        <p:spPr bwMode="auto">
          <a:xfrm>
            <a:off x="5010150" y="4981575"/>
            <a:ext cx="83820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 flipH="1">
            <a:off x="6000750" y="5014914"/>
            <a:ext cx="808038" cy="719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Line 25"/>
          <p:cNvSpPr>
            <a:spLocks noChangeShapeType="1"/>
          </p:cNvSpPr>
          <p:nvPr/>
        </p:nvSpPr>
        <p:spPr bwMode="auto">
          <a:xfrm flipV="1">
            <a:off x="5062539" y="4048126"/>
            <a:ext cx="1762125" cy="8429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9" name="Line 26"/>
          <p:cNvSpPr>
            <a:spLocks noChangeShapeType="1"/>
          </p:cNvSpPr>
          <p:nvPr/>
        </p:nvSpPr>
        <p:spPr bwMode="auto">
          <a:xfrm flipV="1">
            <a:off x="5062538" y="3071814"/>
            <a:ext cx="1733550" cy="847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Text Box 27"/>
          <p:cNvSpPr txBox="1">
            <a:spLocks noChangeArrowheads="1"/>
          </p:cNvSpPr>
          <p:nvPr/>
        </p:nvSpPr>
        <p:spPr bwMode="auto">
          <a:xfrm>
            <a:off x="6934200" y="26670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6411" name="Text Box 28"/>
          <p:cNvSpPr txBox="1">
            <a:spLocks noChangeArrowheads="1"/>
          </p:cNvSpPr>
          <p:nvPr/>
        </p:nvSpPr>
        <p:spPr bwMode="auto">
          <a:xfrm>
            <a:off x="6096000" y="56388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12" name="Rectangle 32"/>
          <p:cNvSpPr>
            <a:spLocks noGrp="1" noChangeArrowheads="1"/>
          </p:cNvSpPr>
          <p:nvPr>
            <p:ph type="title"/>
          </p:nvPr>
        </p:nvSpPr>
        <p:spPr>
          <a:xfrm>
            <a:off x="2063750" y="333375"/>
            <a:ext cx="7543800" cy="9413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{1,2,3,4,6,8,12,24}</a:t>
            </a:r>
            <a:r>
              <a:rPr kumimoji="1"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上的整除关系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76250"/>
            <a:ext cx="9376593" cy="1036638"/>
          </a:xfrm>
        </p:spPr>
        <p:txBody>
          <a:bodyPr/>
          <a:lstStyle/>
          <a:p>
            <a:pPr eaLnBrk="1" hangingPunct="1"/>
            <a:r>
              <a:rPr lang="zh-CN" altLang="en-US" sz="4300" dirty="0"/>
              <a:t>偏序集中的特殊元素 ：极大</a:t>
            </a:r>
            <a:r>
              <a:rPr lang="en-US" altLang="zh-CN" sz="4300" dirty="0"/>
              <a:t>(</a:t>
            </a:r>
            <a:r>
              <a:rPr lang="zh-CN" altLang="en-US" sz="4300" dirty="0"/>
              <a:t>小</a:t>
            </a:r>
            <a:r>
              <a:rPr lang="en-US" altLang="zh-CN" sz="4300" dirty="0"/>
              <a:t>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700214"/>
            <a:ext cx="10369152" cy="43005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是偏序集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</a:t>
            </a:r>
            <a:r>
              <a:rPr lang="en-US" altLang="zh-CN" sz="32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≼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中的极大元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y∈A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x≼y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x=y</a:t>
            </a:r>
          </a:p>
          <a:p>
            <a:pPr algn="just"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是偏序集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</a:t>
            </a:r>
            <a:r>
              <a:rPr lang="en-US" altLang="zh-CN" sz="32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≼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中的极小元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∈A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≼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x=y</a:t>
            </a:r>
          </a:p>
          <a:p>
            <a:pPr algn="just" eaLnBrk="1" hangingPunct="1">
              <a:spcBef>
                <a:spcPct val="6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有关极大元与极小元的讨论</a:t>
            </a:r>
          </a:p>
          <a:p>
            <a:pPr lvl="1" algn="just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穷偏序集一定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有极大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</a:p>
          <a:p>
            <a:pPr lvl="1" algn="just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不一定唯一</a:t>
            </a:r>
          </a:p>
          <a:p>
            <a:pPr lvl="1" algn="just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一个元素可能兼为极大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元？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6600825" y="4437063"/>
            <a:ext cx="375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没有比它更小</a:t>
            </a:r>
            <a:r>
              <a:rPr kumimoji="1" lang="en-US" altLang="zh-CN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</a:t>
            </a:r>
            <a:r>
              <a:rPr kumimoji="1" lang="en-US" altLang="zh-CN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的了！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6" y="620713"/>
            <a:ext cx="8137525" cy="950912"/>
          </a:xfrm>
        </p:spPr>
        <p:txBody>
          <a:bodyPr/>
          <a:lstStyle/>
          <a:p>
            <a:pPr eaLnBrk="1" hangingPunct="1"/>
            <a:r>
              <a:rPr lang="zh-CN" altLang="en-US" sz="4300"/>
              <a:t>偏序集中的特殊元素 ：最大</a:t>
            </a:r>
            <a:r>
              <a:rPr lang="en-US" altLang="zh-CN" sz="4300"/>
              <a:t>(</a:t>
            </a:r>
            <a:r>
              <a:rPr lang="zh-CN" altLang="en-US" sz="4300"/>
              <a:t>小</a:t>
            </a:r>
            <a:r>
              <a:rPr lang="en-US" altLang="zh-CN" sz="4300"/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898651"/>
            <a:ext cx="7391991" cy="423227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是偏序集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</a:t>
            </a:r>
            <a:r>
              <a:rPr lang="en-US" altLang="zh-CN" sz="36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≼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中的最大元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∈A</a:t>
            </a:r>
            <a:r>
              <a:rPr lang="en-US" altLang="zh-CN" sz="32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3200" b="1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y≼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是偏序集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</a:t>
            </a:r>
            <a:r>
              <a:rPr lang="en-US" altLang="zh-CN" sz="36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≼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中的最小元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∈A</a:t>
            </a:r>
            <a:r>
              <a:rPr lang="en-US" altLang="zh-CN" sz="32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≼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有关最大元与最小元的讨论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元最多只有一个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可能不存在。 </a:t>
            </a:r>
          </a:p>
          <a:p>
            <a:pPr eaLnBrk="1" hangingPunct="1">
              <a:lnSpc>
                <a:spcPct val="90000"/>
              </a:lnSpc>
            </a:pPr>
            <a:endParaRPr lang="en-US" altLang="zh-CN" sz="3600" dirty="0" smtClean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583113" y="55165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它比谁都要小</a:t>
            </a:r>
            <a:r>
              <a:rPr kumimoji="1" lang="en-US" altLang="zh-CN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</a:t>
            </a:r>
            <a:r>
              <a:rPr kumimoji="1" lang="en-US" altLang="zh-CN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  <p:grpSp>
        <p:nvGrpSpPr>
          <p:cNvPr id="18437" name="组合 20"/>
          <p:cNvGrpSpPr>
            <a:grpSpLocks/>
          </p:cNvGrpSpPr>
          <p:nvPr/>
        </p:nvGrpSpPr>
        <p:grpSpPr bwMode="auto">
          <a:xfrm>
            <a:off x="7751763" y="2133601"/>
            <a:ext cx="2735262" cy="3527425"/>
            <a:chOff x="6143625" y="1571625"/>
            <a:chExt cx="2735263" cy="3979863"/>
          </a:xfrm>
        </p:grpSpPr>
        <p:sp>
          <p:nvSpPr>
            <p:cNvPr id="18438" name="Line 7"/>
            <p:cNvSpPr>
              <a:spLocks noChangeShapeType="1"/>
            </p:cNvSpPr>
            <p:nvPr/>
          </p:nvSpPr>
          <p:spPr bwMode="auto">
            <a:xfrm flipH="1">
              <a:off x="6911348" y="2003487"/>
              <a:ext cx="0" cy="13827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Line 8"/>
            <p:cNvSpPr>
              <a:spLocks noChangeShapeType="1"/>
            </p:cNvSpPr>
            <p:nvPr/>
          </p:nvSpPr>
          <p:spPr bwMode="auto">
            <a:xfrm>
              <a:off x="7031932" y="3742820"/>
              <a:ext cx="542631" cy="12242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 flipV="1">
              <a:off x="6326512" y="3683389"/>
              <a:ext cx="436115" cy="132926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10"/>
            <p:cNvSpPr>
              <a:spLocks noChangeShapeType="1"/>
            </p:cNvSpPr>
            <p:nvPr/>
          </p:nvSpPr>
          <p:spPr bwMode="auto">
            <a:xfrm flipV="1">
              <a:off x="7773528" y="3792345"/>
              <a:ext cx="681304" cy="118861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Oval 21"/>
            <p:cNvSpPr>
              <a:spLocks noChangeArrowheads="1"/>
            </p:cNvSpPr>
            <p:nvPr/>
          </p:nvSpPr>
          <p:spPr bwMode="auto">
            <a:xfrm>
              <a:off x="7506232" y="4947278"/>
              <a:ext cx="363764" cy="35856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443" name="Oval 22"/>
            <p:cNvSpPr>
              <a:spLocks noChangeArrowheads="1"/>
            </p:cNvSpPr>
            <p:nvPr/>
          </p:nvSpPr>
          <p:spPr bwMode="auto">
            <a:xfrm>
              <a:off x="6722432" y="1636999"/>
              <a:ext cx="363764" cy="35856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444" name="Text Box 23"/>
            <p:cNvSpPr txBox="1">
              <a:spLocks noChangeArrowheads="1"/>
            </p:cNvSpPr>
            <p:nvPr/>
          </p:nvSpPr>
          <p:spPr bwMode="auto">
            <a:xfrm>
              <a:off x="6650081" y="1571625"/>
              <a:ext cx="769732" cy="56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8445" name="Oval 28"/>
            <p:cNvSpPr>
              <a:spLocks noChangeArrowheads="1"/>
            </p:cNvSpPr>
            <p:nvPr/>
          </p:nvSpPr>
          <p:spPr bwMode="auto">
            <a:xfrm>
              <a:off x="6161713" y="4965107"/>
              <a:ext cx="363764" cy="35856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446" name="Oval 30"/>
            <p:cNvSpPr>
              <a:spLocks noChangeArrowheads="1"/>
            </p:cNvSpPr>
            <p:nvPr/>
          </p:nvSpPr>
          <p:spPr bwMode="auto">
            <a:xfrm>
              <a:off x="8338267" y="3431800"/>
              <a:ext cx="363764" cy="35856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447" name="Oval 31"/>
            <p:cNvSpPr>
              <a:spLocks noChangeArrowheads="1"/>
            </p:cNvSpPr>
            <p:nvPr/>
          </p:nvSpPr>
          <p:spPr bwMode="auto">
            <a:xfrm>
              <a:off x="6740519" y="3372369"/>
              <a:ext cx="363764" cy="35856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448" name="Text Box 33"/>
            <p:cNvSpPr txBox="1">
              <a:spLocks noChangeArrowheads="1"/>
            </p:cNvSpPr>
            <p:nvPr/>
          </p:nvSpPr>
          <p:spPr bwMode="auto">
            <a:xfrm>
              <a:off x="6143625" y="4923506"/>
              <a:ext cx="554690" cy="58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449" name="Text Box 34"/>
            <p:cNvSpPr txBox="1">
              <a:spLocks noChangeArrowheads="1"/>
            </p:cNvSpPr>
            <p:nvPr/>
          </p:nvSpPr>
          <p:spPr bwMode="auto">
            <a:xfrm>
              <a:off x="6758607" y="3336711"/>
              <a:ext cx="890317" cy="1053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8450" name="Text Box 35"/>
            <p:cNvSpPr txBox="1">
              <a:spLocks noChangeArrowheads="1"/>
            </p:cNvSpPr>
            <p:nvPr/>
          </p:nvSpPr>
          <p:spPr bwMode="auto">
            <a:xfrm>
              <a:off x="7512261" y="4921525"/>
              <a:ext cx="637089" cy="629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51" name="Text Box 36"/>
            <p:cNvSpPr txBox="1">
              <a:spLocks noChangeArrowheads="1"/>
            </p:cNvSpPr>
            <p:nvPr/>
          </p:nvSpPr>
          <p:spPr bwMode="auto">
            <a:xfrm>
              <a:off x="8326208" y="3366426"/>
              <a:ext cx="552680" cy="65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452" name="Line 40"/>
            <p:cNvSpPr>
              <a:spLocks noChangeShapeType="1"/>
            </p:cNvSpPr>
            <p:nvPr/>
          </p:nvSpPr>
          <p:spPr bwMode="auto">
            <a:xfrm flipH="1" flipV="1">
              <a:off x="7054040" y="1916322"/>
              <a:ext cx="1338490" cy="15689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：如何证明这个定理？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88" y="2276872"/>
            <a:ext cx="11533270" cy="837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3052" y="1484784"/>
                <a:ext cx="10950800" cy="70788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Suppose </a:t>
                </a:r>
                <a:r>
                  <a:rPr lang="en-US" altLang="zh-CN" sz="2000" i="1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 </a:t>
                </a:r>
                <a:r>
                  <a:rPr lang="en-US" altLang="zh-CN" sz="20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is a finite partially ordered </a:t>
                </a:r>
                <a:r>
                  <a:rPr lang="en-US" altLang="zh-CN" sz="20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set.  A </a:t>
                </a:r>
                <a:r>
                  <a:rPr lang="en-US" altLang="zh-CN" sz="20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satisfying that </a:t>
                </a:r>
                <a:r>
                  <a:rPr lang="en-US" altLang="zh-CN" sz="20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≺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) &lt;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0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is called a </a:t>
                </a:r>
                <a:r>
                  <a:rPr lang="en-US" altLang="zh-CN" sz="2000" i="1" dirty="0">
                    <a:solidFill>
                      <a:srgbClr val="0070C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consistent enumeration </a:t>
                </a:r>
                <a:r>
                  <a:rPr lang="en-US" altLang="zh-CN" sz="20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of </a:t>
                </a:r>
                <a:r>
                  <a:rPr lang="en-US" altLang="zh-CN" sz="2000" i="1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</a:t>
                </a:r>
                <a:r>
                  <a:rPr lang="en-US" altLang="zh-CN" sz="20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.</a:t>
                </a:r>
                <a:endParaRPr lang="zh-CN" altLang="en-US" sz="2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2" y="1484784"/>
                <a:ext cx="10950800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556" t="-4237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93052" y="3068960"/>
                <a:ext cx="113052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What to prove:</a:t>
                </a:r>
              </a:p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Suppose S is a finite 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poset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 with n elements. Then there exists a consistent enumeration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→ {1, 2, . . . , 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2" y="3068960"/>
                <a:ext cx="11305256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485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4303" y="3782760"/>
                <a:ext cx="1111631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By </a:t>
                </a:r>
                <a:r>
                  <a:rPr lang="en-US" altLang="zh-CN" dirty="0"/>
                  <a:t>induction on the number n of elements in S</a:t>
                </a:r>
                <a:r>
                  <a:rPr lang="en-US" altLang="zh-CN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n=1,</a:t>
                </a:r>
                <a:r>
                  <a:rPr lang="en-US" altLang="zh-CN" i="1" dirty="0"/>
                  <a:t> S </a:t>
                </a:r>
                <a:r>
                  <a:rPr lang="en-US" altLang="zh-CN" dirty="0"/>
                  <a:t>= {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}: </a:t>
                </a:r>
                <a:r>
                  <a:rPr lang="en-US" altLang="zh-CN" i="1" dirty="0"/>
                  <a:t>f (s) </a:t>
                </a:r>
                <a:r>
                  <a:rPr lang="en-US" altLang="zh-CN" dirty="0"/>
                  <a:t>= 1 is </a:t>
                </a:r>
                <a:r>
                  <a:rPr lang="en-US" altLang="zh-CN" dirty="0" smtClean="0"/>
                  <a:t>a consistent </a:t>
                </a:r>
                <a:r>
                  <a:rPr lang="en-US" altLang="zh-CN" dirty="0"/>
                  <a:t>enumeration of </a:t>
                </a:r>
                <a:r>
                  <a:rPr lang="en-US" altLang="zh-CN" i="1" dirty="0"/>
                  <a:t>S</a:t>
                </a:r>
                <a:r>
                  <a:rPr lang="en-US" altLang="zh-CN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H: assume </a:t>
                </a:r>
                <a:r>
                  <a:rPr lang="en-US" altLang="zh-CN" dirty="0"/>
                  <a:t>the theorem holds for </a:t>
                </a:r>
                <a:r>
                  <a:rPr lang="en-US" altLang="zh-CN" dirty="0" err="1"/>
                  <a:t>posets</a:t>
                </a:r>
                <a:r>
                  <a:rPr lang="en-US" altLang="zh-CN" dirty="0"/>
                  <a:t> with fewer than </a:t>
                </a:r>
                <a:r>
                  <a:rPr lang="en-US" altLang="zh-CN" i="1" dirty="0"/>
                  <a:t>n </a:t>
                </a:r>
                <a:r>
                  <a:rPr lang="en-US" altLang="zh-CN" dirty="0" smtClean="0"/>
                  <a:t>elements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I</a:t>
                </a:r>
                <a:r>
                  <a:rPr lang="en-US" altLang="zh-CN" dirty="0"/>
                  <a:t>: </a:t>
                </a:r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be a minimal </a:t>
                </a:r>
                <a:r>
                  <a:rPr lang="en-US" altLang="zh-CN" dirty="0" smtClean="0"/>
                  <a:t>element in 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lit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 Then T is a finite </a:t>
                </a:r>
                <a:r>
                  <a:rPr lang="en-US" altLang="zh-CN" dirty="0" err="1"/>
                  <a:t>poset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with n </a:t>
                </a:r>
                <a:r>
                  <a:rPr lang="en-US" altLang="zh-CN" dirty="0"/>
                  <a:t>− 1 </a:t>
                </a:r>
                <a:r>
                  <a:rPr lang="en-US" altLang="zh-CN" dirty="0" smtClean="0"/>
                  <a:t>elements; By H, </a:t>
                </a:r>
                <a:r>
                  <a:rPr lang="fr-FR" altLang="zh-CN" i="1" dirty="0"/>
                  <a:t>T</a:t>
                </a:r>
                <a:r>
                  <a:rPr lang="fr-FR" altLang="zh-CN" dirty="0"/>
                  <a:t> admits a consistent enumeration; say </a:t>
                </a:r>
                <a14:m>
                  <m:oMath xmlns:m="http://schemas.openxmlformats.org/officeDocument/2006/math"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 → {1, 2, . . . , 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 − 1}.</m:t>
                    </m:r>
                  </m:oMath>
                </a14:m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Define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→ {1, 2, . . . 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03" y="3782760"/>
                <a:ext cx="11116314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439" t="-1587" r="-1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6869" y="5582659"/>
            <a:ext cx="3103166" cy="78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81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sorting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（拓扑排序）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07" name="组合 67"/>
          <p:cNvGrpSpPr>
            <a:grpSpLocks/>
          </p:cNvGrpSpPr>
          <p:nvPr/>
        </p:nvGrpSpPr>
        <p:grpSpPr bwMode="auto">
          <a:xfrm>
            <a:off x="2072880" y="2516410"/>
            <a:ext cx="3300412" cy="2354263"/>
            <a:chOff x="827088" y="3644900"/>
            <a:chExt cx="3300412" cy="2354263"/>
          </a:xfrm>
        </p:grpSpPr>
        <p:sp>
          <p:nvSpPr>
            <p:cNvPr id="21551" name="Oval 4"/>
            <p:cNvSpPr>
              <a:spLocks noChangeArrowheads="1"/>
            </p:cNvSpPr>
            <p:nvPr/>
          </p:nvSpPr>
          <p:spPr bwMode="auto">
            <a:xfrm>
              <a:off x="1763713" y="5661025"/>
              <a:ext cx="223837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2" name="Oval 5"/>
            <p:cNvSpPr>
              <a:spLocks noChangeArrowheads="1"/>
            </p:cNvSpPr>
            <p:nvPr/>
          </p:nvSpPr>
          <p:spPr bwMode="auto">
            <a:xfrm>
              <a:off x="2411413" y="5084763"/>
              <a:ext cx="223837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3" name="Oval 6"/>
            <p:cNvSpPr>
              <a:spLocks noChangeArrowheads="1"/>
            </p:cNvSpPr>
            <p:nvPr/>
          </p:nvSpPr>
          <p:spPr bwMode="auto">
            <a:xfrm>
              <a:off x="1187450" y="5084763"/>
              <a:ext cx="22383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4" name="Oval 7"/>
            <p:cNvSpPr>
              <a:spLocks noChangeArrowheads="1"/>
            </p:cNvSpPr>
            <p:nvPr/>
          </p:nvSpPr>
          <p:spPr bwMode="auto">
            <a:xfrm>
              <a:off x="1763713" y="4508500"/>
              <a:ext cx="223837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5" name="Oval 8"/>
            <p:cNvSpPr>
              <a:spLocks noChangeArrowheads="1"/>
            </p:cNvSpPr>
            <p:nvPr/>
          </p:nvSpPr>
          <p:spPr bwMode="auto">
            <a:xfrm>
              <a:off x="2411413" y="3860800"/>
              <a:ext cx="223837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6" name="Oval 9"/>
            <p:cNvSpPr>
              <a:spLocks noChangeArrowheads="1"/>
            </p:cNvSpPr>
            <p:nvPr/>
          </p:nvSpPr>
          <p:spPr bwMode="auto">
            <a:xfrm>
              <a:off x="3492500" y="5084763"/>
              <a:ext cx="22383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7" name="Oval 10"/>
            <p:cNvSpPr>
              <a:spLocks noChangeArrowheads="1"/>
            </p:cNvSpPr>
            <p:nvPr/>
          </p:nvSpPr>
          <p:spPr bwMode="auto">
            <a:xfrm>
              <a:off x="3492500" y="4365625"/>
              <a:ext cx="22383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8" name="Line 11"/>
            <p:cNvSpPr>
              <a:spLocks noChangeShapeType="1"/>
            </p:cNvSpPr>
            <p:nvPr/>
          </p:nvSpPr>
          <p:spPr bwMode="auto">
            <a:xfrm flipV="1">
              <a:off x="1908175" y="5300663"/>
              <a:ext cx="52070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9" name="Line 12"/>
            <p:cNvSpPr>
              <a:spLocks noChangeShapeType="1"/>
            </p:cNvSpPr>
            <p:nvPr/>
          </p:nvSpPr>
          <p:spPr bwMode="auto">
            <a:xfrm flipH="1" flipV="1">
              <a:off x="1403350" y="5229225"/>
              <a:ext cx="3730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0" name="Line 13"/>
            <p:cNvSpPr>
              <a:spLocks noChangeShapeType="1"/>
            </p:cNvSpPr>
            <p:nvPr/>
          </p:nvSpPr>
          <p:spPr bwMode="auto">
            <a:xfrm flipV="1">
              <a:off x="1331913" y="4652963"/>
              <a:ext cx="52070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1" name="Line 14"/>
            <p:cNvSpPr>
              <a:spLocks noChangeShapeType="1"/>
            </p:cNvSpPr>
            <p:nvPr/>
          </p:nvSpPr>
          <p:spPr bwMode="auto">
            <a:xfrm flipH="1" flipV="1">
              <a:off x="1979613" y="4652963"/>
              <a:ext cx="522287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2" name="Line 15"/>
            <p:cNvSpPr>
              <a:spLocks noChangeShapeType="1"/>
            </p:cNvSpPr>
            <p:nvPr/>
          </p:nvSpPr>
          <p:spPr bwMode="auto">
            <a:xfrm flipV="1">
              <a:off x="1908175" y="4005263"/>
              <a:ext cx="595313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3" name="Line 16"/>
            <p:cNvSpPr>
              <a:spLocks noChangeShapeType="1"/>
            </p:cNvSpPr>
            <p:nvPr/>
          </p:nvSpPr>
          <p:spPr bwMode="auto">
            <a:xfrm flipV="1">
              <a:off x="1979613" y="5229225"/>
              <a:ext cx="163830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4" name="Line 17"/>
            <p:cNvSpPr>
              <a:spLocks noChangeShapeType="1"/>
            </p:cNvSpPr>
            <p:nvPr/>
          </p:nvSpPr>
          <p:spPr bwMode="auto">
            <a:xfrm flipV="1">
              <a:off x="3563938" y="4508500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5" name="Line 18"/>
            <p:cNvSpPr>
              <a:spLocks noChangeShapeType="1"/>
            </p:cNvSpPr>
            <p:nvPr/>
          </p:nvSpPr>
          <p:spPr bwMode="auto">
            <a:xfrm flipH="1" flipV="1">
              <a:off x="2555875" y="3933825"/>
              <a:ext cx="104140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6" name="Text Box 19"/>
            <p:cNvSpPr txBox="1">
              <a:spLocks noChangeArrowheads="1"/>
            </p:cNvSpPr>
            <p:nvPr/>
          </p:nvSpPr>
          <p:spPr bwMode="auto">
            <a:xfrm>
              <a:off x="1384300" y="5537200"/>
              <a:ext cx="3492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67" name="Text Box 20"/>
            <p:cNvSpPr txBox="1">
              <a:spLocks noChangeArrowheads="1"/>
            </p:cNvSpPr>
            <p:nvPr/>
          </p:nvSpPr>
          <p:spPr bwMode="auto">
            <a:xfrm>
              <a:off x="827088" y="5013325"/>
              <a:ext cx="3683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68" name="Text Box 21"/>
            <p:cNvSpPr txBox="1">
              <a:spLocks noChangeArrowheads="1"/>
            </p:cNvSpPr>
            <p:nvPr/>
          </p:nvSpPr>
          <p:spPr bwMode="auto">
            <a:xfrm>
              <a:off x="2051050" y="4941888"/>
              <a:ext cx="3683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569" name="Text Box 22"/>
            <p:cNvSpPr txBox="1">
              <a:spLocks noChangeArrowheads="1"/>
            </p:cNvSpPr>
            <p:nvPr/>
          </p:nvSpPr>
          <p:spPr bwMode="auto">
            <a:xfrm>
              <a:off x="3779838" y="4941888"/>
              <a:ext cx="330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570" name="Text Box 23"/>
            <p:cNvSpPr txBox="1">
              <a:spLocks noChangeArrowheads="1"/>
            </p:cNvSpPr>
            <p:nvPr/>
          </p:nvSpPr>
          <p:spPr bwMode="auto">
            <a:xfrm>
              <a:off x="3779838" y="4149725"/>
              <a:ext cx="3476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571" name="Text Box 24"/>
            <p:cNvSpPr txBox="1">
              <a:spLocks noChangeArrowheads="1"/>
            </p:cNvSpPr>
            <p:nvPr/>
          </p:nvSpPr>
          <p:spPr bwMode="auto">
            <a:xfrm>
              <a:off x="1403350" y="4292600"/>
              <a:ext cx="330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1572" name="Text Box 25"/>
            <p:cNvSpPr txBox="1">
              <a:spLocks noChangeArrowheads="1"/>
            </p:cNvSpPr>
            <p:nvPr/>
          </p:nvSpPr>
          <p:spPr bwMode="auto">
            <a:xfrm>
              <a:off x="2051050" y="3644900"/>
              <a:ext cx="295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1508" name="组合 66"/>
          <p:cNvGrpSpPr>
            <a:grpSpLocks/>
          </p:cNvGrpSpPr>
          <p:nvPr/>
        </p:nvGrpSpPr>
        <p:grpSpPr bwMode="auto">
          <a:xfrm>
            <a:off x="7247458" y="1773239"/>
            <a:ext cx="556820" cy="4180183"/>
            <a:chOff x="5148263" y="2635250"/>
            <a:chExt cx="584200" cy="3967150"/>
          </a:xfrm>
        </p:grpSpPr>
        <p:sp>
          <p:nvSpPr>
            <p:cNvPr id="21531" name="Oval 26"/>
            <p:cNvSpPr>
              <a:spLocks noChangeArrowheads="1"/>
            </p:cNvSpPr>
            <p:nvPr/>
          </p:nvSpPr>
          <p:spPr bwMode="auto">
            <a:xfrm>
              <a:off x="5508625" y="6308725"/>
              <a:ext cx="22383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2" name="Oval 27"/>
            <p:cNvSpPr>
              <a:spLocks noChangeArrowheads="1"/>
            </p:cNvSpPr>
            <p:nvPr/>
          </p:nvSpPr>
          <p:spPr bwMode="auto">
            <a:xfrm>
              <a:off x="5508625" y="5730875"/>
              <a:ext cx="22383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3" name="Oval 28"/>
            <p:cNvSpPr>
              <a:spLocks noChangeArrowheads="1"/>
            </p:cNvSpPr>
            <p:nvPr/>
          </p:nvSpPr>
          <p:spPr bwMode="auto">
            <a:xfrm>
              <a:off x="5508625" y="5083175"/>
              <a:ext cx="22383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4" name="Oval 29"/>
            <p:cNvSpPr>
              <a:spLocks noChangeArrowheads="1"/>
            </p:cNvSpPr>
            <p:nvPr/>
          </p:nvSpPr>
          <p:spPr bwMode="auto">
            <a:xfrm>
              <a:off x="5508625" y="4435475"/>
              <a:ext cx="22383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5" name="Oval 30"/>
            <p:cNvSpPr>
              <a:spLocks noChangeArrowheads="1"/>
            </p:cNvSpPr>
            <p:nvPr/>
          </p:nvSpPr>
          <p:spPr bwMode="auto">
            <a:xfrm>
              <a:off x="5508625" y="3859213"/>
              <a:ext cx="22383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6" name="Oval 31"/>
            <p:cNvSpPr>
              <a:spLocks noChangeArrowheads="1"/>
            </p:cNvSpPr>
            <p:nvPr/>
          </p:nvSpPr>
          <p:spPr bwMode="auto">
            <a:xfrm>
              <a:off x="5508625" y="3282950"/>
              <a:ext cx="22383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7" name="Oval 32"/>
            <p:cNvSpPr>
              <a:spLocks noChangeArrowheads="1"/>
            </p:cNvSpPr>
            <p:nvPr/>
          </p:nvSpPr>
          <p:spPr bwMode="auto">
            <a:xfrm>
              <a:off x="5508625" y="2779713"/>
              <a:ext cx="22383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8" name="Line 33"/>
            <p:cNvSpPr>
              <a:spLocks noChangeShapeType="1"/>
            </p:cNvSpPr>
            <p:nvPr/>
          </p:nvSpPr>
          <p:spPr bwMode="auto">
            <a:xfrm flipV="1">
              <a:off x="5581650" y="5876925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9" name="Line 34"/>
            <p:cNvSpPr>
              <a:spLocks noChangeShapeType="1"/>
            </p:cNvSpPr>
            <p:nvPr/>
          </p:nvSpPr>
          <p:spPr bwMode="auto">
            <a:xfrm flipV="1">
              <a:off x="5581650" y="5227638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0" name="Line 35"/>
            <p:cNvSpPr>
              <a:spLocks noChangeShapeType="1"/>
            </p:cNvSpPr>
            <p:nvPr/>
          </p:nvSpPr>
          <p:spPr bwMode="auto">
            <a:xfrm flipV="1">
              <a:off x="5581650" y="4651375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1" name="Line 36"/>
            <p:cNvSpPr>
              <a:spLocks noChangeShapeType="1"/>
            </p:cNvSpPr>
            <p:nvPr/>
          </p:nvSpPr>
          <p:spPr bwMode="auto">
            <a:xfrm flipV="1">
              <a:off x="5581650" y="4076700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2" name="Line 37"/>
            <p:cNvSpPr>
              <a:spLocks noChangeShapeType="1"/>
            </p:cNvSpPr>
            <p:nvPr/>
          </p:nvSpPr>
          <p:spPr bwMode="auto">
            <a:xfrm flipV="1">
              <a:off x="5581650" y="3500438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3" name="Line 38"/>
            <p:cNvSpPr>
              <a:spLocks noChangeShapeType="1"/>
            </p:cNvSpPr>
            <p:nvPr/>
          </p:nvSpPr>
          <p:spPr bwMode="auto">
            <a:xfrm flipV="1">
              <a:off x="5581650" y="2851150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4" name="Text Box 40"/>
            <p:cNvSpPr txBox="1">
              <a:spLocks noChangeArrowheads="1"/>
            </p:cNvSpPr>
            <p:nvPr/>
          </p:nvSpPr>
          <p:spPr bwMode="auto">
            <a:xfrm>
              <a:off x="5148263" y="6164263"/>
              <a:ext cx="349250" cy="4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5148263" y="5588000"/>
              <a:ext cx="368300" cy="4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5148263" y="5011738"/>
              <a:ext cx="368300" cy="4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5148263" y="4292600"/>
              <a:ext cx="330200" cy="4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5148263" y="3716338"/>
              <a:ext cx="330200" cy="4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5148263" y="3140075"/>
              <a:ext cx="347662" cy="4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550" name="Text Box 46"/>
            <p:cNvSpPr txBox="1">
              <a:spLocks noChangeArrowheads="1"/>
            </p:cNvSpPr>
            <p:nvPr/>
          </p:nvSpPr>
          <p:spPr bwMode="auto">
            <a:xfrm>
              <a:off x="5148263" y="2635250"/>
              <a:ext cx="295275" cy="4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1509" name="组合 45"/>
          <p:cNvGrpSpPr>
            <a:grpSpLocks/>
          </p:cNvGrpSpPr>
          <p:nvPr/>
        </p:nvGrpSpPr>
        <p:grpSpPr bwMode="auto">
          <a:xfrm>
            <a:off x="9190558" y="1773239"/>
            <a:ext cx="577850" cy="4135437"/>
            <a:chOff x="6372225" y="1989138"/>
            <a:chExt cx="576263" cy="4135140"/>
          </a:xfrm>
        </p:grpSpPr>
        <p:sp>
          <p:nvSpPr>
            <p:cNvPr id="21511" name="Oval 47"/>
            <p:cNvSpPr>
              <a:spLocks noChangeArrowheads="1"/>
            </p:cNvSpPr>
            <p:nvPr/>
          </p:nvSpPr>
          <p:spPr bwMode="auto">
            <a:xfrm>
              <a:off x="6732588" y="5807075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1512" name="Oval 48"/>
            <p:cNvSpPr>
              <a:spLocks noChangeArrowheads="1"/>
            </p:cNvSpPr>
            <p:nvPr/>
          </p:nvSpPr>
          <p:spPr bwMode="auto">
            <a:xfrm>
              <a:off x="6732588" y="5229225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1513" name="Oval 49"/>
            <p:cNvSpPr>
              <a:spLocks noChangeArrowheads="1"/>
            </p:cNvSpPr>
            <p:nvPr/>
          </p:nvSpPr>
          <p:spPr bwMode="auto">
            <a:xfrm>
              <a:off x="6732588" y="4581525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1514" name="Oval 50"/>
            <p:cNvSpPr>
              <a:spLocks noChangeArrowheads="1"/>
            </p:cNvSpPr>
            <p:nvPr/>
          </p:nvSpPr>
          <p:spPr bwMode="auto">
            <a:xfrm>
              <a:off x="6732588" y="3933825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1515" name="Oval 51"/>
            <p:cNvSpPr>
              <a:spLocks noChangeArrowheads="1"/>
            </p:cNvSpPr>
            <p:nvPr/>
          </p:nvSpPr>
          <p:spPr bwMode="auto">
            <a:xfrm>
              <a:off x="6732588" y="3357563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1516" name="Oval 52"/>
            <p:cNvSpPr>
              <a:spLocks noChangeArrowheads="1"/>
            </p:cNvSpPr>
            <p:nvPr/>
          </p:nvSpPr>
          <p:spPr bwMode="auto">
            <a:xfrm>
              <a:off x="6732588" y="2781300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1517" name="Oval 53"/>
            <p:cNvSpPr>
              <a:spLocks noChangeArrowheads="1"/>
            </p:cNvSpPr>
            <p:nvPr/>
          </p:nvSpPr>
          <p:spPr bwMode="auto">
            <a:xfrm>
              <a:off x="6732588" y="2133600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1518" name="Line 54"/>
            <p:cNvSpPr>
              <a:spLocks noChangeShapeType="1"/>
            </p:cNvSpPr>
            <p:nvPr/>
          </p:nvSpPr>
          <p:spPr bwMode="auto">
            <a:xfrm flipV="1">
              <a:off x="6805613" y="5375275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9" name="Line 55"/>
            <p:cNvSpPr>
              <a:spLocks noChangeShapeType="1"/>
            </p:cNvSpPr>
            <p:nvPr/>
          </p:nvSpPr>
          <p:spPr bwMode="auto">
            <a:xfrm flipV="1">
              <a:off x="6805613" y="4725988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0" name="Line 56"/>
            <p:cNvSpPr>
              <a:spLocks noChangeShapeType="1"/>
            </p:cNvSpPr>
            <p:nvPr/>
          </p:nvSpPr>
          <p:spPr bwMode="auto">
            <a:xfrm flipV="1">
              <a:off x="6805613" y="4149725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1" name="Line 57"/>
            <p:cNvSpPr>
              <a:spLocks noChangeShapeType="1"/>
            </p:cNvSpPr>
            <p:nvPr/>
          </p:nvSpPr>
          <p:spPr bwMode="auto">
            <a:xfrm flipV="1">
              <a:off x="6805613" y="3573463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2" name="Line 58"/>
            <p:cNvSpPr>
              <a:spLocks noChangeShapeType="1"/>
            </p:cNvSpPr>
            <p:nvPr/>
          </p:nvSpPr>
          <p:spPr bwMode="auto">
            <a:xfrm flipV="1">
              <a:off x="6805613" y="2998788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3" name="Line 59"/>
            <p:cNvSpPr>
              <a:spLocks noChangeShapeType="1"/>
            </p:cNvSpPr>
            <p:nvPr/>
          </p:nvSpPr>
          <p:spPr bwMode="auto">
            <a:xfrm flipV="1">
              <a:off x="6805613" y="2349500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4" name="Text Box 60"/>
            <p:cNvSpPr txBox="1">
              <a:spLocks noChangeArrowheads="1"/>
            </p:cNvSpPr>
            <p:nvPr/>
          </p:nvSpPr>
          <p:spPr bwMode="auto">
            <a:xfrm>
              <a:off x="6372225" y="5662613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25" name="Text Box 61"/>
            <p:cNvSpPr txBox="1">
              <a:spLocks noChangeArrowheads="1"/>
            </p:cNvSpPr>
            <p:nvPr/>
          </p:nvSpPr>
          <p:spPr bwMode="auto">
            <a:xfrm>
              <a:off x="6372225" y="508635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526" name="Text Box 62"/>
            <p:cNvSpPr txBox="1">
              <a:spLocks noChangeArrowheads="1"/>
            </p:cNvSpPr>
            <p:nvPr/>
          </p:nvSpPr>
          <p:spPr bwMode="auto">
            <a:xfrm>
              <a:off x="6372225" y="451008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527" name="Text Box 63"/>
            <p:cNvSpPr txBox="1">
              <a:spLocks noChangeArrowheads="1"/>
            </p:cNvSpPr>
            <p:nvPr/>
          </p:nvSpPr>
          <p:spPr bwMode="auto">
            <a:xfrm>
              <a:off x="6372225" y="3790950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528" name="Text Box 64"/>
            <p:cNvSpPr txBox="1">
              <a:spLocks noChangeArrowheads="1"/>
            </p:cNvSpPr>
            <p:nvPr/>
          </p:nvSpPr>
          <p:spPr bwMode="auto">
            <a:xfrm>
              <a:off x="6372225" y="321468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29" name="Text Box 65"/>
            <p:cNvSpPr txBox="1">
              <a:spLocks noChangeArrowheads="1"/>
            </p:cNvSpPr>
            <p:nvPr/>
          </p:nvSpPr>
          <p:spPr bwMode="auto">
            <a:xfrm>
              <a:off x="6372225" y="2638425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1530" name="Text Box 66"/>
            <p:cNvSpPr txBox="1">
              <a:spLocks noChangeArrowheads="1"/>
            </p:cNvSpPr>
            <p:nvPr/>
          </p:nvSpPr>
          <p:spPr bwMode="auto">
            <a:xfrm>
              <a:off x="6372225" y="1989138"/>
              <a:ext cx="285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21510" name="矩形 67"/>
          <p:cNvSpPr>
            <a:spLocks noChangeArrowheads="1"/>
          </p:cNvSpPr>
          <p:nvPr/>
        </p:nvSpPr>
        <p:spPr bwMode="auto">
          <a:xfrm>
            <a:off x="767409" y="1890416"/>
            <a:ext cx="4716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32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哈斯图</a:t>
            </a:r>
            <a:r>
              <a:rPr kumimoji="1"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上构造一种线性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797202" y="5104406"/>
            <a:ext cx="5646260" cy="1333226"/>
          </a:xfrm>
          <a:prstGeom prst="cloudCallout">
            <a:avLst>
              <a:gd name="adj1" fmla="val 77261"/>
              <a:gd name="adj2" fmla="val -89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：什么情况下，一个有限偏序集的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 enumeration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不唯一？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476250"/>
            <a:ext cx="9504735" cy="1036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latin typeface="+mn-ea"/>
                <a:ea typeface="+mn-ea"/>
              </a:rPr>
              <a:t>偏序集中的特殊元素 ：上</a:t>
            </a:r>
            <a:r>
              <a:rPr lang="en-US" altLang="zh-CN" sz="4000" dirty="0">
                <a:latin typeface="+mn-ea"/>
                <a:ea typeface="+mn-ea"/>
              </a:rPr>
              <a:t>(</a:t>
            </a:r>
            <a:r>
              <a:rPr lang="zh-CN" altLang="en-US" sz="4000" dirty="0">
                <a:latin typeface="+mn-ea"/>
                <a:ea typeface="+mn-ea"/>
              </a:rPr>
              <a:t>下</a:t>
            </a:r>
            <a:r>
              <a:rPr lang="en-US" altLang="zh-CN" sz="4000" dirty="0">
                <a:latin typeface="+mn-ea"/>
                <a:ea typeface="+mn-ea"/>
              </a:rPr>
              <a:t>)</a:t>
            </a:r>
            <a:r>
              <a:rPr lang="zh-CN" altLang="en-US" sz="4000" dirty="0">
                <a:latin typeface="+mn-ea"/>
                <a:ea typeface="+mn-ea"/>
              </a:rPr>
              <a:t>确界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719263"/>
            <a:ext cx="10009112" cy="4411662"/>
          </a:xfrm>
        </p:spPr>
        <p:txBody>
          <a:bodyPr/>
          <a:lstStyle/>
          <a:p>
            <a:pPr algn="just" eaLnBrk="1" hangingPunct="1"/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：对于偏序集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，若存在</a:t>
            </a:r>
            <a:r>
              <a:rPr lang="en-US" altLang="zh-CN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中任意元素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均有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≼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的上界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just" eaLnBrk="1" hangingPunct="1"/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上确界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的上界构成的偏序集有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最小元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，则该最小元为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的上确界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just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类似地可以定义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just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有关上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界的讨论</a:t>
            </a:r>
          </a:p>
          <a:p>
            <a:pPr lvl="1" algn="just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不一定存在</a:t>
            </a:r>
          </a:p>
          <a:p>
            <a:pPr lvl="1" algn="just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界不一定唯一，但上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确界若存在，必唯一。注意：上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确界即某个偏序集的最小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元。</a:t>
            </a:r>
          </a:p>
          <a:p>
            <a:pPr eaLnBrk="1" hangingPunct="1"/>
            <a:endParaRPr lang="en-US" altLang="zh-CN" sz="26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35" descr="蓝色砂纸"/>
          <p:cNvSpPr>
            <a:spLocks noChangeArrowheads="1"/>
          </p:cNvSpPr>
          <p:nvPr/>
        </p:nvSpPr>
        <p:spPr bwMode="auto">
          <a:xfrm>
            <a:off x="3719513" y="3789363"/>
            <a:ext cx="3962400" cy="10668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549276"/>
            <a:ext cx="7327900" cy="949325"/>
          </a:xfrm>
        </p:spPr>
        <p:txBody>
          <a:bodyPr/>
          <a:lstStyle/>
          <a:p>
            <a:pPr eaLnBrk="1" hangingPunct="1"/>
            <a:r>
              <a:rPr lang="zh-CN" altLang="en-US" sz="4300"/>
              <a:t>从哈斯图看特殊元素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5483225" y="2176463"/>
            <a:ext cx="215900" cy="2159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4519613" y="3165475"/>
            <a:ext cx="215900" cy="21590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6489700" y="3165475"/>
            <a:ext cx="215900" cy="21590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489700" y="4133850"/>
            <a:ext cx="215900" cy="21590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519613" y="4133850"/>
            <a:ext cx="215900" cy="21590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6489700" y="5100638"/>
            <a:ext cx="215900" cy="2159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8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4519613" y="5100638"/>
            <a:ext cx="215900" cy="2159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8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0491" name="Line 18"/>
          <p:cNvSpPr>
            <a:spLocks noChangeShapeType="1"/>
          </p:cNvSpPr>
          <p:nvPr/>
        </p:nvSpPr>
        <p:spPr bwMode="auto">
          <a:xfrm>
            <a:off x="5676901" y="2379664"/>
            <a:ext cx="828675" cy="8286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9"/>
          <p:cNvSpPr>
            <a:spLocks noChangeShapeType="1"/>
          </p:cNvSpPr>
          <p:nvPr/>
        </p:nvSpPr>
        <p:spPr bwMode="auto">
          <a:xfrm flipH="1">
            <a:off x="4676776" y="2384425"/>
            <a:ext cx="809625" cy="8143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20"/>
          <p:cNvSpPr>
            <a:spLocks noChangeShapeType="1"/>
          </p:cNvSpPr>
          <p:nvPr/>
        </p:nvSpPr>
        <p:spPr bwMode="auto">
          <a:xfrm>
            <a:off x="4614863" y="3403600"/>
            <a:ext cx="0" cy="7239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21"/>
          <p:cNvSpPr>
            <a:spLocks noChangeShapeType="1"/>
          </p:cNvSpPr>
          <p:nvPr/>
        </p:nvSpPr>
        <p:spPr bwMode="auto">
          <a:xfrm>
            <a:off x="6596064" y="3389314"/>
            <a:ext cx="1587" cy="7381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22"/>
          <p:cNvSpPr>
            <a:spLocks noChangeShapeType="1"/>
          </p:cNvSpPr>
          <p:nvPr/>
        </p:nvSpPr>
        <p:spPr bwMode="auto">
          <a:xfrm>
            <a:off x="4629150" y="4389439"/>
            <a:ext cx="1588" cy="7191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23"/>
          <p:cNvSpPr>
            <a:spLocks noChangeShapeType="1"/>
          </p:cNvSpPr>
          <p:nvPr/>
        </p:nvSpPr>
        <p:spPr bwMode="auto">
          <a:xfrm>
            <a:off x="6610350" y="4365626"/>
            <a:ext cx="1588" cy="7143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26"/>
          <p:cNvSpPr>
            <a:spLocks noChangeShapeType="1"/>
          </p:cNvSpPr>
          <p:nvPr/>
        </p:nvSpPr>
        <p:spPr bwMode="auto">
          <a:xfrm flipV="1">
            <a:off x="4743451" y="4332288"/>
            <a:ext cx="1762125" cy="8429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Line 27"/>
          <p:cNvSpPr>
            <a:spLocks noChangeShapeType="1"/>
          </p:cNvSpPr>
          <p:nvPr/>
        </p:nvSpPr>
        <p:spPr bwMode="auto">
          <a:xfrm flipV="1">
            <a:off x="4743450" y="3355976"/>
            <a:ext cx="1733550" cy="8477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4705351" y="4318000"/>
            <a:ext cx="1814513" cy="857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Text Box 31"/>
          <p:cNvSpPr txBox="1">
            <a:spLocks noChangeArrowheads="1"/>
          </p:cNvSpPr>
          <p:nvPr/>
        </p:nvSpPr>
        <p:spPr bwMode="auto">
          <a:xfrm>
            <a:off x="5853113" y="1808164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最大</a:t>
            </a:r>
            <a:r>
              <a:rPr kumimoji="1" lang="en-US" altLang="zh-CN" sz="2000" b="1">
                <a:latin typeface="Times New Roman" panose="02020603050405020304" pitchFamily="18" charset="0"/>
              </a:rPr>
              <a:t>/</a:t>
            </a:r>
            <a:r>
              <a:rPr kumimoji="1" lang="zh-CN" altLang="en-US" sz="2000" b="1">
                <a:latin typeface="Times New Roman" panose="02020603050405020304" pitchFamily="18" charset="0"/>
              </a:rPr>
              <a:t>极大</a:t>
            </a:r>
          </a:p>
        </p:txBody>
      </p:sp>
      <p:sp>
        <p:nvSpPr>
          <p:cNvPr id="20501" name="Text Box 33"/>
          <p:cNvSpPr txBox="1">
            <a:spLocks noChangeArrowheads="1"/>
          </p:cNvSpPr>
          <p:nvPr/>
        </p:nvSpPr>
        <p:spPr bwMode="auto">
          <a:xfrm>
            <a:off x="3871913" y="5389564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极小</a:t>
            </a:r>
          </a:p>
        </p:txBody>
      </p:sp>
      <p:sp>
        <p:nvSpPr>
          <p:cNvPr id="20502" name="Text Box 34"/>
          <p:cNvSpPr txBox="1">
            <a:spLocks noChangeArrowheads="1"/>
          </p:cNvSpPr>
          <p:nvPr/>
        </p:nvSpPr>
        <p:spPr bwMode="auto">
          <a:xfrm>
            <a:off x="6538913" y="5389564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极小</a:t>
            </a:r>
          </a:p>
        </p:txBody>
      </p:sp>
      <p:sp>
        <p:nvSpPr>
          <p:cNvPr id="20503" name="Oval 36"/>
          <p:cNvSpPr>
            <a:spLocks noChangeArrowheads="1"/>
          </p:cNvSpPr>
          <p:nvPr/>
        </p:nvSpPr>
        <p:spPr bwMode="auto">
          <a:xfrm rot="2236984">
            <a:off x="4862513" y="2341563"/>
            <a:ext cx="2362200" cy="914400"/>
          </a:xfrm>
          <a:prstGeom prst="ellipse">
            <a:avLst/>
          </a:prstGeom>
          <a:noFill/>
          <a:ln w="57150" cmpd="thickThin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0504" name="Text Box 37"/>
          <p:cNvSpPr txBox="1">
            <a:spLocks noChangeArrowheads="1"/>
          </p:cNvSpPr>
          <p:nvPr/>
        </p:nvSpPr>
        <p:spPr bwMode="auto">
          <a:xfrm>
            <a:off x="7072313" y="4398964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子集</a:t>
            </a:r>
            <a:r>
              <a:rPr kumimoji="1" lang="en-US" altLang="zh-CN" sz="2000" b="1">
                <a:latin typeface="Times New Roman" panose="02020603050405020304" pitchFamily="18" charset="0"/>
              </a:rPr>
              <a:t>B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20505" name="Text Box 38"/>
          <p:cNvSpPr txBox="1">
            <a:spLocks noChangeArrowheads="1"/>
          </p:cNvSpPr>
          <p:nvPr/>
        </p:nvSpPr>
        <p:spPr bwMode="auto">
          <a:xfrm>
            <a:off x="6672263" y="2492376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B</a:t>
            </a:r>
            <a:r>
              <a:rPr kumimoji="1" lang="zh-CN" altLang="en-US" sz="2000" b="1">
                <a:latin typeface="Times New Roman" panose="02020603050405020304" pitchFamily="18" charset="0"/>
              </a:rPr>
              <a:t>的上界的集合</a:t>
            </a:r>
            <a:endParaRPr kumimoji="1" lang="zh-CN" altLang="en-US" sz="2000" b="1" i="1">
              <a:latin typeface="Times New Roman" panose="02020603050405020304" pitchFamily="18" charset="0"/>
            </a:endParaRPr>
          </a:p>
        </p:txBody>
      </p:sp>
      <p:sp>
        <p:nvSpPr>
          <p:cNvPr id="20506" name="Text Box 39"/>
          <p:cNvSpPr txBox="1">
            <a:spLocks noChangeArrowheads="1"/>
          </p:cNvSpPr>
          <p:nvPr/>
        </p:nvSpPr>
        <p:spPr bwMode="auto">
          <a:xfrm>
            <a:off x="7453313" y="3408364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8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上确界</a:t>
            </a:r>
          </a:p>
        </p:txBody>
      </p:sp>
      <p:sp>
        <p:nvSpPr>
          <p:cNvPr id="20507" name="Line 40"/>
          <p:cNvSpPr>
            <a:spLocks noChangeShapeType="1"/>
          </p:cNvSpPr>
          <p:nvPr/>
        </p:nvSpPr>
        <p:spPr bwMode="auto">
          <a:xfrm flipH="1" flipV="1">
            <a:off x="6734175" y="3317875"/>
            <a:ext cx="795338" cy="242888"/>
          </a:xfrm>
          <a:prstGeom prst="line">
            <a:avLst/>
          </a:prstGeom>
          <a:noFill/>
          <a:ln w="22225">
            <a:solidFill>
              <a:srgbClr val="C0C0C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良序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557338"/>
            <a:ext cx="10298360" cy="48244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定义：给定集合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上的偏序≼，若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任一非空子集均存在最小元素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，则该偏序为良序。</a:t>
            </a:r>
          </a:p>
          <a:p>
            <a:pPr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良序必为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全序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{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必有最小元，则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一定可比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实际上，“反对称性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任一非空子集存在最小元”就能够保证全序性质（偏序性质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任何两个元素均可比）。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自反性：对任意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{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也必有最小元，即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≼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传递性：假设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≼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≼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的最小元素只能是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≼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任何两个元素可比上面已证明。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关于次序关系的进一步讨论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1844675"/>
            <a:ext cx="10515600" cy="446405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注意：良序结构上可以实施数学归纳法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全序是否一定是良序？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是无穷集合时，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全序不一定是良序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任何开区间上没有最小元素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良序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全序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偏序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偏序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全序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良序的逆关系是否仍为偏序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全序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良序？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良序的逆关系不一定是良序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偏序关系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080" y="1992611"/>
            <a:ext cx="10615720" cy="2872778"/>
          </a:xfrm>
          <a:prstGeom prst="rect">
            <a:avLst/>
          </a:prstGeom>
        </p:spPr>
      </p:pic>
      <p:pic>
        <p:nvPicPr>
          <p:cNvPr id="6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2611"/>
            <a:ext cx="10615720" cy="28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10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：你从</a:t>
            </a:r>
            <a:r>
              <a:rPr lang="en-US" altLang="zh-CN" b="1" dirty="0" smtClean="0"/>
              <a:t>Transfinite Induction</a:t>
            </a:r>
            <a:r>
              <a:rPr lang="zh-CN" altLang="en-US" b="1" dirty="0" smtClean="0"/>
              <a:t>中能想到什么？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6" y="4653136"/>
            <a:ext cx="10956008" cy="16561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96" y="1690688"/>
            <a:ext cx="10956008" cy="25804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11" name="组合 10"/>
          <p:cNvGrpSpPr/>
          <p:nvPr/>
        </p:nvGrpSpPr>
        <p:grpSpPr>
          <a:xfrm>
            <a:off x="6456040" y="3140968"/>
            <a:ext cx="3600400" cy="792088"/>
            <a:chOff x="6456040" y="3140968"/>
            <a:chExt cx="3600400" cy="792088"/>
          </a:xfrm>
        </p:grpSpPr>
        <p:sp>
          <p:nvSpPr>
            <p:cNvPr id="9" name="圆角矩形 8"/>
            <p:cNvSpPr/>
            <p:nvPr/>
          </p:nvSpPr>
          <p:spPr>
            <a:xfrm>
              <a:off x="6456040" y="3573016"/>
              <a:ext cx="1584176" cy="360040"/>
            </a:xfrm>
            <a:prstGeom prst="roundRect">
              <a:avLst/>
            </a:prstGeom>
            <a:noFill/>
            <a:ln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56040" y="3140968"/>
              <a:ext cx="36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可能有</a:t>
              </a:r>
              <a:r>
                <a:rPr lang="zh-CN" altLang="en-US" dirty="0"/>
                <a:t>（可数</a:t>
              </a:r>
              <a:r>
                <a:rPr lang="en-US" altLang="zh-CN" dirty="0"/>
                <a:t>/</a:t>
              </a:r>
              <a:r>
                <a:rPr lang="zh-CN" altLang="en-US" dirty="0"/>
                <a:t>不可数</a:t>
              </a:r>
              <a:r>
                <a:rPr lang="zh-CN" altLang="en-US" dirty="0" smtClean="0"/>
                <a:t>）无限个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9751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偏序格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19263"/>
            <a:ext cx="10154343" cy="441166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</a:t>
            </a:r>
          </a:p>
          <a:p>
            <a:pPr lvl="1"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〈S,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≼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〉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是偏序集</a:t>
            </a:r>
          </a:p>
          <a:p>
            <a:pPr lvl="1"/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唯一）的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上界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（唯一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最大下界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sup{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zh-CN" altLang="en-US" sz="3600" b="1" dirty="0" smtClean="0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r>
              <a:rPr lang="zh-CN" altLang="en-US" sz="3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/>
            <a:endParaRPr lang="en-US" altLang="zh-CN" sz="36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60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格与哈斯图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846137"/>
          </a:xfrm>
        </p:spPr>
        <p:txBody>
          <a:bodyPr/>
          <a:lstStyle/>
          <a:p>
            <a:pPr eaLnBrk="1" hangingPunct="1"/>
            <a:r>
              <a:rPr lang="zh-CN" altLang="en-US" b="1"/>
              <a:t>右边两个哈斯图所表示的偏序集</a:t>
            </a:r>
            <a:r>
              <a:rPr lang="zh-CN" altLang="en-US" b="1" i="1">
                <a:solidFill>
                  <a:srgbClr val="0000CC"/>
                </a:solidFill>
              </a:rPr>
              <a:t>不是</a:t>
            </a:r>
            <a:r>
              <a:rPr lang="zh-CN" altLang="en-US" b="1"/>
              <a:t>格</a:t>
            </a:r>
          </a:p>
        </p:txBody>
      </p:sp>
      <p:graphicFrame>
        <p:nvGraphicFramePr>
          <p:cNvPr id="102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85925"/>
              </p:ext>
            </p:extLst>
          </p:nvPr>
        </p:nvGraphicFramePr>
        <p:xfrm>
          <a:off x="1703388" y="2924175"/>
          <a:ext cx="105156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4" name="Document" r:id="rId4" imgW="5261479" imgH="1156842" progId="Word.Document.8">
                  <p:embed/>
                </p:oleObj>
              </mc:Choice>
              <mc:Fallback>
                <p:oleObj name="Document" r:id="rId4" imgW="5261479" imgH="1156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924175"/>
                        <a:ext cx="105156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形标注 4"/>
          <p:cNvSpPr>
            <a:spLocks noChangeArrowheads="1"/>
          </p:cNvSpPr>
          <p:nvPr/>
        </p:nvSpPr>
        <p:spPr bwMode="auto">
          <a:xfrm>
            <a:off x="7175501" y="5805488"/>
            <a:ext cx="1597025" cy="576262"/>
          </a:xfrm>
          <a:prstGeom prst="wedgeEllipseCallout">
            <a:avLst>
              <a:gd name="adj1" fmla="val -4720"/>
              <a:gd name="adj2" fmla="val -129518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30" name="椭圆形标注 5"/>
          <p:cNvSpPr>
            <a:spLocks noChangeArrowheads="1"/>
          </p:cNvSpPr>
          <p:nvPr/>
        </p:nvSpPr>
        <p:spPr bwMode="auto">
          <a:xfrm>
            <a:off x="6661150" y="3155951"/>
            <a:ext cx="647700" cy="576263"/>
          </a:xfrm>
          <a:prstGeom prst="wedgeEllipseCallout">
            <a:avLst>
              <a:gd name="adj1" fmla="val -16273"/>
              <a:gd name="adj2" fmla="val 1215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31" name="椭圆形标注 6"/>
          <p:cNvSpPr>
            <a:spLocks noChangeArrowheads="1"/>
          </p:cNvSpPr>
          <p:nvPr/>
        </p:nvSpPr>
        <p:spPr bwMode="auto">
          <a:xfrm>
            <a:off x="8123239" y="3170238"/>
            <a:ext cx="649287" cy="576262"/>
          </a:xfrm>
          <a:prstGeom prst="wedgeEllipseCallout">
            <a:avLst>
              <a:gd name="adj1" fmla="val -16273"/>
              <a:gd name="adj2" fmla="val 1215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04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：以下定义和偏序格的定义是等价的。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5" y="1935864"/>
            <a:ext cx="11568355" cy="4544414"/>
          </a:xfrm>
        </p:spPr>
      </p:pic>
    </p:spTree>
    <p:extLst>
      <p:ext uri="{BB962C8B-B14F-4D97-AF65-F5344CB8AC3E}">
        <p14:creationId xmlns:p14="http://schemas.microsoft.com/office/powerpoint/2010/main" val="31779604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：问题第七个问题的钥匙在于以下定义，这又是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44" y="1772816"/>
            <a:ext cx="10407406" cy="14401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44" y="3479779"/>
            <a:ext cx="10407406" cy="20374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矩形 6"/>
          <p:cNvSpPr/>
          <p:nvPr/>
        </p:nvSpPr>
        <p:spPr>
          <a:xfrm>
            <a:off x="2783632" y="574694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我们</a:t>
            </a:r>
            <a:r>
              <a:rPr lang="zh-CN" altLang="en-US" sz="2400" b="1" dirty="0">
                <a:solidFill>
                  <a:srgbClr val="0070C0"/>
                </a:solidFill>
              </a:rPr>
              <a:t>从两个角度定义了同一个数学概念：格</a:t>
            </a:r>
          </a:p>
        </p:txBody>
      </p:sp>
    </p:spTree>
    <p:extLst>
      <p:ext uri="{BB962C8B-B14F-4D97-AF65-F5344CB8AC3E}">
        <p14:creationId xmlns:p14="http://schemas.microsoft.com/office/powerpoint/2010/main" val="4717656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格</a:t>
            </a:r>
            <a:r>
              <a:rPr lang="zh-CN" altLang="en-US" dirty="0"/>
              <a:t>的</a:t>
            </a:r>
            <a:r>
              <a:rPr lang="zh-CN" altLang="en-US" dirty="0" smtClean="0"/>
              <a:t>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72" y="2132856"/>
            <a:ext cx="1001565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29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476250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 smtClean="0"/>
              <a:t>偏序格的例子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719263"/>
            <a:ext cx="10369152" cy="4411662"/>
          </a:xfrm>
        </p:spPr>
        <p:txBody>
          <a:bodyPr>
            <a:no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〈{1, 2, 3, 4, 6, 8, 12, 16, 24, 48}, |〉</a:t>
            </a:r>
          </a:p>
          <a:p>
            <a:pPr lvl="1" algn="just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y=</a:t>
            </a:r>
            <a:r>
              <a:rPr lang="en-US" altLang="zh-CN" sz="2800" b="1" dirty="0" err="1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gcd</a:t>
            </a:r>
            <a:r>
              <a:rPr lang="en-US" altLang="zh-CN" sz="2800" b="1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)  </a:t>
            </a:r>
            <a:r>
              <a:rPr lang="zh-CN" altLang="en-US" sz="2800" b="1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最大公因子</a:t>
            </a:r>
            <a:endParaRPr lang="en-US" altLang="zh-CN" sz="2800" b="1" dirty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zh-CN" sz="2800" b="1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y=lcm(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最小公倍数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〈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(B),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〉</a:t>
            </a:r>
          </a:p>
          <a:p>
            <a:pPr lvl="1" algn="just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⋂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〈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整数集，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〉</a:t>
            </a:r>
          </a:p>
          <a:p>
            <a:pPr lvl="1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y=min{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y=max{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012322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格的基本关系式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根据“最小上界”和“最大下界”的定义，有如下关系式：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≼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50000"/>
              </a:spcBef>
            </a:pP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36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48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格的同构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6667500" y="1928813"/>
            <a:ext cx="2819400" cy="4267200"/>
          </a:xfrm>
          <a:prstGeom prst="ellipse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452688" y="1785938"/>
            <a:ext cx="2819400" cy="4267200"/>
          </a:xfrm>
          <a:prstGeom prst="ellipse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4613275" y="33289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>
            <a:off x="3078163" y="3371850"/>
            <a:ext cx="0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3844925" y="4071939"/>
            <a:ext cx="0" cy="117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3844925" y="2657475"/>
            <a:ext cx="0" cy="1157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513" name="Group 10"/>
          <p:cNvGrpSpPr>
            <a:grpSpLocks/>
          </p:cNvGrpSpPr>
          <p:nvPr/>
        </p:nvGrpSpPr>
        <p:grpSpPr bwMode="auto">
          <a:xfrm>
            <a:off x="3024188" y="2605088"/>
            <a:ext cx="1636712" cy="1522412"/>
            <a:chOff x="600" y="1668"/>
            <a:chExt cx="1190" cy="959"/>
          </a:xfrm>
        </p:grpSpPr>
        <p:sp>
          <p:nvSpPr>
            <p:cNvPr id="21552" name="AutoShape 11"/>
            <p:cNvSpPr>
              <a:spLocks noChangeArrowheads="1"/>
            </p:cNvSpPr>
            <p:nvPr/>
          </p:nvSpPr>
          <p:spPr bwMode="auto">
            <a:xfrm>
              <a:off x="624" y="1680"/>
              <a:ext cx="1152" cy="91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3" name="Oval 12"/>
            <p:cNvSpPr>
              <a:spLocks noChangeArrowheads="1"/>
            </p:cNvSpPr>
            <p:nvPr/>
          </p:nvSpPr>
          <p:spPr bwMode="auto">
            <a:xfrm>
              <a:off x="1161" y="1668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4" name="Oval 13"/>
            <p:cNvSpPr>
              <a:spLocks noChangeArrowheads="1"/>
            </p:cNvSpPr>
            <p:nvPr/>
          </p:nvSpPr>
          <p:spPr bwMode="auto">
            <a:xfrm>
              <a:off x="600" y="2106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5" name="Oval 14"/>
            <p:cNvSpPr>
              <a:spLocks noChangeArrowheads="1"/>
            </p:cNvSpPr>
            <p:nvPr/>
          </p:nvSpPr>
          <p:spPr bwMode="auto">
            <a:xfrm>
              <a:off x="1722" y="2085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6" name="Oval 15"/>
            <p:cNvSpPr>
              <a:spLocks noChangeArrowheads="1"/>
            </p:cNvSpPr>
            <p:nvPr/>
          </p:nvSpPr>
          <p:spPr bwMode="auto">
            <a:xfrm>
              <a:off x="1161" y="2559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14" name="Group 16"/>
          <p:cNvGrpSpPr>
            <a:grpSpLocks/>
          </p:cNvGrpSpPr>
          <p:nvPr/>
        </p:nvGrpSpPr>
        <p:grpSpPr bwMode="auto">
          <a:xfrm>
            <a:off x="3032125" y="3757613"/>
            <a:ext cx="1638300" cy="1522412"/>
            <a:chOff x="600" y="1668"/>
            <a:chExt cx="1190" cy="959"/>
          </a:xfrm>
        </p:grpSpPr>
        <p:sp>
          <p:nvSpPr>
            <p:cNvPr id="21547" name="AutoShape 17"/>
            <p:cNvSpPr>
              <a:spLocks noChangeArrowheads="1"/>
            </p:cNvSpPr>
            <p:nvPr/>
          </p:nvSpPr>
          <p:spPr bwMode="auto">
            <a:xfrm>
              <a:off x="624" y="1680"/>
              <a:ext cx="1152" cy="91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8" name="Oval 18"/>
            <p:cNvSpPr>
              <a:spLocks noChangeArrowheads="1"/>
            </p:cNvSpPr>
            <p:nvPr/>
          </p:nvSpPr>
          <p:spPr bwMode="auto">
            <a:xfrm>
              <a:off x="1161" y="1668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9" name="Oval 19"/>
            <p:cNvSpPr>
              <a:spLocks noChangeArrowheads="1"/>
            </p:cNvSpPr>
            <p:nvPr/>
          </p:nvSpPr>
          <p:spPr bwMode="auto">
            <a:xfrm>
              <a:off x="600" y="2106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0" name="Oval 20"/>
            <p:cNvSpPr>
              <a:spLocks noChangeArrowheads="1"/>
            </p:cNvSpPr>
            <p:nvPr/>
          </p:nvSpPr>
          <p:spPr bwMode="auto">
            <a:xfrm>
              <a:off x="1722" y="2085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1" name="Oval 21"/>
            <p:cNvSpPr>
              <a:spLocks noChangeArrowheads="1"/>
            </p:cNvSpPr>
            <p:nvPr/>
          </p:nvSpPr>
          <p:spPr bwMode="auto">
            <a:xfrm>
              <a:off x="1161" y="2559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515" name="Text Box 22"/>
          <p:cNvSpPr txBox="1">
            <a:spLocks noChangeArrowheads="1"/>
          </p:cNvSpPr>
          <p:nvPr/>
        </p:nvSpPr>
        <p:spPr bwMode="auto">
          <a:xfrm>
            <a:off x="3452814" y="2166939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{</a:t>
            </a:r>
            <a:r>
              <a:rPr kumimoji="1" lang="en-US" altLang="zh-CN" sz="2000" i="1">
                <a:latin typeface="Times New Roman" panose="02020603050405020304" pitchFamily="18" charset="0"/>
              </a:rPr>
              <a:t>2,3,5</a:t>
            </a:r>
            <a:r>
              <a:rPr kumimoji="1" lang="en-US" altLang="zh-CN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1516" name="Text Box 23"/>
          <p:cNvSpPr txBox="1">
            <a:spLocks noChangeArrowheads="1"/>
          </p:cNvSpPr>
          <p:nvPr/>
        </p:nvSpPr>
        <p:spPr bwMode="auto">
          <a:xfrm>
            <a:off x="2528889" y="2928939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{</a:t>
            </a:r>
            <a:r>
              <a:rPr kumimoji="1" lang="en-US" altLang="zh-CN" sz="2000" i="1">
                <a:latin typeface="Times New Roman" panose="02020603050405020304" pitchFamily="18" charset="0"/>
              </a:rPr>
              <a:t>2,3</a:t>
            </a:r>
            <a:r>
              <a:rPr kumimoji="1" lang="en-US" altLang="zh-CN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1517" name="Text Box 24"/>
          <p:cNvSpPr txBox="1">
            <a:spLocks noChangeArrowheads="1"/>
          </p:cNvSpPr>
          <p:nvPr/>
        </p:nvSpPr>
        <p:spPr bwMode="auto">
          <a:xfrm>
            <a:off x="4576763" y="4376739"/>
            <a:ext cx="52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{</a:t>
            </a:r>
            <a:r>
              <a:rPr kumimoji="1" lang="en-US" altLang="zh-CN" sz="2000" i="1">
                <a:latin typeface="Times New Roman" panose="02020603050405020304" pitchFamily="18" charset="0"/>
              </a:rPr>
              <a:t>5</a:t>
            </a:r>
            <a:r>
              <a:rPr kumimoji="1" lang="en-US" altLang="zh-CN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1518" name="Text Box 25"/>
          <p:cNvSpPr txBox="1">
            <a:spLocks noChangeArrowheads="1"/>
          </p:cNvSpPr>
          <p:nvPr/>
        </p:nvSpPr>
        <p:spPr bwMode="auto">
          <a:xfrm>
            <a:off x="4576763" y="3309939"/>
            <a:ext cx="66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{</a:t>
            </a:r>
            <a:r>
              <a:rPr kumimoji="1" lang="en-US" altLang="zh-CN" sz="2000" i="1">
                <a:latin typeface="Times New Roman" panose="02020603050405020304" pitchFamily="18" charset="0"/>
              </a:rPr>
              <a:t>3,5</a:t>
            </a:r>
            <a:r>
              <a:rPr kumimoji="1" lang="en-US" altLang="zh-CN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1519" name="Text Box 26"/>
          <p:cNvSpPr txBox="1">
            <a:spLocks noChangeArrowheads="1"/>
          </p:cNvSpPr>
          <p:nvPr/>
        </p:nvSpPr>
        <p:spPr bwMode="auto">
          <a:xfrm>
            <a:off x="3783013" y="3309939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{</a:t>
            </a:r>
            <a:r>
              <a:rPr kumimoji="1" lang="en-US" altLang="zh-CN" sz="2000" i="1">
                <a:latin typeface="Times New Roman" panose="02020603050405020304" pitchFamily="18" charset="0"/>
              </a:rPr>
              <a:t>2,5</a:t>
            </a:r>
            <a:r>
              <a:rPr kumimoji="1" lang="en-US" altLang="zh-CN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1520" name="Text Box 27"/>
          <p:cNvSpPr txBox="1">
            <a:spLocks noChangeArrowheads="1"/>
          </p:cNvSpPr>
          <p:nvPr/>
        </p:nvSpPr>
        <p:spPr bwMode="auto">
          <a:xfrm>
            <a:off x="3783013" y="4071939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{</a:t>
            </a:r>
            <a:r>
              <a:rPr kumimoji="1" lang="en-US" altLang="zh-CN" sz="2000" i="1">
                <a:latin typeface="Times New Roman" panose="02020603050405020304" pitchFamily="18" charset="0"/>
              </a:rPr>
              <a:t>3</a:t>
            </a:r>
            <a:r>
              <a:rPr kumimoji="1" lang="en-US" altLang="zh-CN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1521" name="Text Box 28"/>
          <p:cNvSpPr txBox="1">
            <a:spLocks noChangeArrowheads="1"/>
          </p:cNvSpPr>
          <p:nvPr/>
        </p:nvSpPr>
        <p:spPr bwMode="auto">
          <a:xfrm>
            <a:off x="2792413" y="4529139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{</a:t>
            </a:r>
            <a:r>
              <a:rPr kumimoji="1" lang="en-US" altLang="zh-CN" sz="2000" i="1">
                <a:latin typeface="Times New Roman" panose="02020603050405020304" pitchFamily="18" charset="0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1522" name="Text Box 29"/>
          <p:cNvSpPr txBox="1">
            <a:spLocks noChangeArrowheads="1"/>
          </p:cNvSpPr>
          <p:nvPr/>
        </p:nvSpPr>
        <p:spPr bwMode="auto">
          <a:xfrm>
            <a:off x="3748088" y="5214939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8702675" y="354806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7924800" y="4291014"/>
            <a:ext cx="0" cy="117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5" name="Line 32"/>
          <p:cNvSpPr>
            <a:spLocks noChangeShapeType="1"/>
          </p:cNvSpPr>
          <p:nvPr/>
        </p:nvSpPr>
        <p:spPr bwMode="auto">
          <a:xfrm>
            <a:off x="7924800" y="2876550"/>
            <a:ext cx="0" cy="1157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526" name="Group 33"/>
          <p:cNvGrpSpPr>
            <a:grpSpLocks/>
          </p:cNvGrpSpPr>
          <p:nvPr/>
        </p:nvGrpSpPr>
        <p:grpSpPr bwMode="auto">
          <a:xfrm>
            <a:off x="7092950" y="2824163"/>
            <a:ext cx="1658938" cy="1522412"/>
            <a:chOff x="600" y="1668"/>
            <a:chExt cx="1190" cy="959"/>
          </a:xfrm>
        </p:grpSpPr>
        <p:sp>
          <p:nvSpPr>
            <p:cNvPr id="21542" name="AutoShape 34"/>
            <p:cNvSpPr>
              <a:spLocks noChangeArrowheads="1"/>
            </p:cNvSpPr>
            <p:nvPr/>
          </p:nvSpPr>
          <p:spPr bwMode="auto">
            <a:xfrm>
              <a:off x="624" y="1680"/>
              <a:ext cx="1152" cy="91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3" name="Oval 35"/>
            <p:cNvSpPr>
              <a:spLocks noChangeArrowheads="1"/>
            </p:cNvSpPr>
            <p:nvPr/>
          </p:nvSpPr>
          <p:spPr bwMode="auto">
            <a:xfrm>
              <a:off x="1161" y="1668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4" name="Oval 36"/>
            <p:cNvSpPr>
              <a:spLocks noChangeArrowheads="1"/>
            </p:cNvSpPr>
            <p:nvPr/>
          </p:nvSpPr>
          <p:spPr bwMode="auto">
            <a:xfrm>
              <a:off x="600" y="2106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5" name="Oval 37"/>
            <p:cNvSpPr>
              <a:spLocks noChangeArrowheads="1"/>
            </p:cNvSpPr>
            <p:nvPr/>
          </p:nvSpPr>
          <p:spPr bwMode="auto">
            <a:xfrm>
              <a:off x="1722" y="2085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6" name="Oval 38"/>
            <p:cNvSpPr>
              <a:spLocks noChangeArrowheads="1"/>
            </p:cNvSpPr>
            <p:nvPr/>
          </p:nvSpPr>
          <p:spPr bwMode="auto">
            <a:xfrm>
              <a:off x="1161" y="2559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27" name="Group 39"/>
          <p:cNvGrpSpPr>
            <a:grpSpLocks/>
          </p:cNvGrpSpPr>
          <p:nvPr/>
        </p:nvGrpSpPr>
        <p:grpSpPr bwMode="auto">
          <a:xfrm>
            <a:off x="7100889" y="3976688"/>
            <a:ext cx="1658937" cy="1522412"/>
            <a:chOff x="600" y="1668"/>
            <a:chExt cx="1190" cy="959"/>
          </a:xfrm>
        </p:grpSpPr>
        <p:sp>
          <p:nvSpPr>
            <p:cNvPr id="21537" name="AutoShape 40"/>
            <p:cNvSpPr>
              <a:spLocks noChangeArrowheads="1"/>
            </p:cNvSpPr>
            <p:nvPr/>
          </p:nvSpPr>
          <p:spPr bwMode="auto">
            <a:xfrm>
              <a:off x="624" y="1680"/>
              <a:ext cx="1152" cy="91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8" name="Oval 41"/>
            <p:cNvSpPr>
              <a:spLocks noChangeArrowheads="1"/>
            </p:cNvSpPr>
            <p:nvPr/>
          </p:nvSpPr>
          <p:spPr bwMode="auto">
            <a:xfrm>
              <a:off x="1161" y="1668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9" name="Oval 42"/>
            <p:cNvSpPr>
              <a:spLocks noChangeArrowheads="1"/>
            </p:cNvSpPr>
            <p:nvPr/>
          </p:nvSpPr>
          <p:spPr bwMode="auto">
            <a:xfrm>
              <a:off x="600" y="2106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0" name="Oval 43"/>
            <p:cNvSpPr>
              <a:spLocks noChangeArrowheads="1"/>
            </p:cNvSpPr>
            <p:nvPr/>
          </p:nvSpPr>
          <p:spPr bwMode="auto">
            <a:xfrm>
              <a:off x="1722" y="2085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1" name="Oval 44"/>
            <p:cNvSpPr>
              <a:spLocks noChangeArrowheads="1"/>
            </p:cNvSpPr>
            <p:nvPr/>
          </p:nvSpPr>
          <p:spPr bwMode="auto">
            <a:xfrm>
              <a:off x="1161" y="2559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528" name="Text Box 45"/>
          <p:cNvSpPr txBox="1">
            <a:spLocks noChangeArrowheads="1"/>
          </p:cNvSpPr>
          <p:nvPr/>
        </p:nvSpPr>
        <p:spPr bwMode="auto">
          <a:xfrm>
            <a:off x="7527925" y="2386014"/>
            <a:ext cx="1739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1529" name="Text Box 46"/>
          <p:cNvSpPr txBox="1">
            <a:spLocks noChangeArrowheads="1"/>
          </p:cNvSpPr>
          <p:nvPr/>
        </p:nvSpPr>
        <p:spPr bwMode="auto">
          <a:xfrm>
            <a:off x="6762750" y="3171826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1530" name="Text Box 47"/>
          <p:cNvSpPr txBox="1">
            <a:spLocks noChangeArrowheads="1"/>
          </p:cNvSpPr>
          <p:nvPr/>
        </p:nvSpPr>
        <p:spPr bwMode="auto">
          <a:xfrm>
            <a:off x="8666164" y="4595814"/>
            <a:ext cx="534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5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1531" name="Text Box 48"/>
          <p:cNvSpPr txBox="1">
            <a:spLocks noChangeArrowheads="1"/>
          </p:cNvSpPr>
          <p:nvPr/>
        </p:nvSpPr>
        <p:spPr bwMode="auto">
          <a:xfrm>
            <a:off x="8666164" y="3529014"/>
            <a:ext cx="744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1532" name="Text Box 49"/>
          <p:cNvSpPr txBox="1">
            <a:spLocks noChangeArrowheads="1"/>
          </p:cNvSpPr>
          <p:nvPr/>
        </p:nvSpPr>
        <p:spPr bwMode="auto">
          <a:xfrm>
            <a:off x="7862889" y="3529014"/>
            <a:ext cx="803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1533" name="Text Box 50"/>
          <p:cNvSpPr txBox="1">
            <a:spLocks noChangeArrowheads="1"/>
          </p:cNvSpPr>
          <p:nvPr/>
        </p:nvSpPr>
        <p:spPr bwMode="auto">
          <a:xfrm>
            <a:off x="7862888" y="4291014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3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1534" name="Line 51"/>
          <p:cNvSpPr>
            <a:spLocks noChangeShapeType="1"/>
          </p:cNvSpPr>
          <p:nvPr/>
        </p:nvSpPr>
        <p:spPr bwMode="auto">
          <a:xfrm>
            <a:off x="7126288" y="3605213"/>
            <a:ext cx="0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5" name="Text Box 52"/>
          <p:cNvSpPr txBox="1">
            <a:spLocks noChangeArrowheads="1"/>
          </p:cNvSpPr>
          <p:nvPr/>
        </p:nvSpPr>
        <p:spPr bwMode="auto">
          <a:xfrm>
            <a:off x="6743701" y="4748214"/>
            <a:ext cx="461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2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1536" name="Text Box 53"/>
          <p:cNvSpPr txBox="1">
            <a:spLocks noChangeArrowheads="1"/>
          </p:cNvSpPr>
          <p:nvPr/>
        </p:nvSpPr>
        <p:spPr bwMode="auto">
          <a:xfrm>
            <a:off x="7810500" y="5434014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523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格的同构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988839"/>
            <a:ext cx="10945216" cy="1597287"/>
          </a:xfrm>
        </p:spPr>
      </p:pic>
      <p:sp>
        <p:nvSpPr>
          <p:cNvPr id="5" name="文本框 4"/>
          <p:cNvSpPr txBox="1"/>
          <p:nvPr/>
        </p:nvSpPr>
        <p:spPr>
          <a:xfrm>
            <a:off x="1595500" y="4293096"/>
            <a:ext cx="900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</a:t>
            </a:r>
            <a:r>
              <a:rPr lang="en-US" altLang="zh-CN" sz="3600" dirty="0" smtClean="0"/>
              <a:t>9</a:t>
            </a:r>
            <a:r>
              <a:rPr lang="zh-CN" altLang="en-US" sz="3600" dirty="0" smtClean="0"/>
              <a:t>：我们</a:t>
            </a:r>
            <a:r>
              <a:rPr lang="zh-CN" altLang="en-US" sz="3600" dirty="0"/>
              <a:t>探究</a:t>
            </a:r>
            <a:r>
              <a:rPr lang="zh-CN" altLang="en-US" sz="3600" dirty="0" smtClean="0"/>
              <a:t>两个被观察的系统（对象）是否具有同构特性，是为了什么</a:t>
            </a:r>
            <a:r>
              <a:rPr lang="en-US" altLang="zh-CN" sz="3600" dirty="0" smtClean="0"/>
              <a:t>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779623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偏序关系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706072" cy="435133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问题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：查词典时，单词的“序”起到了什么作用？单词的“序”是怎么定义的？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字母表中字母的序关系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积序关系（定义在偏序集之上）</a:t>
            </a:r>
            <a:endParaRPr lang="en-US" altLang="zh-CN" sz="3200" dirty="0" smtClean="0"/>
          </a:p>
          <a:p>
            <a:pPr lvl="1"/>
            <a:endParaRPr lang="en-US" altLang="zh-CN" sz="3200" dirty="0" smtClean="0"/>
          </a:p>
          <a:p>
            <a:pPr lvl="1"/>
            <a:r>
              <a:rPr lang="zh-CN" altLang="en-US" sz="3200" dirty="0" smtClean="0"/>
              <a:t>词典序关系（定义在全序集合之上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83" y="4365104"/>
            <a:ext cx="3663602" cy="3708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83" y="5789881"/>
            <a:ext cx="7540728" cy="3596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983" y="5416694"/>
            <a:ext cx="5235927" cy="3731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832" y="365125"/>
            <a:ext cx="2849687" cy="20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892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关于格的对偶命题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b="1" dirty="0"/>
              <a:t>对偶命题的例子</a:t>
            </a: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(a, b</a:t>
            </a:r>
            <a:r>
              <a:rPr lang="zh-CN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是格中元素</a:t>
            </a: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zh-CN" sz="36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b</a:t>
            </a:r>
            <a:r>
              <a:rPr lang="en-US" altLang="zh-CN" sz="3600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a</a:t>
            </a:r>
            <a:r>
              <a:rPr lang="zh-CN" altLang="en-US" sz="3600" b="1" dirty="0">
                <a:latin typeface="Times New Roman" panose="02020603050405020304" pitchFamily="18" charset="0"/>
              </a:rPr>
              <a:t>和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b</a:t>
            </a:r>
            <a:r>
              <a:rPr lang="en-US" altLang="zh-CN" sz="3600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≽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a</a:t>
            </a:r>
            <a:r>
              <a:rPr lang="zh-CN" altLang="en-US" sz="3600" b="1" dirty="0">
                <a:latin typeface="Times New Roman" panose="02020603050405020304" pitchFamily="18" charset="0"/>
              </a:rPr>
              <a:t>互为对偶命题</a:t>
            </a:r>
            <a:r>
              <a:rPr lang="zh-CN" altLang="en-US" sz="3600" b="1" dirty="0"/>
              <a:t> 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sz="4000" b="1" dirty="0">
                <a:latin typeface="Times New Roman" panose="02020603050405020304" pitchFamily="18" charset="0"/>
              </a:rPr>
              <a:t>对偶命题构成规律</a:t>
            </a:r>
          </a:p>
          <a:p>
            <a:pPr lvl="1" eaLnBrk="1" hangingPunct="1"/>
            <a:r>
              <a:rPr lang="zh-CN" altLang="en-US" sz="3600" b="1" dirty="0">
                <a:latin typeface="Times New Roman" panose="02020603050405020304" pitchFamily="18" charset="0"/>
              </a:rPr>
              <a:t>格元素名不变</a:t>
            </a:r>
          </a:p>
          <a:p>
            <a:pPr lvl="1" eaLnBrk="1" hangingPunct="1"/>
            <a:r>
              <a:rPr lang="zh-CN" altLang="en-US" sz="3600" b="1" dirty="0">
                <a:ea typeface="MS PMincho" panose="02020600040205080304" pitchFamily="18" charset="-128"/>
              </a:rPr>
              <a:t>≼</a:t>
            </a:r>
            <a:r>
              <a:rPr lang="zh-CN" altLang="en-US" sz="3600" b="1" dirty="0">
                <a:latin typeface="Times New Roman" panose="02020603050405020304" pitchFamily="18" charset="0"/>
              </a:rPr>
              <a:t>与</a:t>
            </a:r>
            <a:r>
              <a:rPr lang="zh-CN" altLang="en-US" sz="3600" b="1" dirty="0">
                <a:ea typeface="MS PMincho" panose="02020600040205080304" pitchFamily="18" charset="-128"/>
              </a:rPr>
              <a:t>≽</a:t>
            </a:r>
            <a:r>
              <a:rPr lang="zh-CN" altLang="en-US" sz="3600" b="1" dirty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zh-CN" altLang="en-US" sz="3600" b="1" dirty="0">
                <a:latin typeface="Times New Roman" panose="02020603050405020304" pitchFamily="18" charset="0"/>
              </a:rPr>
              <a:t>与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全部</a:t>
            </a:r>
            <a:r>
              <a:rPr lang="zh-CN" altLang="en-US" sz="3600" b="1" dirty="0">
                <a:latin typeface="Times New Roman" panose="02020603050405020304" pitchFamily="18" charset="0"/>
              </a:rPr>
              <a:t>互换。</a:t>
            </a:r>
            <a:r>
              <a:rPr lang="zh-CN" alt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2491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476250"/>
            <a:ext cx="9356774" cy="83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格的对偶原理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484314"/>
            <a:ext cx="11377264" cy="5184775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dirty="0"/>
              <a:t>如果命题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3200" b="1" dirty="0">
                <a:latin typeface="Times New Roman" panose="02020603050405020304" pitchFamily="18" charset="0"/>
              </a:rPr>
              <a:t>对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一切</a:t>
            </a:r>
            <a:r>
              <a:rPr lang="zh-CN" altLang="en-US" sz="3200" b="1" dirty="0">
                <a:latin typeface="Times New Roman" panose="02020603050405020304" pitchFamily="18" charset="0"/>
              </a:rPr>
              <a:t>格为真，则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的对偶命题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*</a:t>
            </a:r>
            <a:r>
              <a:rPr lang="zh-CN" altLang="en-US" sz="3200" b="1" dirty="0">
                <a:latin typeface="Times New Roman" panose="02020603050405020304" pitchFamily="18" charset="0"/>
              </a:rPr>
              <a:t>也对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一切</a:t>
            </a:r>
            <a:r>
              <a:rPr lang="zh-CN" altLang="en-US" sz="3200" b="1" dirty="0">
                <a:latin typeface="Times New Roman" panose="02020603050405020304" pitchFamily="18" charset="0"/>
              </a:rPr>
              <a:t>格为真。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证明：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假设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对任意格为真</a:t>
            </a:r>
            <a:r>
              <a:rPr lang="zh-CN" altLang="en-US" sz="3200" b="1" dirty="0">
                <a:latin typeface="Times New Roman" panose="02020603050405020304" pitchFamily="18" charset="0"/>
              </a:rPr>
              <a:t>，要证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P*</a:t>
            </a:r>
            <a:r>
              <a:rPr lang="zh-CN" altLang="en-US" sz="3200" b="1" dirty="0">
                <a:latin typeface="Times New Roman" panose="02020603050405020304" pitchFamily="18" charset="0"/>
              </a:rPr>
              <a:t>对任意格为真。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〈S, </a:t>
            </a:r>
            <a:r>
              <a:rPr lang="en-US" altLang="zh-CN" sz="28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</a:rPr>
              <a:t>〉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是任意给定的一个格。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定义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上的二元关系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2" algn="just" eaLnBrk="1" hangingPunct="1"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a,b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*b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易证</a:t>
            </a:r>
            <a:r>
              <a:rPr lang="en-US" altLang="zh-CN" sz="2800" b="1" dirty="0">
                <a:latin typeface="Times New Roman" panose="02020603050405020304" pitchFamily="18" charset="0"/>
              </a:rPr>
              <a:t>〈S, </a:t>
            </a:r>
            <a:r>
              <a:rPr lang="en-US" altLang="zh-CN" sz="28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≼*</a:t>
            </a:r>
            <a:r>
              <a:rPr lang="en-US" altLang="zh-CN" sz="2800" b="1" dirty="0">
                <a:latin typeface="Times New Roman" panose="02020603050405020304" pitchFamily="18" charset="0"/>
              </a:rPr>
              <a:t>〉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也是格。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⋀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*b=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⋁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⋁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*b=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⋀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2" algn="just" eaLnBrk="1" hangingPunct="1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这里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⋀</a:t>
            </a:r>
            <a:r>
              <a:rPr lang="en-US" altLang="zh-CN" sz="2400" b="1" dirty="0">
                <a:latin typeface="Times New Roman" panose="02020603050405020304" pitchFamily="18" charset="0"/>
              </a:rPr>
              <a:t>*b, a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⋁</a:t>
            </a:r>
            <a:r>
              <a:rPr lang="en-US" altLang="zh-CN" sz="2400" b="1" dirty="0">
                <a:latin typeface="Times New Roman" panose="02020603050405020304" pitchFamily="18" charset="0"/>
              </a:rPr>
              <a:t>*b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分别是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a,b</a:t>
            </a:r>
            <a:r>
              <a:rPr lang="zh-CN" altLang="en-US" sz="2400" b="1" dirty="0">
                <a:latin typeface="Times New Roman" panose="02020603050405020304" pitchFamily="18" charset="0"/>
              </a:rPr>
              <a:t>关于偏序</a:t>
            </a:r>
            <a:r>
              <a:rPr lang="zh-CN" altLang="en-US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zh-CN" altLang="en-US" sz="2400" b="1" dirty="0">
                <a:latin typeface="Times New Roman" panose="02020603050405020304" pitchFamily="18" charset="0"/>
              </a:rPr>
              <a:t>*的最大下界和最小上界。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因此，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〈S,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≼*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中为真</a:t>
            </a:r>
            <a:r>
              <a:rPr lang="zh-CN" altLang="en-US" sz="2800" b="1" dirty="0">
                <a:latin typeface="Times New Roman" panose="02020603050405020304" pitchFamily="18" charset="0"/>
              </a:rPr>
              <a:t>。也即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</a:rPr>
              <a:t>〈S, </a:t>
            </a:r>
            <a:r>
              <a:rPr lang="en-US" altLang="zh-CN" sz="28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</a:rPr>
              <a:t>〉</a:t>
            </a:r>
            <a:r>
              <a:rPr lang="zh-CN" altLang="en-US" sz="2800" b="1" dirty="0">
                <a:latin typeface="Times New Roman" panose="02020603050405020304" pitchFamily="18" charset="0"/>
              </a:rPr>
              <a:t>中为真。</a:t>
            </a:r>
          </a:p>
        </p:txBody>
      </p:sp>
    </p:spTree>
    <p:extLst>
      <p:ext uri="{BB962C8B-B14F-4D97-AF65-F5344CB8AC3E}">
        <p14:creationId xmlns:p14="http://schemas.microsoft.com/office/powerpoint/2010/main" val="11181811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格的性质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〈S, </a:t>
            </a:r>
            <a:r>
              <a:rPr lang="en-US" altLang="zh-CN" b="1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≼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〉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是格，则：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</a:p>
          <a:p>
            <a:pPr algn="just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采用循环证明：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由下界定义：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由最大下界定义：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由上界定义：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而由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由最小上界定义可知：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⋁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云形 1"/>
          <p:cNvSpPr/>
          <p:nvPr/>
        </p:nvSpPr>
        <p:spPr>
          <a:xfrm>
            <a:off x="7032104" y="754584"/>
            <a:ext cx="4176464" cy="18722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你能从对偶的角度看出什么吗？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08666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子格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〈L,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〉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是格，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的非空子集，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中的运算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仍构成格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的子格。</a:t>
            </a:r>
          </a:p>
          <a:p>
            <a:pPr lvl="1" algn="just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上述定义等价于：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在运算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下封闭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just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例子：格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如右图所示</a:t>
            </a:r>
          </a:p>
          <a:p>
            <a:pPr lvl="1" algn="just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a,b,d,h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S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a,b,d,f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algn="just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是子格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构成偏序格 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8888414" y="6278564"/>
            <a:ext cx="142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509" name="Line 9"/>
          <p:cNvSpPr>
            <a:spLocks noChangeShapeType="1"/>
          </p:cNvSpPr>
          <p:nvPr/>
        </p:nvSpPr>
        <p:spPr bwMode="auto">
          <a:xfrm flipH="1">
            <a:off x="10061575" y="5081589"/>
            <a:ext cx="12700" cy="5730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Freeform 10"/>
          <p:cNvSpPr>
            <a:spLocks/>
          </p:cNvSpPr>
          <p:nvPr/>
        </p:nvSpPr>
        <p:spPr bwMode="auto">
          <a:xfrm>
            <a:off x="7475538" y="4457701"/>
            <a:ext cx="2597150" cy="1135063"/>
          </a:xfrm>
          <a:custGeom>
            <a:avLst/>
            <a:gdLst>
              <a:gd name="T0" fmla="*/ 2147483647 w 1636"/>
              <a:gd name="T1" fmla="*/ 0 h 715"/>
              <a:gd name="T2" fmla="*/ 0 w 1636"/>
              <a:gd name="T3" fmla="*/ 2147483647 h 715"/>
              <a:gd name="T4" fmla="*/ 2147483647 w 1636"/>
              <a:gd name="T5" fmla="*/ 2147483647 h 715"/>
              <a:gd name="T6" fmla="*/ 2147483647 w 1636"/>
              <a:gd name="T7" fmla="*/ 2147483647 h 715"/>
              <a:gd name="T8" fmla="*/ 2147483647 w 1636"/>
              <a:gd name="T9" fmla="*/ 0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6"/>
              <a:gd name="T16" fmla="*/ 0 h 715"/>
              <a:gd name="T17" fmla="*/ 1636 w 1636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6" h="715">
                <a:moveTo>
                  <a:pt x="817" y="0"/>
                </a:moveTo>
                <a:lnTo>
                  <a:pt x="0" y="356"/>
                </a:lnTo>
                <a:lnTo>
                  <a:pt x="817" y="715"/>
                </a:lnTo>
                <a:lnTo>
                  <a:pt x="1636" y="356"/>
                </a:lnTo>
                <a:lnTo>
                  <a:pt x="817" y="0"/>
                </a:lnTo>
                <a:close/>
              </a:path>
            </a:pathLst>
          </a:cu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Freeform 11"/>
          <p:cNvSpPr>
            <a:spLocks/>
          </p:cNvSpPr>
          <p:nvPr/>
        </p:nvSpPr>
        <p:spPr bwMode="auto">
          <a:xfrm>
            <a:off x="7475538" y="5092701"/>
            <a:ext cx="2597150" cy="1135063"/>
          </a:xfrm>
          <a:custGeom>
            <a:avLst/>
            <a:gdLst>
              <a:gd name="T0" fmla="*/ 2147483647 w 1636"/>
              <a:gd name="T1" fmla="*/ 0 h 715"/>
              <a:gd name="T2" fmla="*/ 0 w 1636"/>
              <a:gd name="T3" fmla="*/ 2147483647 h 715"/>
              <a:gd name="T4" fmla="*/ 2147483647 w 1636"/>
              <a:gd name="T5" fmla="*/ 2147483647 h 715"/>
              <a:gd name="T6" fmla="*/ 2147483647 w 1636"/>
              <a:gd name="T7" fmla="*/ 2147483647 h 715"/>
              <a:gd name="T8" fmla="*/ 2147483647 w 1636"/>
              <a:gd name="T9" fmla="*/ 0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6"/>
              <a:gd name="T16" fmla="*/ 0 h 715"/>
              <a:gd name="T17" fmla="*/ 1636 w 1636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6" h="715">
                <a:moveTo>
                  <a:pt x="817" y="0"/>
                </a:moveTo>
                <a:lnTo>
                  <a:pt x="0" y="357"/>
                </a:lnTo>
                <a:lnTo>
                  <a:pt x="817" y="715"/>
                </a:lnTo>
                <a:lnTo>
                  <a:pt x="1636" y="357"/>
                </a:lnTo>
                <a:lnTo>
                  <a:pt x="817" y="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Oval 12"/>
          <p:cNvSpPr>
            <a:spLocks noChangeArrowheads="1"/>
          </p:cNvSpPr>
          <p:nvPr/>
        </p:nvSpPr>
        <p:spPr bwMode="auto">
          <a:xfrm>
            <a:off x="8713789" y="4419600"/>
            <a:ext cx="96837" cy="90488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21513" name="Oval 13"/>
          <p:cNvSpPr>
            <a:spLocks noChangeArrowheads="1"/>
          </p:cNvSpPr>
          <p:nvPr/>
        </p:nvSpPr>
        <p:spPr bwMode="auto">
          <a:xfrm>
            <a:off x="7448550" y="4981575"/>
            <a:ext cx="96838" cy="889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21514" name="Oval 14"/>
          <p:cNvSpPr>
            <a:spLocks noChangeArrowheads="1"/>
          </p:cNvSpPr>
          <p:nvPr/>
        </p:nvSpPr>
        <p:spPr bwMode="auto">
          <a:xfrm>
            <a:off x="10020300" y="4981575"/>
            <a:ext cx="95250" cy="889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21515" name="Oval 15"/>
          <p:cNvSpPr>
            <a:spLocks noChangeArrowheads="1"/>
          </p:cNvSpPr>
          <p:nvPr/>
        </p:nvSpPr>
        <p:spPr bwMode="auto">
          <a:xfrm>
            <a:off x="8740775" y="5554664"/>
            <a:ext cx="96838" cy="90487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21516" name="Oval 16"/>
          <p:cNvSpPr>
            <a:spLocks noChangeArrowheads="1"/>
          </p:cNvSpPr>
          <p:nvPr/>
        </p:nvSpPr>
        <p:spPr bwMode="auto">
          <a:xfrm>
            <a:off x="8688389" y="5056188"/>
            <a:ext cx="90487" cy="889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21517" name="Oval 17"/>
          <p:cNvSpPr>
            <a:spLocks noChangeArrowheads="1"/>
          </p:cNvSpPr>
          <p:nvPr/>
        </p:nvSpPr>
        <p:spPr bwMode="auto">
          <a:xfrm>
            <a:off x="7448550" y="5629275"/>
            <a:ext cx="96838" cy="90488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21518" name="Oval 18"/>
          <p:cNvSpPr>
            <a:spLocks noChangeArrowheads="1"/>
          </p:cNvSpPr>
          <p:nvPr/>
        </p:nvSpPr>
        <p:spPr bwMode="auto">
          <a:xfrm>
            <a:off x="8728075" y="6165850"/>
            <a:ext cx="90488" cy="90488"/>
          </a:xfrm>
          <a:prstGeom prst="ellipse">
            <a:avLst/>
          </a:prstGeom>
          <a:solidFill>
            <a:srgbClr val="FFFFFF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1519" name="Oval 19"/>
          <p:cNvSpPr>
            <a:spLocks noChangeArrowheads="1"/>
          </p:cNvSpPr>
          <p:nvPr/>
        </p:nvSpPr>
        <p:spPr bwMode="auto">
          <a:xfrm>
            <a:off x="10020300" y="5603875"/>
            <a:ext cx="95250" cy="90488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21520" name="Line 20"/>
          <p:cNvSpPr>
            <a:spLocks noChangeShapeType="1"/>
          </p:cNvSpPr>
          <p:nvPr/>
        </p:nvSpPr>
        <p:spPr bwMode="auto">
          <a:xfrm>
            <a:off x="8755064" y="4519614"/>
            <a:ext cx="1587" cy="5492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21"/>
          <p:cNvSpPr>
            <a:spLocks noChangeShapeType="1"/>
          </p:cNvSpPr>
          <p:nvPr/>
        </p:nvSpPr>
        <p:spPr bwMode="auto">
          <a:xfrm>
            <a:off x="7489825" y="5068889"/>
            <a:ext cx="1588" cy="560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22"/>
          <p:cNvSpPr>
            <a:spLocks noChangeShapeType="1"/>
          </p:cNvSpPr>
          <p:nvPr/>
        </p:nvSpPr>
        <p:spPr bwMode="auto">
          <a:xfrm>
            <a:off x="8780464" y="5654676"/>
            <a:ext cx="1587" cy="5365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Rectangle 24"/>
          <p:cNvSpPr>
            <a:spLocks noChangeArrowheads="1"/>
          </p:cNvSpPr>
          <p:nvPr/>
        </p:nvSpPr>
        <p:spPr bwMode="auto">
          <a:xfrm>
            <a:off x="10123488" y="556418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524" name="Rectangle 27"/>
          <p:cNvSpPr>
            <a:spLocks noChangeArrowheads="1"/>
          </p:cNvSpPr>
          <p:nvPr/>
        </p:nvSpPr>
        <p:spPr bwMode="auto">
          <a:xfrm>
            <a:off x="10166351" y="5092701"/>
            <a:ext cx="142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525" name="Rectangle 30"/>
          <p:cNvSpPr>
            <a:spLocks noChangeArrowheads="1"/>
          </p:cNvSpPr>
          <p:nvPr/>
        </p:nvSpPr>
        <p:spPr bwMode="auto">
          <a:xfrm>
            <a:off x="8839201" y="4791075"/>
            <a:ext cx="11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7521576" y="5688013"/>
            <a:ext cx="11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527" name="Rectangle 36"/>
          <p:cNvSpPr>
            <a:spLocks noChangeArrowheads="1"/>
          </p:cNvSpPr>
          <p:nvPr/>
        </p:nvSpPr>
        <p:spPr bwMode="auto">
          <a:xfrm>
            <a:off x="8861426" y="5548313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528" name="Rectangle 38"/>
          <p:cNvSpPr>
            <a:spLocks noChangeArrowheads="1"/>
          </p:cNvSpPr>
          <p:nvPr/>
        </p:nvSpPr>
        <p:spPr bwMode="auto">
          <a:xfrm>
            <a:off x="7142164" y="4951413"/>
            <a:ext cx="49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21529" name="Rectangle 39"/>
          <p:cNvSpPr>
            <a:spLocks noChangeArrowheads="1"/>
          </p:cNvSpPr>
          <p:nvPr/>
        </p:nvSpPr>
        <p:spPr bwMode="auto">
          <a:xfrm>
            <a:off x="7331076" y="4725989"/>
            <a:ext cx="142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530" name="Rectangle 42"/>
          <p:cNvSpPr>
            <a:spLocks noChangeArrowheads="1"/>
          </p:cNvSpPr>
          <p:nvPr/>
        </p:nvSpPr>
        <p:spPr bwMode="auto">
          <a:xfrm>
            <a:off x="8915400" y="4257676"/>
            <a:ext cx="128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400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几个格的例子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10370368" cy="259238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钻石格</a:t>
            </a:r>
          </a:p>
          <a:p>
            <a:pPr lvl="1" algn="just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（都为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五角格</a:t>
            </a:r>
          </a:p>
          <a:p>
            <a:pPr lvl="1" algn="just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注意：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altLang="zh-CN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22532" name="组合 69"/>
          <p:cNvGrpSpPr>
            <a:grpSpLocks/>
          </p:cNvGrpSpPr>
          <p:nvPr/>
        </p:nvGrpSpPr>
        <p:grpSpPr bwMode="auto">
          <a:xfrm>
            <a:off x="5159375" y="4321176"/>
            <a:ext cx="1282313" cy="1871663"/>
            <a:chOff x="4324660" y="3857298"/>
            <a:chExt cx="1282439" cy="1873225"/>
          </a:xfrm>
        </p:grpSpPr>
        <p:sp>
          <p:nvSpPr>
            <p:cNvPr id="22563" name="Rectangle 54"/>
            <p:cNvSpPr>
              <a:spLocks noChangeArrowheads="1"/>
            </p:cNvSpPr>
            <p:nvPr/>
          </p:nvSpPr>
          <p:spPr bwMode="auto">
            <a:xfrm>
              <a:off x="4761130" y="5422591"/>
              <a:ext cx="298187" cy="307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(2)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64" name="Oval 56"/>
            <p:cNvSpPr>
              <a:spLocks noChangeArrowheads="1"/>
            </p:cNvSpPr>
            <p:nvPr/>
          </p:nvSpPr>
          <p:spPr bwMode="auto">
            <a:xfrm>
              <a:off x="4855445" y="3982925"/>
              <a:ext cx="108262" cy="10405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65" name="Oval 57"/>
            <p:cNvSpPr>
              <a:spLocks noChangeArrowheads="1"/>
            </p:cNvSpPr>
            <p:nvPr/>
          </p:nvSpPr>
          <p:spPr bwMode="auto">
            <a:xfrm>
              <a:off x="4425405" y="4547615"/>
              <a:ext cx="108262" cy="10405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66" name="Oval 58"/>
            <p:cNvSpPr>
              <a:spLocks noChangeArrowheads="1"/>
            </p:cNvSpPr>
            <p:nvPr/>
          </p:nvSpPr>
          <p:spPr bwMode="auto">
            <a:xfrm>
              <a:off x="5329090" y="4547615"/>
              <a:ext cx="108262" cy="10405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67" name="Oval 59"/>
            <p:cNvSpPr>
              <a:spLocks noChangeArrowheads="1"/>
            </p:cNvSpPr>
            <p:nvPr/>
          </p:nvSpPr>
          <p:spPr bwMode="auto">
            <a:xfrm>
              <a:off x="4855445" y="5196056"/>
              <a:ext cx="108262" cy="10405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68" name="Line 60"/>
            <p:cNvSpPr>
              <a:spLocks noChangeShapeType="1"/>
            </p:cNvSpPr>
            <p:nvPr/>
          </p:nvSpPr>
          <p:spPr bwMode="auto">
            <a:xfrm flipH="1">
              <a:off x="4527652" y="4079367"/>
              <a:ext cx="338318" cy="4758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9" name="Line 61"/>
            <p:cNvSpPr>
              <a:spLocks noChangeShapeType="1"/>
            </p:cNvSpPr>
            <p:nvPr/>
          </p:nvSpPr>
          <p:spPr bwMode="auto">
            <a:xfrm>
              <a:off x="4515623" y="4652939"/>
              <a:ext cx="362376" cy="5532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62"/>
            <p:cNvSpPr>
              <a:spLocks noChangeShapeType="1"/>
            </p:cNvSpPr>
            <p:nvPr/>
          </p:nvSpPr>
          <p:spPr bwMode="auto">
            <a:xfrm>
              <a:off x="4956188" y="4079367"/>
              <a:ext cx="405982" cy="48728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63"/>
            <p:cNvSpPr>
              <a:spLocks noChangeShapeType="1"/>
            </p:cNvSpPr>
            <p:nvPr/>
          </p:nvSpPr>
          <p:spPr bwMode="auto">
            <a:xfrm flipH="1">
              <a:off x="4945663" y="4652939"/>
              <a:ext cx="416507" cy="56469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64"/>
            <p:cNvSpPr>
              <a:spLocks noChangeShapeType="1"/>
            </p:cNvSpPr>
            <p:nvPr/>
          </p:nvSpPr>
          <p:spPr bwMode="auto">
            <a:xfrm>
              <a:off x="4911079" y="4089518"/>
              <a:ext cx="1504" cy="11065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Rectangle 66"/>
            <p:cNvSpPr>
              <a:spLocks noChangeArrowheads="1"/>
            </p:cNvSpPr>
            <p:nvPr/>
          </p:nvSpPr>
          <p:spPr bwMode="auto">
            <a:xfrm>
              <a:off x="4990772" y="4570457"/>
              <a:ext cx="113825" cy="308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74" name="Rectangle 67"/>
            <p:cNvSpPr>
              <a:spLocks noChangeArrowheads="1"/>
            </p:cNvSpPr>
            <p:nvPr/>
          </p:nvSpPr>
          <p:spPr bwMode="auto">
            <a:xfrm>
              <a:off x="5077983" y="4570457"/>
              <a:ext cx="64126" cy="308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75" name="Rectangle 69"/>
            <p:cNvSpPr>
              <a:spLocks noChangeArrowheads="1"/>
            </p:cNvSpPr>
            <p:nvPr/>
          </p:nvSpPr>
          <p:spPr bwMode="auto">
            <a:xfrm>
              <a:off x="4694555" y="3857298"/>
              <a:ext cx="128253" cy="308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76" name="Rectangle 72"/>
            <p:cNvSpPr>
              <a:spLocks noChangeArrowheads="1"/>
            </p:cNvSpPr>
            <p:nvPr/>
          </p:nvSpPr>
          <p:spPr bwMode="auto">
            <a:xfrm>
              <a:off x="4324660" y="4636443"/>
              <a:ext cx="142682" cy="308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77" name="Rectangle 75"/>
            <p:cNvSpPr>
              <a:spLocks noChangeArrowheads="1"/>
            </p:cNvSpPr>
            <p:nvPr/>
          </p:nvSpPr>
          <p:spPr bwMode="auto">
            <a:xfrm>
              <a:off x="5464417" y="4646595"/>
              <a:ext cx="142682" cy="308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78" name="Oval 80"/>
            <p:cNvSpPr>
              <a:spLocks noChangeArrowheads="1"/>
            </p:cNvSpPr>
            <p:nvPr/>
          </p:nvSpPr>
          <p:spPr bwMode="auto">
            <a:xfrm>
              <a:off x="4865970" y="4547615"/>
              <a:ext cx="108262" cy="10405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79" name="Rectangle 82"/>
            <p:cNvSpPr>
              <a:spLocks noChangeArrowheads="1"/>
            </p:cNvSpPr>
            <p:nvPr/>
          </p:nvSpPr>
          <p:spPr bwMode="auto">
            <a:xfrm>
              <a:off x="4659068" y="5165130"/>
              <a:ext cx="113825" cy="308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33" name="组合 68"/>
          <p:cNvGrpSpPr>
            <a:grpSpLocks/>
          </p:cNvGrpSpPr>
          <p:nvPr/>
        </p:nvGrpSpPr>
        <p:grpSpPr bwMode="auto">
          <a:xfrm>
            <a:off x="7319961" y="4352925"/>
            <a:ext cx="1451688" cy="1887538"/>
            <a:chOff x="5930802" y="3842316"/>
            <a:chExt cx="1451801" cy="1888207"/>
          </a:xfrm>
        </p:grpSpPr>
        <p:sp>
          <p:nvSpPr>
            <p:cNvPr id="22547" name="Oval 28"/>
            <p:cNvSpPr>
              <a:spLocks noChangeArrowheads="1"/>
            </p:cNvSpPr>
            <p:nvPr/>
          </p:nvSpPr>
          <p:spPr bwMode="auto">
            <a:xfrm>
              <a:off x="6631496" y="3934951"/>
              <a:ext cx="108262" cy="10405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48" name="Oval 29"/>
            <p:cNvSpPr>
              <a:spLocks noChangeArrowheads="1"/>
            </p:cNvSpPr>
            <p:nvPr/>
          </p:nvSpPr>
          <p:spPr bwMode="auto">
            <a:xfrm>
              <a:off x="6078158" y="4627806"/>
              <a:ext cx="108262" cy="10405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49" name="Oval 30"/>
            <p:cNvSpPr>
              <a:spLocks noChangeArrowheads="1"/>
            </p:cNvSpPr>
            <p:nvPr/>
          </p:nvSpPr>
          <p:spPr bwMode="auto">
            <a:xfrm>
              <a:off x="6631496" y="5235640"/>
              <a:ext cx="108262" cy="10405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50" name="Oval 31"/>
            <p:cNvSpPr>
              <a:spLocks noChangeArrowheads="1"/>
            </p:cNvSpPr>
            <p:nvPr/>
          </p:nvSpPr>
          <p:spPr bwMode="auto">
            <a:xfrm>
              <a:off x="7082587" y="4410812"/>
              <a:ext cx="108262" cy="10532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51" name="Oval 32"/>
            <p:cNvSpPr>
              <a:spLocks noChangeArrowheads="1"/>
            </p:cNvSpPr>
            <p:nvPr/>
          </p:nvSpPr>
          <p:spPr bwMode="auto">
            <a:xfrm>
              <a:off x="7082587" y="4877792"/>
              <a:ext cx="108262" cy="10405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52" name="Line 33"/>
            <p:cNvSpPr>
              <a:spLocks noChangeShapeType="1"/>
            </p:cNvSpPr>
            <p:nvPr/>
          </p:nvSpPr>
          <p:spPr bwMode="auto">
            <a:xfrm flipH="1">
              <a:off x="6168376" y="4030123"/>
              <a:ext cx="473645" cy="60656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34"/>
            <p:cNvSpPr>
              <a:spLocks noChangeShapeType="1"/>
            </p:cNvSpPr>
            <p:nvPr/>
          </p:nvSpPr>
          <p:spPr bwMode="auto">
            <a:xfrm>
              <a:off x="6168376" y="4734399"/>
              <a:ext cx="463120" cy="51012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35"/>
            <p:cNvSpPr>
              <a:spLocks noChangeShapeType="1"/>
            </p:cNvSpPr>
            <p:nvPr/>
          </p:nvSpPr>
          <p:spPr bwMode="auto">
            <a:xfrm>
              <a:off x="6732239" y="4018703"/>
              <a:ext cx="360873" cy="3908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36"/>
            <p:cNvSpPr>
              <a:spLocks noChangeShapeType="1"/>
            </p:cNvSpPr>
            <p:nvPr/>
          </p:nvSpPr>
          <p:spPr bwMode="auto">
            <a:xfrm>
              <a:off x="7138221" y="4528827"/>
              <a:ext cx="1504" cy="3464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37"/>
            <p:cNvSpPr>
              <a:spLocks noChangeShapeType="1"/>
            </p:cNvSpPr>
            <p:nvPr/>
          </p:nvSpPr>
          <p:spPr bwMode="auto">
            <a:xfrm flipH="1">
              <a:off x="6721714" y="4972964"/>
              <a:ext cx="371398" cy="28171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Rectangle 39"/>
            <p:cNvSpPr>
              <a:spLocks noChangeArrowheads="1"/>
            </p:cNvSpPr>
            <p:nvPr/>
          </p:nvSpPr>
          <p:spPr bwMode="auto">
            <a:xfrm>
              <a:off x="6430009" y="3842316"/>
              <a:ext cx="128250" cy="3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58" name="Rectangle 42"/>
            <p:cNvSpPr>
              <a:spLocks noChangeArrowheads="1"/>
            </p:cNvSpPr>
            <p:nvPr/>
          </p:nvSpPr>
          <p:spPr bwMode="auto">
            <a:xfrm>
              <a:off x="5930802" y="4630344"/>
              <a:ext cx="142679" cy="3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59" name="Rectangle 45"/>
            <p:cNvSpPr>
              <a:spLocks noChangeArrowheads="1"/>
            </p:cNvSpPr>
            <p:nvPr/>
          </p:nvSpPr>
          <p:spPr bwMode="auto">
            <a:xfrm>
              <a:off x="7268780" y="4352992"/>
              <a:ext cx="113823" cy="3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60" name="Rectangle 48"/>
            <p:cNvSpPr>
              <a:spLocks noChangeArrowheads="1"/>
            </p:cNvSpPr>
            <p:nvPr/>
          </p:nvSpPr>
          <p:spPr bwMode="auto">
            <a:xfrm>
              <a:off x="7222253" y="4900162"/>
              <a:ext cx="142679" cy="3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61" name="Rectangle 51"/>
            <p:cNvSpPr>
              <a:spLocks noChangeArrowheads="1"/>
            </p:cNvSpPr>
            <p:nvPr/>
          </p:nvSpPr>
          <p:spPr bwMode="auto">
            <a:xfrm>
              <a:off x="6419826" y="5143557"/>
              <a:ext cx="113823" cy="3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62" name="Rectangle 111"/>
            <p:cNvSpPr>
              <a:spLocks noChangeArrowheads="1"/>
            </p:cNvSpPr>
            <p:nvPr/>
          </p:nvSpPr>
          <p:spPr bwMode="auto">
            <a:xfrm>
              <a:off x="6561330" y="5422591"/>
              <a:ext cx="298187" cy="307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(3)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34" name="组合 72"/>
          <p:cNvGrpSpPr>
            <a:grpSpLocks/>
          </p:cNvGrpSpPr>
          <p:nvPr/>
        </p:nvGrpSpPr>
        <p:grpSpPr bwMode="auto">
          <a:xfrm>
            <a:off x="3575052" y="4419599"/>
            <a:ext cx="415304" cy="1808874"/>
            <a:chOff x="1979712" y="3921032"/>
            <a:chExt cx="415223" cy="1809431"/>
          </a:xfrm>
        </p:grpSpPr>
        <p:sp>
          <p:nvSpPr>
            <p:cNvPr id="22535" name="Oval 6"/>
            <p:cNvSpPr>
              <a:spLocks noChangeArrowheads="1"/>
            </p:cNvSpPr>
            <p:nvPr/>
          </p:nvSpPr>
          <p:spPr bwMode="auto">
            <a:xfrm>
              <a:off x="2154010" y="4023266"/>
              <a:ext cx="108262" cy="10405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36" name="Oval 7"/>
            <p:cNvSpPr>
              <a:spLocks noChangeArrowheads="1"/>
            </p:cNvSpPr>
            <p:nvPr/>
          </p:nvSpPr>
          <p:spPr bwMode="auto">
            <a:xfrm>
              <a:off x="2154010" y="4398880"/>
              <a:ext cx="108262" cy="10405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37" name="Oval 8"/>
            <p:cNvSpPr>
              <a:spLocks noChangeArrowheads="1"/>
            </p:cNvSpPr>
            <p:nvPr/>
          </p:nvSpPr>
          <p:spPr bwMode="auto">
            <a:xfrm>
              <a:off x="2154010" y="4774494"/>
              <a:ext cx="108262" cy="10405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38" name="Oval 9"/>
            <p:cNvSpPr>
              <a:spLocks noChangeArrowheads="1"/>
            </p:cNvSpPr>
            <p:nvPr/>
          </p:nvSpPr>
          <p:spPr bwMode="auto">
            <a:xfrm>
              <a:off x="2154010" y="5148839"/>
              <a:ext cx="108262" cy="10405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2199119" y="4509280"/>
              <a:ext cx="1503" cy="26013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2199119" y="4878549"/>
              <a:ext cx="1503" cy="28171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Rectangle 14"/>
            <p:cNvSpPr>
              <a:spLocks noChangeArrowheads="1"/>
            </p:cNvSpPr>
            <p:nvPr/>
          </p:nvSpPr>
          <p:spPr bwMode="auto">
            <a:xfrm>
              <a:off x="1990371" y="3921032"/>
              <a:ext cx="128215" cy="30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42" name="Rectangle 17"/>
            <p:cNvSpPr>
              <a:spLocks noChangeArrowheads="1"/>
            </p:cNvSpPr>
            <p:nvPr/>
          </p:nvSpPr>
          <p:spPr bwMode="auto">
            <a:xfrm>
              <a:off x="2005236" y="4341571"/>
              <a:ext cx="142640" cy="30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43" name="Rectangle 20"/>
            <p:cNvSpPr>
              <a:spLocks noChangeArrowheads="1"/>
            </p:cNvSpPr>
            <p:nvPr/>
          </p:nvSpPr>
          <p:spPr bwMode="auto">
            <a:xfrm>
              <a:off x="2008157" y="4725536"/>
              <a:ext cx="113792" cy="30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44" name="Rectangle 23"/>
            <p:cNvSpPr>
              <a:spLocks noChangeArrowheads="1"/>
            </p:cNvSpPr>
            <p:nvPr/>
          </p:nvSpPr>
          <p:spPr bwMode="auto">
            <a:xfrm>
              <a:off x="1979712" y="5098119"/>
              <a:ext cx="2130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45" name="Rectangle 26"/>
            <p:cNvSpPr>
              <a:spLocks noChangeArrowheads="1"/>
            </p:cNvSpPr>
            <p:nvPr/>
          </p:nvSpPr>
          <p:spPr bwMode="auto">
            <a:xfrm>
              <a:off x="2096834" y="5422591"/>
              <a:ext cx="298101" cy="30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46" name="Line 11"/>
            <p:cNvSpPr>
              <a:spLocks noChangeShapeType="1"/>
            </p:cNvSpPr>
            <p:nvPr/>
          </p:nvSpPr>
          <p:spPr bwMode="auto">
            <a:xfrm>
              <a:off x="2209183" y="4122186"/>
              <a:ext cx="1503" cy="26013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7916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分配格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distributive lattice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733550"/>
            <a:ext cx="10225136" cy="467995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是格，若对任意的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是分配格。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注意：对偶式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（对偶原理）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钻石格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和五角格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均非分配格。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d)=b, 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d)=e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c)=d, 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c)=c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48"/>
          <p:cNvGrpSpPr>
            <a:grpSpLocks/>
          </p:cNvGrpSpPr>
          <p:nvPr/>
        </p:nvGrpSpPr>
        <p:grpSpPr bwMode="auto">
          <a:xfrm>
            <a:off x="6410326" y="4495800"/>
            <a:ext cx="4102795" cy="1887538"/>
            <a:chOff x="4873479" y="4684795"/>
            <a:chExt cx="4102072" cy="1887254"/>
          </a:xfrm>
        </p:grpSpPr>
        <p:grpSp>
          <p:nvGrpSpPr>
            <p:cNvPr id="23557" name="组合 69"/>
            <p:cNvGrpSpPr>
              <a:grpSpLocks/>
            </p:cNvGrpSpPr>
            <p:nvPr/>
          </p:nvGrpSpPr>
          <p:grpSpPr bwMode="auto">
            <a:xfrm>
              <a:off x="5861626" y="4693477"/>
              <a:ext cx="1282292" cy="1872280"/>
              <a:chOff x="4324660" y="3857298"/>
              <a:chExt cx="1282413" cy="1873225"/>
            </a:xfrm>
          </p:grpSpPr>
          <p:sp>
            <p:nvSpPr>
              <p:cNvPr id="23589" name="Rectangle 54"/>
              <p:cNvSpPr>
                <a:spLocks noChangeArrowheads="1"/>
              </p:cNvSpPr>
              <p:nvPr/>
            </p:nvSpPr>
            <p:spPr bwMode="auto">
              <a:xfrm>
                <a:off x="4761130" y="5422591"/>
                <a:ext cx="298187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(2)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0" name="Oval 56"/>
              <p:cNvSpPr>
                <a:spLocks noChangeArrowheads="1"/>
              </p:cNvSpPr>
              <p:nvPr/>
            </p:nvSpPr>
            <p:spPr bwMode="auto">
              <a:xfrm>
                <a:off x="4855445" y="3982925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3591" name="Oval 57"/>
              <p:cNvSpPr>
                <a:spLocks noChangeArrowheads="1"/>
              </p:cNvSpPr>
              <p:nvPr/>
            </p:nvSpPr>
            <p:spPr bwMode="auto">
              <a:xfrm>
                <a:off x="4425405" y="4547615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3592" name="Oval 58"/>
              <p:cNvSpPr>
                <a:spLocks noChangeArrowheads="1"/>
              </p:cNvSpPr>
              <p:nvPr/>
            </p:nvSpPr>
            <p:spPr bwMode="auto">
              <a:xfrm>
                <a:off x="5329090" y="4547615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3593" name="Oval 59"/>
              <p:cNvSpPr>
                <a:spLocks noChangeArrowheads="1"/>
              </p:cNvSpPr>
              <p:nvPr/>
            </p:nvSpPr>
            <p:spPr bwMode="auto">
              <a:xfrm>
                <a:off x="4855445" y="5196056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3594" name="Line 60"/>
              <p:cNvSpPr>
                <a:spLocks noChangeShapeType="1"/>
              </p:cNvSpPr>
              <p:nvPr/>
            </p:nvSpPr>
            <p:spPr bwMode="auto">
              <a:xfrm flipH="1">
                <a:off x="4527652" y="4079367"/>
                <a:ext cx="338318" cy="47586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5" name="Line 61"/>
              <p:cNvSpPr>
                <a:spLocks noChangeShapeType="1"/>
              </p:cNvSpPr>
              <p:nvPr/>
            </p:nvSpPr>
            <p:spPr bwMode="auto">
              <a:xfrm>
                <a:off x="4515623" y="4652939"/>
                <a:ext cx="362376" cy="55326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6" name="Line 62"/>
              <p:cNvSpPr>
                <a:spLocks noChangeShapeType="1"/>
              </p:cNvSpPr>
              <p:nvPr/>
            </p:nvSpPr>
            <p:spPr bwMode="auto">
              <a:xfrm>
                <a:off x="4956188" y="4079367"/>
                <a:ext cx="405982" cy="48728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7" name="Line 63"/>
              <p:cNvSpPr>
                <a:spLocks noChangeShapeType="1"/>
              </p:cNvSpPr>
              <p:nvPr/>
            </p:nvSpPr>
            <p:spPr bwMode="auto">
              <a:xfrm flipH="1">
                <a:off x="4945663" y="4652939"/>
                <a:ext cx="416507" cy="56469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8" name="Line 64"/>
              <p:cNvSpPr>
                <a:spLocks noChangeShapeType="1"/>
              </p:cNvSpPr>
              <p:nvPr/>
            </p:nvSpPr>
            <p:spPr bwMode="auto">
              <a:xfrm>
                <a:off x="4911079" y="4089518"/>
                <a:ext cx="1504" cy="110653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9" name="Rectangle 66"/>
              <p:cNvSpPr>
                <a:spLocks noChangeArrowheads="1"/>
              </p:cNvSpPr>
              <p:nvPr/>
            </p:nvSpPr>
            <p:spPr bwMode="auto">
              <a:xfrm>
                <a:off x="4990772" y="4570457"/>
                <a:ext cx="113805" cy="3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00" name="Rectangle 67"/>
              <p:cNvSpPr>
                <a:spLocks noChangeArrowheads="1"/>
              </p:cNvSpPr>
              <p:nvPr/>
            </p:nvSpPr>
            <p:spPr bwMode="auto">
              <a:xfrm>
                <a:off x="5077983" y="4570457"/>
                <a:ext cx="64115" cy="3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01" name="Rectangle 69"/>
              <p:cNvSpPr>
                <a:spLocks noChangeArrowheads="1"/>
              </p:cNvSpPr>
              <p:nvPr/>
            </p:nvSpPr>
            <p:spPr bwMode="auto">
              <a:xfrm>
                <a:off x="4694555" y="3857298"/>
                <a:ext cx="128229" cy="3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02" name="Rectangle 72"/>
              <p:cNvSpPr>
                <a:spLocks noChangeArrowheads="1"/>
              </p:cNvSpPr>
              <p:nvPr/>
            </p:nvSpPr>
            <p:spPr bwMode="auto">
              <a:xfrm>
                <a:off x="4324660" y="4636443"/>
                <a:ext cx="142656" cy="3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03" name="Rectangle 75"/>
              <p:cNvSpPr>
                <a:spLocks noChangeArrowheads="1"/>
              </p:cNvSpPr>
              <p:nvPr/>
            </p:nvSpPr>
            <p:spPr bwMode="auto">
              <a:xfrm>
                <a:off x="5464417" y="4646595"/>
                <a:ext cx="142656" cy="3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04" name="Oval 80"/>
              <p:cNvSpPr>
                <a:spLocks noChangeArrowheads="1"/>
              </p:cNvSpPr>
              <p:nvPr/>
            </p:nvSpPr>
            <p:spPr bwMode="auto">
              <a:xfrm>
                <a:off x="4865970" y="4547615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3605" name="Rectangle 82"/>
              <p:cNvSpPr>
                <a:spLocks noChangeArrowheads="1"/>
              </p:cNvSpPr>
              <p:nvPr/>
            </p:nvSpPr>
            <p:spPr bwMode="auto">
              <a:xfrm>
                <a:off x="4659068" y="5165130"/>
                <a:ext cx="113805" cy="3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558" name="组合 68"/>
            <p:cNvGrpSpPr>
              <a:grpSpLocks/>
            </p:cNvGrpSpPr>
            <p:nvPr/>
          </p:nvGrpSpPr>
          <p:grpSpPr bwMode="auto">
            <a:xfrm>
              <a:off x="7523905" y="4684795"/>
              <a:ext cx="1451646" cy="1887254"/>
              <a:chOff x="5930802" y="3842316"/>
              <a:chExt cx="1451783" cy="1888207"/>
            </a:xfrm>
          </p:grpSpPr>
          <p:sp>
            <p:nvSpPr>
              <p:cNvPr id="23573" name="Oval 28"/>
              <p:cNvSpPr>
                <a:spLocks noChangeArrowheads="1"/>
              </p:cNvSpPr>
              <p:nvPr/>
            </p:nvSpPr>
            <p:spPr bwMode="auto">
              <a:xfrm>
                <a:off x="6631496" y="3934951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3574" name="Oval 29"/>
              <p:cNvSpPr>
                <a:spLocks noChangeArrowheads="1"/>
              </p:cNvSpPr>
              <p:nvPr/>
            </p:nvSpPr>
            <p:spPr bwMode="auto">
              <a:xfrm>
                <a:off x="6078158" y="4627806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3575" name="Oval 30"/>
              <p:cNvSpPr>
                <a:spLocks noChangeArrowheads="1"/>
              </p:cNvSpPr>
              <p:nvPr/>
            </p:nvSpPr>
            <p:spPr bwMode="auto">
              <a:xfrm>
                <a:off x="6631496" y="5235640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3576" name="Oval 31"/>
              <p:cNvSpPr>
                <a:spLocks noChangeArrowheads="1"/>
              </p:cNvSpPr>
              <p:nvPr/>
            </p:nvSpPr>
            <p:spPr bwMode="auto">
              <a:xfrm>
                <a:off x="7082587" y="4410812"/>
                <a:ext cx="108262" cy="10532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3577" name="Oval 32"/>
              <p:cNvSpPr>
                <a:spLocks noChangeArrowheads="1"/>
              </p:cNvSpPr>
              <p:nvPr/>
            </p:nvSpPr>
            <p:spPr bwMode="auto">
              <a:xfrm>
                <a:off x="7082587" y="4877792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3578" name="Line 33"/>
              <p:cNvSpPr>
                <a:spLocks noChangeShapeType="1"/>
              </p:cNvSpPr>
              <p:nvPr/>
            </p:nvSpPr>
            <p:spPr bwMode="auto">
              <a:xfrm flipH="1">
                <a:off x="6168376" y="4030123"/>
                <a:ext cx="473645" cy="60656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Line 34"/>
              <p:cNvSpPr>
                <a:spLocks noChangeShapeType="1"/>
              </p:cNvSpPr>
              <p:nvPr/>
            </p:nvSpPr>
            <p:spPr bwMode="auto">
              <a:xfrm>
                <a:off x="6168376" y="4734399"/>
                <a:ext cx="463120" cy="51012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Line 35"/>
              <p:cNvSpPr>
                <a:spLocks noChangeShapeType="1"/>
              </p:cNvSpPr>
              <p:nvPr/>
            </p:nvSpPr>
            <p:spPr bwMode="auto">
              <a:xfrm>
                <a:off x="6732239" y="4018703"/>
                <a:ext cx="360873" cy="39084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1" name="Line 36"/>
              <p:cNvSpPr>
                <a:spLocks noChangeShapeType="1"/>
              </p:cNvSpPr>
              <p:nvPr/>
            </p:nvSpPr>
            <p:spPr bwMode="auto">
              <a:xfrm>
                <a:off x="7138221" y="4528827"/>
                <a:ext cx="1504" cy="34642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Line 37"/>
              <p:cNvSpPr>
                <a:spLocks noChangeShapeType="1"/>
              </p:cNvSpPr>
              <p:nvPr/>
            </p:nvSpPr>
            <p:spPr bwMode="auto">
              <a:xfrm flipH="1">
                <a:off x="6721714" y="4972964"/>
                <a:ext cx="371398" cy="28171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3" name="Rectangle 39"/>
              <p:cNvSpPr>
                <a:spLocks noChangeArrowheads="1"/>
              </p:cNvSpPr>
              <p:nvPr/>
            </p:nvSpPr>
            <p:spPr bwMode="auto">
              <a:xfrm>
                <a:off x="6430009" y="3842316"/>
                <a:ext cx="128229" cy="3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4" name="Rectangle 42"/>
              <p:cNvSpPr>
                <a:spLocks noChangeArrowheads="1"/>
              </p:cNvSpPr>
              <p:nvPr/>
            </p:nvSpPr>
            <p:spPr bwMode="auto">
              <a:xfrm>
                <a:off x="5930802" y="4630344"/>
                <a:ext cx="142656" cy="3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5" name="Rectangle 45"/>
              <p:cNvSpPr>
                <a:spLocks noChangeArrowheads="1"/>
              </p:cNvSpPr>
              <p:nvPr/>
            </p:nvSpPr>
            <p:spPr bwMode="auto">
              <a:xfrm>
                <a:off x="7268780" y="4352992"/>
                <a:ext cx="113805" cy="3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6" name="Rectangle 48"/>
              <p:cNvSpPr>
                <a:spLocks noChangeArrowheads="1"/>
              </p:cNvSpPr>
              <p:nvPr/>
            </p:nvSpPr>
            <p:spPr bwMode="auto">
              <a:xfrm>
                <a:off x="7222253" y="4900162"/>
                <a:ext cx="142656" cy="3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7" name="Rectangle 51"/>
              <p:cNvSpPr>
                <a:spLocks noChangeArrowheads="1"/>
              </p:cNvSpPr>
              <p:nvPr/>
            </p:nvSpPr>
            <p:spPr bwMode="auto">
              <a:xfrm>
                <a:off x="6419826" y="5143557"/>
                <a:ext cx="113805" cy="3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8" name="Rectangle 111"/>
              <p:cNvSpPr>
                <a:spLocks noChangeArrowheads="1"/>
              </p:cNvSpPr>
              <p:nvPr/>
            </p:nvSpPr>
            <p:spPr bwMode="auto">
              <a:xfrm>
                <a:off x="6561330" y="5422591"/>
                <a:ext cx="298187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(3)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559" name="组合 115"/>
            <p:cNvGrpSpPr>
              <a:grpSpLocks/>
            </p:cNvGrpSpPr>
            <p:nvPr/>
          </p:nvGrpSpPr>
          <p:grpSpPr bwMode="auto">
            <a:xfrm>
              <a:off x="4873479" y="4752038"/>
              <a:ext cx="415217" cy="1808532"/>
              <a:chOff x="4873479" y="4752038"/>
              <a:chExt cx="415217" cy="1808532"/>
            </a:xfrm>
          </p:grpSpPr>
          <p:grpSp>
            <p:nvGrpSpPr>
              <p:cNvPr id="23560" name="组合 113"/>
              <p:cNvGrpSpPr>
                <a:grpSpLocks/>
              </p:cNvGrpSpPr>
              <p:nvPr/>
            </p:nvGrpSpPr>
            <p:grpSpPr bwMode="auto">
              <a:xfrm>
                <a:off x="4873479" y="4752038"/>
                <a:ext cx="415217" cy="1808532"/>
                <a:chOff x="4873479" y="4752038"/>
                <a:chExt cx="415217" cy="1808532"/>
              </a:xfrm>
            </p:grpSpPr>
            <p:sp>
              <p:nvSpPr>
                <p:cNvPr id="23562" name="Oval 6"/>
                <p:cNvSpPr>
                  <a:spLocks noChangeArrowheads="1"/>
                </p:cNvSpPr>
                <p:nvPr/>
              </p:nvSpPr>
              <p:spPr bwMode="auto">
                <a:xfrm>
                  <a:off x="5047761" y="4840773"/>
                  <a:ext cx="108252" cy="104002"/>
                </a:xfrm>
                <a:prstGeom prst="ellipse">
                  <a:avLst/>
                </a:prstGeom>
                <a:solidFill>
                  <a:srgbClr val="FFFF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 b="1"/>
                </a:p>
              </p:txBody>
            </p:sp>
            <p:sp>
              <p:nvSpPr>
                <p:cNvPr id="23563" name="Oval 7"/>
                <p:cNvSpPr>
                  <a:spLocks noChangeArrowheads="1"/>
                </p:cNvSpPr>
                <p:nvPr/>
              </p:nvSpPr>
              <p:spPr bwMode="auto">
                <a:xfrm>
                  <a:off x="5047761" y="5229645"/>
                  <a:ext cx="108252" cy="104002"/>
                </a:xfrm>
                <a:prstGeom prst="ellipse">
                  <a:avLst/>
                </a:prstGeom>
                <a:solidFill>
                  <a:srgbClr val="FFFF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 b="1"/>
                </a:p>
              </p:txBody>
            </p:sp>
            <p:sp>
              <p:nvSpPr>
                <p:cNvPr id="23564" name="Oval 8"/>
                <p:cNvSpPr>
                  <a:spLocks noChangeArrowheads="1"/>
                </p:cNvSpPr>
                <p:nvPr/>
              </p:nvSpPr>
              <p:spPr bwMode="auto">
                <a:xfrm>
                  <a:off x="5047761" y="5605069"/>
                  <a:ext cx="108252" cy="104002"/>
                </a:xfrm>
                <a:prstGeom prst="ellipse">
                  <a:avLst/>
                </a:prstGeom>
                <a:solidFill>
                  <a:srgbClr val="FFFF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 b="1"/>
                </a:p>
              </p:txBody>
            </p:sp>
            <p:sp>
              <p:nvSpPr>
                <p:cNvPr id="23565" name="Oval 9"/>
                <p:cNvSpPr>
                  <a:spLocks noChangeArrowheads="1"/>
                </p:cNvSpPr>
                <p:nvPr/>
              </p:nvSpPr>
              <p:spPr bwMode="auto">
                <a:xfrm>
                  <a:off x="5047761" y="5979225"/>
                  <a:ext cx="108252" cy="104002"/>
                </a:xfrm>
                <a:prstGeom prst="ellipse">
                  <a:avLst/>
                </a:prstGeom>
                <a:solidFill>
                  <a:srgbClr val="FFFF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 b="1"/>
                </a:p>
              </p:txBody>
            </p:sp>
            <p:sp>
              <p:nvSpPr>
                <p:cNvPr id="23566" name="Line 11"/>
                <p:cNvSpPr>
                  <a:spLocks noChangeShapeType="1"/>
                </p:cNvSpPr>
                <p:nvPr/>
              </p:nvSpPr>
              <p:spPr bwMode="auto">
                <a:xfrm>
                  <a:off x="5092866" y="5339989"/>
                  <a:ext cx="1503" cy="260006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67" name="Line 12"/>
                <p:cNvSpPr>
                  <a:spLocks noChangeShapeType="1"/>
                </p:cNvSpPr>
                <p:nvPr/>
              </p:nvSpPr>
              <p:spPr bwMode="auto">
                <a:xfrm>
                  <a:off x="5092866" y="5709072"/>
                  <a:ext cx="1503" cy="28156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68" name="Rectangle 14"/>
                <p:cNvSpPr>
                  <a:spLocks noChangeArrowheads="1"/>
                </p:cNvSpPr>
                <p:nvPr/>
              </p:nvSpPr>
              <p:spPr bwMode="auto">
                <a:xfrm>
                  <a:off x="4884137" y="4752038"/>
                  <a:ext cx="128217" cy="307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69" name="Rectangle 17"/>
                <p:cNvSpPr>
                  <a:spLocks noChangeArrowheads="1"/>
                </p:cNvSpPr>
                <p:nvPr/>
              </p:nvSpPr>
              <p:spPr bwMode="auto">
                <a:xfrm>
                  <a:off x="4899001" y="5172365"/>
                  <a:ext cx="142643" cy="307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70" name="Rectangle 20"/>
                <p:cNvSpPr>
                  <a:spLocks noChangeArrowheads="1"/>
                </p:cNvSpPr>
                <p:nvPr/>
              </p:nvSpPr>
              <p:spPr bwMode="auto">
                <a:xfrm>
                  <a:off x="4901921" y="5556136"/>
                  <a:ext cx="113794" cy="307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71" name="Rectangle 23"/>
                <p:cNvSpPr>
                  <a:spLocks noChangeArrowheads="1"/>
                </p:cNvSpPr>
                <p:nvPr/>
              </p:nvSpPr>
              <p:spPr bwMode="auto">
                <a:xfrm>
                  <a:off x="4873479" y="5928531"/>
                  <a:ext cx="213005" cy="3076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72" name="Rectangle 26"/>
                <p:cNvSpPr>
                  <a:spLocks noChangeArrowheads="1"/>
                </p:cNvSpPr>
                <p:nvPr/>
              </p:nvSpPr>
              <p:spPr bwMode="auto">
                <a:xfrm>
                  <a:off x="4990590" y="6252839"/>
                  <a:ext cx="298106" cy="307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(1)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561" name="Line 11"/>
              <p:cNvSpPr>
                <a:spLocks noChangeShapeType="1"/>
              </p:cNvSpPr>
              <p:nvPr/>
            </p:nvSpPr>
            <p:spPr bwMode="auto">
              <a:xfrm>
                <a:off x="5094276" y="4951586"/>
                <a:ext cx="1503" cy="26000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306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五个元素以下的</a:t>
            </a:r>
            <a:r>
              <a:rPr lang="zh-CN" altLang="en-US" dirty="0" smtClean="0"/>
              <a:t>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792" y="3933056"/>
            <a:ext cx="6884416" cy="19459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2120204"/>
            <a:ext cx="9578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四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个元素以下的格都是分配格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五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个元素的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格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7429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仅有钻石格和五角格是非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分配格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7429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其余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三个格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）都是分配格。</a:t>
            </a:r>
            <a:endParaRPr lang="zh-CN" alt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分配格的充分必要条件之一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5" y="1700213"/>
            <a:ext cx="8785350" cy="4824412"/>
          </a:xfrm>
        </p:spPr>
        <p:txBody>
          <a:bodyPr/>
          <a:lstStyle/>
          <a:p>
            <a:pPr algn="just" eaLnBrk="1" hangingPunct="1"/>
            <a:r>
              <a:rPr lang="zh-CN" altLang="en-US" b="1" dirty="0">
                <a:latin typeface="Times New Roman" panose="02020603050405020304" pitchFamily="18" charset="0"/>
              </a:rPr>
              <a:t>格</a:t>
            </a:r>
            <a:r>
              <a:rPr lang="en-US" altLang="zh-CN" b="1" dirty="0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是分配格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不含与五角格同构的子格，也不含与钻石格同构的子格。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466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分配格的充分必要条件之二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9"/>
            <a:ext cx="10515600" cy="51387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格</a:t>
            </a:r>
            <a:r>
              <a:rPr lang="en-US" altLang="zh-CN" b="1" dirty="0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是分配格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latin typeface="Times New Roman" panose="02020603050405020304" pitchFamily="18" charset="0"/>
              </a:rPr>
              <a:t>a, b, </a:t>
            </a:r>
            <a:r>
              <a:rPr lang="en-US" altLang="zh-CN" b="1" dirty="0" err="1">
                <a:latin typeface="Times New Roman" panose="02020603050405020304" pitchFamily="18" charset="0"/>
              </a:rPr>
              <a:t>c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有：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(a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c=b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b="1" dirty="0">
                <a:latin typeface="Times New Roman" panose="02020603050405020304" pitchFamily="18" charset="0"/>
              </a:rPr>
              <a:t>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c=b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a=b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</a:rPr>
              <a:t>证明：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="1" dirty="0">
                <a:latin typeface="Times New Roman" panose="02020603050405020304" pitchFamily="18" charset="0"/>
              </a:rPr>
              <a:t> 若</a:t>
            </a:r>
            <a:r>
              <a:rPr lang="en-US" altLang="zh-CN" b="1" dirty="0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是分配格，假设</a:t>
            </a:r>
            <a:r>
              <a:rPr lang="en-US" altLang="zh-CN" b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 err="1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 err="1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且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latin typeface="Times New Roman" panose="02020603050405020304" pitchFamily="18" charset="0"/>
              </a:rPr>
              <a:t>c=b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，则：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 =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b="1" dirty="0">
                <a:latin typeface="Times New Roman" panose="02020603050405020304" pitchFamily="18" charset="0"/>
              </a:rPr>
              <a:t>(a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latin typeface="Times New Roman" panose="02020603050405020304" pitchFamily="18" charset="0"/>
              </a:rPr>
              <a:t>c) = 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b="1" dirty="0">
                <a:latin typeface="Times New Roman" panose="02020603050405020304" pitchFamily="18" charset="0"/>
              </a:rPr>
              <a:t>(b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latin typeface="Times New Roman" panose="02020603050405020304" pitchFamily="18" charset="0"/>
              </a:rPr>
              <a:t>c) = (a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b)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(a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c)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b =</a:t>
            </a:r>
            <a:r>
              <a:rPr lang="en-US" altLang="zh-CN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 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(b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c) =b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(a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c) = (b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a)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(b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c)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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假设</a:t>
            </a:r>
            <a:r>
              <a:rPr lang="en-US" altLang="zh-CN" b="1" dirty="0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不是分配格。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若</a:t>
            </a:r>
            <a:r>
              <a:rPr lang="en-US" altLang="zh-CN" b="1" dirty="0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含有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同构于钻石格的子格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L’</a:t>
            </a:r>
            <a:r>
              <a:rPr lang="zh-CN" altLang="en-US" b="1" dirty="0">
                <a:latin typeface="Times New Roman" panose="02020603050405020304" pitchFamily="18" charset="0"/>
              </a:rPr>
              <a:t>，设其最大元是</a:t>
            </a:r>
            <a:r>
              <a:rPr lang="en-US" altLang="zh-CN" b="1" dirty="0">
                <a:latin typeface="Times New Roman" panose="02020603050405020304" pitchFamily="18" charset="0"/>
              </a:rPr>
              <a:t>v, </a:t>
            </a:r>
            <a:r>
              <a:rPr lang="zh-CN" altLang="en-US" b="1" dirty="0">
                <a:latin typeface="Times New Roman" panose="02020603050405020304" pitchFamily="18" charset="0"/>
              </a:rPr>
              <a:t>最小元是</a:t>
            </a:r>
            <a:r>
              <a:rPr lang="en-US" altLang="zh-CN" b="1" dirty="0">
                <a:latin typeface="Times New Roman" panose="02020603050405020304" pitchFamily="18" charset="0"/>
              </a:rPr>
              <a:t>u, </a:t>
            </a:r>
            <a:r>
              <a:rPr lang="zh-CN" altLang="en-US" b="1" dirty="0">
                <a:latin typeface="Times New Roman" panose="02020603050405020304" pitchFamily="18" charset="0"/>
              </a:rPr>
              <a:t>其它元素是</a:t>
            </a:r>
            <a:r>
              <a:rPr lang="en-US" altLang="zh-CN" b="1" dirty="0" err="1"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  <a:r>
              <a:rPr lang="en-US" altLang="zh-CN" b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但</a:t>
            </a:r>
            <a:r>
              <a:rPr lang="en-US" altLang="zh-CN" b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 dirty="0" err="1"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若</a:t>
            </a:r>
            <a:r>
              <a:rPr lang="en-US" altLang="zh-CN" b="1" dirty="0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同构于五角格</a:t>
            </a:r>
            <a:r>
              <a:rPr lang="zh-CN" altLang="en-US" b="1" dirty="0">
                <a:latin typeface="Times New Roman" panose="02020603050405020304" pitchFamily="18" charset="0"/>
              </a:rPr>
              <a:t>，设其最大元是</a:t>
            </a:r>
            <a:r>
              <a:rPr lang="en-US" altLang="zh-CN" b="1" dirty="0">
                <a:latin typeface="Times New Roman" panose="02020603050405020304" pitchFamily="18" charset="0"/>
              </a:rPr>
              <a:t>v, </a:t>
            </a:r>
            <a:r>
              <a:rPr lang="zh-CN" altLang="en-US" b="1" dirty="0">
                <a:latin typeface="Times New Roman" panose="02020603050405020304" pitchFamily="18" charset="0"/>
              </a:rPr>
              <a:t>最小元是</a:t>
            </a:r>
            <a:r>
              <a:rPr lang="en-US" altLang="zh-CN" b="1" dirty="0">
                <a:latin typeface="Times New Roman" panose="02020603050405020304" pitchFamily="18" charset="0"/>
              </a:rPr>
              <a:t>u, </a:t>
            </a:r>
            <a:r>
              <a:rPr lang="zh-CN" altLang="en-US" b="1" dirty="0">
                <a:latin typeface="Times New Roman" panose="02020603050405020304" pitchFamily="18" charset="0"/>
              </a:rPr>
              <a:t>其它元素是</a:t>
            </a:r>
            <a:r>
              <a:rPr lang="en-US" altLang="zh-CN" b="1" dirty="0" err="1"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且</a:t>
            </a:r>
            <a:r>
              <a:rPr lang="en-US" altLang="zh-CN" b="1" dirty="0" err="1">
                <a:latin typeface="Times New Roman" panose="02020603050405020304" pitchFamily="18" charset="0"/>
              </a:rPr>
              <a:t>x≺y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latin typeface="Times New Roman" panose="02020603050405020304" pitchFamily="18" charset="0"/>
              </a:rPr>
              <a:t>z=y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latin typeface="Times New Roman" panose="02020603050405020304" pitchFamily="18" charset="0"/>
              </a:rPr>
              <a:t>z, 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latin typeface="Times New Roman" panose="02020603050405020304" pitchFamily="18" charset="0"/>
              </a:rPr>
              <a:t>z=y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b="1" dirty="0">
                <a:latin typeface="Times New Roman" panose="02020603050405020304" pitchFamily="18" charset="0"/>
              </a:rPr>
              <a:t>z, </a:t>
            </a:r>
            <a:r>
              <a:rPr lang="zh-CN" altLang="en-US" b="1" dirty="0">
                <a:latin typeface="Times New Roman" panose="02020603050405020304" pitchFamily="18" charset="0"/>
              </a:rPr>
              <a:t>但</a:t>
            </a:r>
            <a:r>
              <a:rPr lang="en-US" altLang="zh-CN" b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 dirty="0" err="1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r>
              <a:rPr lang="zh-CN" altLang="en-US" b="1" dirty="0"/>
              <a:t> </a:t>
            </a:r>
          </a:p>
        </p:txBody>
      </p:sp>
      <p:sp>
        <p:nvSpPr>
          <p:cNvPr id="2" name="云形 1"/>
          <p:cNvSpPr/>
          <p:nvPr/>
        </p:nvSpPr>
        <p:spPr>
          <a:xfrm>
            <a:off x="6960096" y="2924944"/>
            <a:ext cx="4896544" cy="27363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这个定理里面，你有没有看出格中的运算还有一个我们熟悉的“律”？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80135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有界格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1719264"/>
            <a:ext cx="9937104" cy="4662487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是格，若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≼x</a:t>
            </a:r>
            <a:r>
              <a:rPr lang="en-US" altLang="zh-CN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同时，</a:t>
            </a:r>
            <a:r>
              <a:rPr lang="zh-CN" altLang="en-US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满足：</a:t>
            </a:r>
            <a:r>
              <a:rPr lang="zh-CN" altLang="en-US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ea typeface="MS PMincho" panose="02020600040205080304" pitchFamily="18" charset="-128"/>
              </a:rPr>
              <a:t>≼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有界格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注意：上述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的最小元素，称为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全下界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，通常记为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的最大元素，称为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全上界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，通常记为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注意：在对偶式中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互换。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任何有限格均是有界格：全上界是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全下界是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有界格未必有限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是有界格，则：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全上界是关于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，关于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零元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全下界是关于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，关于</a:t>
            </a:r>
            <a:r>
              <a:rPr lang="zh-CN" altLang="en-US" dirty="0">
                <a:latin typeface="Times New Roman" panose="02020603050405020304" pitchFamily="18" charset="0"/>
                <a:ea typeface="MS PMincho" panose="02020600040205080304" pitchFamily="18" charset="-128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单位元</a:t>
            </a:r>
          </a:p>
        </p:txBody>
      </p:sp>
    </p:spTree>
    <p:extLst>
      <p:ext uri="{BB962C8B-B14F-4D97-AF65-F5344CB8AC3E}">
        <p14:creationId xmlns:p14="http://schemas.microsoft.com/office/powerpoint/2010/main" val="8025316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偏序关系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029" y="2440173"/>
            <a:ext cx="10233942" cy="3240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832" y="365125"/>
            <a:ext cx="2849687" cy="20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27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有补格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1628776"/>
            <a:ext cx="10081119" cy="2087563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在有界格中可以定义补元：设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〈L,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,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, 0, 1〉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是有界格。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中一给定元素。若存在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同时满足：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=0,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的补元。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互为补元。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一个格中，可以是部分元素有补元的，补元不一定唯一。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2063750" y="5949950"/>
            <a:ext cx="8001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每个元素均有补元的格称为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有补格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400" b="1" kern="0" dirty="0">
              <a:solidFill>
                <a:schemeClr val="tx2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组合 73"/>
          <p:cNvGrpSpPr>
            <a:grpSpLocks/>
          </p:cNvGrpSpPr>
          <p:nvPr/>
        </p:nvGrpSpPr>
        <p:grpSpPr bwMode="auto">
          <a:xfrm>
            <a:off x="3503613" y="3924302"/>
            <a:ext cx="5915740" cy="1908935"/>
            <a:chOff x="1979712" y="3842828"/>
            <a:chExt cx="5916299" cy="1909899"/>
          </a:xfrm>
        </p:grpSpPr>
        <p:grpSp>
          <p:nvGrpSpPr>
            <p:cNvPr id="27654" name="组合 69"/>
            <p:cNvGrpSpPr>
              <a:grpSpLocks/>
            </p:cNvGrpSpPr>
            <p:nvPr/>
          </p:nvGrpSpPr>
          <p:grpSpPr bwMode="auto">
            <a:xfrm>
              <a:off x="4754964" y="3857298"/>
              <a:ext cx="1282438" cy="1873225"/>
              <a:chOff x="4324660" y="3857298"/>
              <a:chExt cx="1282438" cy="1873225"/>
            </a:xfrm>
          </p:grpSpPr>
          <p:sp>
            <p:nvSpPr>
              <p:cNvPr id="27702" name="Rectangle 54"/>
              <p:cNvSpPr>
                <a:spLocks noChangeArrowheads="1"/>
              </p:cNvSpPr>
              <p:nvPr/>
            </p:nvSpPr>
            <p:spPr bwMode="auto">
              <a:xfrm>
                <a:off x="4761130" y="5422591"/>
                <a:ext cx="298187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(3)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3" name="Oval 56"/>
              <p:cNvSpPr>
                <a:spLocks noChangeArrowheads="1"/>
              </p:cNvSpPr>
              <p:nvPr/>
            </p:nvSpPr>
            <p:spPr bwMode="auto">
              <a:xfrm>
                <a:off x="4855445" y="3982925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704" name="Oval 57"/>
              <p:cNvSpPr>
                <a:spLocks noChangeArrowheads="1"/>
              </p:cNvSpPr>
              <p:nvPr/>
            </p:nvSpPr>
            <p:spPr bwMode="auto">
              <a:xfrm>
                <a:off x="4425405" y="4547615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705" name="Oval 58"/>
              <p:cNvSpPr>
                <a:spLocks noChangeArrowheads="1"/>
              </p:cNvSpPr>
              <p:nvPr/>
            </p:nvSpPr>
            <p:spPr bwMode="auto">
              <a:xfrm>
                <a:off x="5329090" y="4547615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706" name="Oval 59"/>
              <p:cNvSpPr>
                <a:spLocks noChangeArrowheads="1"/>
              </p:cNvSpPr>
              <p:nvPr/>
            </p:nvSpPr>
            <p:spPr bwMode="auto">
              <a:xfrm>
                <a:off x="4855445" y="5196056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707" name="Line 60"/>
              <p:cNvSpPr>
                <a:spLocks noChangeShapeType="1"/>
              </p:cNvSpPr>
              <p:nvPr/>
            </p:nvSpPr>
            <p:spPr bwMode="auto">
              <a:xfrm flipH="1">
                <a:off x="4527652" y="4079367"/>
                <a:ext cx="338318" cy="47586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8" name="Line 61"/>
              <p:cNvSpPr>
                <a:spLocks noChangeShapeType="1"/>
              </p:cNvSpPr>
              <p:nvPr/>
            </p:nvSpPr>
            <p:spPr bwMode="auto">
              <a:xfrm>
                <a:off x="4515623" y="4652939"/>
                <a:ext cx="362376" cy="55326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9" name="Line 62"/>
              <p:cNvSpPr>
                <a:spLocks noChangeShapeType="1"/>
              </p:cNvSpPr>
              <p:nvPr/>
            </p:nvSpPr>
            <p:spPr bwMode="auto">
              <a:xfrm>
                <a:off x="4956188" y="4079367"/>
                <a:ext cx="405982" cy="48728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0" name="Line 63"/>
              <p:cNvSpPr>
                <a:spLocks noChangeShapeType="1"/>
              </p:cNvSpPr>
              <p:nvPr/>
            </p:nvSpPr>
            <p:spPr bwMode="auto">
              <a:xfrm flipH="1">
                <a:off x="4945663" y="4652939"/>
                <a:ext cx="416507" cy="56469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1" name="Line 64"/>
              <p:cNvSpPr>
                <a:spLocks noChangeShapeType="1"/>
              </p:cNvSpPr>
              <p:nvPr/>
            </p:nvSpPr>
            <p:spPr bwMode="auto">
              <a:xfrm>
                <a:off x="4911079" y="4089518"/>
                <a:ext cx="1504" cy="110653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2" name="Rectangle 66"/>
              <p:cNvSpPr>
                <a:spLocks noChangeArrowheads="1"/>
              </p:cNvSpPr>
              <p:nvPr/>
            </p:nvSpPr>
            <p:spPr bwMode="auto">
              <a:xfrm>
                <a:off x="4990772" y="4570457"/>
                <a:ext cx="113825" cy="3079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3" name="Rectangle 67"/>
              <p:cNvSpPr>
                <a:spLocks noChangeArrowheads="1"/>
              </p:cNvSpPr>
              <p:nvPr/>
            </p:nvSpPr>
            <p:spPr bwMode="auto">
              <a:xfrm>
                <a:off x="5077983" y="4570457"/>
                <a:ext cx="64126" cy="3079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4" name="Rectangle 69"/>
              <p:cNvSpPr>
                <a:spLocks noChangeArrowheads="1"/>
              </p:cNvSpPr>
              <p:nvPr/>
            </p:nvSpPr>
            <p:spPr bwMode="auto">
              <a:xfrm>
                <a:off x="4694555" y="3857298"/>
                <a:ext cx="128252" cy="3079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5" name="Rectangle 72"/>
              <p:cNvSpPr>
                <a:spLocks noChangeArrowheads="1"/>
              </p:cNvSpPr>
              <p:nvPr/>
            </p:nvSpPr>
            <p:spPr bwMode="auto">
              <a:xfrm>
                <a:off x="4324660" y="4636443"/>
                <a:ext cx="142681" cy="3079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6" name="Rectangle 75"/>
              <p:cNvSpPr>
                <a:spLocks noChangeArrowheads="1"/>
              </p:cNvSpPr>
              <p:nvPr/>
            </p:nvSpPr>
            <p:spPr bwMode="auto">
              <a:xfrm>
                <a:off x="5464417" y="4646595"/>
                <a:ext cx="142681" cy="3079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7" name="Oval 80"/>
              <p:cNvSpPr>
                <a:spLocks noChangeArrowheads="1"/>
              </p:cNvSpPr>
              <p:nvPr/>
            </p:nvSpPr>
            <p:spPr bwMode="auto">
              <a:xfrm>
                <a:off x="4865970" y="4547615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718" name="Rectangle 82"/>
              <p:cNvSpPr>
                <a:spLocks noChangeArrowheads="1"/>
              </p:cNvSpPr>
              <p:nvPr/>
            </p:nvSpPr>
            <p:spPr bwMode="auto">
              <a:xfrm>
                <a:off x="4659068" y="5165130"/>
                <a:ext cx="113825" cy="3079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655" name="组合 70"/>
            <p:cNvGrpSpPr>
              <a:grpSpLocks/>
            </p:cNvGrpSpPr>
            <p:nvPr/>
          </p:nvGrpSpPr>
          <p:grpSpPr bwMode="auto">
            <a:xfrm>
              <a:off x="3134599" y="3842828"/>
              <a:ext cx="1106225" cy="1909899"/>
              <a:chOff x="3134599" y="3842828"/>
              <a:chExt cx="1106225" cy="1909899"/>
            </a:xfrm>
          </p:grpSpPr>
          <p:sp>
            <p:nvSpPr>
              <p:cNvPr id="27686" name="Rectangle 78"/>
              <p:cNvSpPr>
                <a:spLocks noChangeArrowheads="1"/>
              </p:cNvSpPr>
              <p:nvPr/>
            </p:nvSpPr>
            <p:spPr bwMode="auto">
              <a:xfrm>
                <a:off x="3608244" y="5444794"/>
                <a:ext cx="298187" cy="3079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(2)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87" name="Oval 85"/>
              <p:cNvSpPr>
                <a:spLocks noChangeArrowheads="1"/>
              </p:cNvSpPr>
              <p:nvPr/>
            </p:nvSpPr>
            <p:spPr bwMode="auto">
              <a:xfrm>
                <a:off x="3630799" y="3961333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88" name="Oval 86"/>
              <p:cNvSpPr>
                <a:spLocks noChangeArrowheads="1"/>
              </p:cNvSpPr>
              <p:nvPr/>
            </p:nvSpPr>
            <p:spPr bwMode="auto">
              <a:xfrm>
                <a:off x="3247371" y="4385167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89" name="Oval 87"/>
              <p:cNvSpPr>
                <a:spLocks noChangeArrowheads="1"/>
              </p:cNvSpPr>
              <p:nvPr/>
            </p:nvSpPr>
            <p:spPr bwMode="auto">
              <a:xfrm>
                <a:off x="4036781" y="4385167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90" name="Oval 88"/>
              <p:cNvSpPr>
                <a:spLocks noChangeArrowheads="1"/>
              </p:cNvSpPr>
              <p:nvPr/>
            </p:nvSpPr>
            <p:spPr bwMode="auto">
              <a:xfrm>
                <a:off x="3630799" y="4741747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91" name="Oval 89"/>
              <p:cNvSpPr>
                <a:spLocks noChangeArrowheads="1"/>
              </p:cNvSpPr>
              <p:nvPr/>
            </p:nvSpPr>
            <p:spPr bwMode="auto">
              <a:xfrm>
                <a:off x="3630799" y="5338160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92" name="Line 90"/>
              <p:cNvSpPr>
                <a:spLocks noChangeShapeType="1"/>
              </p:cNvSpPr>
              <p:nvPr/>
            </p:nvSpPr>
            <p:spPr bwMode="auto">
              <a:xfrm flipH="1">
                <a:off x="3348115" y="4048892"/>
                <a:ext cx="294713" cy="35784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3" name="Line 91"/>
              <p:cNvSpPr>
                <a:spLocks noChangeShapeType="1"/>
              </p:cNvSpPr>
              <p:nvPr/>
            </p:nvSpPr>
            <p:spPr bwMode="auto">
              <a:xfrm>
                <a:off x="3721017" y="4037471"/>
                <a:ext cx="350347" cy="37942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4" name="Line 92"/>
              <p:cNvSpPr>
                <a:spLocks noChangeShapeType="1"/>
              </p:cNvSpPr>
              <p:nvPr/>
            </p:nvSpPr>
            <p:spPr bwMode="auto">
              <a:xfrm>
                <a:off x="3325560" y="4471457"/>
                <a:ext cx="317268" cy="29313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Line 93"/>
              <p:cNvSpPr>
                <a:spLocks noChangeShapeType="1"/>
              </p:cNvSpPr>
              <p:nvPr/>
            </p:nvSpPr>
            <p:spPr bwMode="auto">
              <a:xfrm flipH="1">
                <a:off x="3733046" y="4471457"/>
                <a:ext cx="326289" cy="30328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6" name="Line 94"/>
              <p:cNvSpPr>
                <a:spLocks noChangeShapeType="1"/>
              </p:cNvSpPr>
              <p:nvPr/>
            </p:nvSpPr>
            <p:spPr bwMode="auto">
              <a:xfrm>
                <a:off x="3675908" y="4850878"/>
                <a:ext cx="1503" cy="48728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7" name="Rectangle 96"/>
              <p:cNvSpPr>
                <a:spLocks noChangeArrowheads="1"/>
              </p:cNvSpPr>
              <p:nvPr/>
            </p:nvSpPr>
            <p:spPr bwMode="auto">
              <a:xfrm>
                <a:off x="3443187" y="3842828"/>
                <a:ext cx="128252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8" name="Rectangle 99"/>
              <p:cNvSpPr>
                <a:spLocks noChangeArrowheads="1"/>
              </p:cNvSpPr>
              <p:nvPr/>
            </p:nvSpPr>
            <p:spPr bwMode="auto">
              <a:xfrm>
                <a:off x="3495472" y="4811539"/>
                <a:ext cx="142681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9" name="Rectangle 102"/>
              <p:cNvSpPr>
                <a:spLocks noChangeArrowheads="1"/>
              </p:cNvSpPr>
              <p:nvPr/>
            </p:nvSpPr>
            <p:spPr bwMode="auto">
              <a:xfrm>
                <a:off x="4126999" y="4428352"/>
                <a:ext cx="113825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0" name="Rectangle 105"/>
              <p:cNvSpPr>
                <a:spLocks noChangeArrowheads="1"/>
              </p:cNvSpPr>
              <p:nvPr/>
            </p:nvSpPr>
            <p:spPr bwMode="auto">
              <a:xfrm>
                <a:off x="3134599" y="4432119"/>
                <a:ext cx="142681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1" name="Rectangle 108"/>
              <p:cNvSpPr>
                <a:spLocks noChangeArrowheads="1"/>
              </p:cNvSpPr>
              <p:nvPr/>
            </p:nvSpPr>
            <p:spPr bwMode="auto">
              <a:xfrm>
                <a:off x="3462392" y="5227043"/>
                <a:ext cx="113825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656" name="组合 68"/>
            <p:cNvGrpSpPr>
              <a:grpSpLocks/>
            </p:cNvGrpSpPr>
            <p:nvPr/>
          </p:nvGrpSpPr>
          <p:grpSpPr bwMode="auto">
            <a:xfrm>
              <a:off x="6444208" y="3861048"/>
              <a:ext cx="1451803" cy="1888207"/>
              <a:chOff x="5930802" y="3842316"/>
              <a:chExt cx="1451803" cy="1888207"/>
            </a:xfrm>
          </p:grpSpPr>
          <p:sp>
            <p:nvSpPr>
              <p:cNvPr id="27670" name="Oval 28"/>
              <p:cNvSpPr>
                <a:spLocks noChangeArrowheads="1"/>
              </p:cNvSpPr>
              <p:nvPr/>
            </p:nvSpPr>
            <p:spPr bwMode="auto">
              <a:xfrm>
                <a:off x="6631496" y="3934951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71" name="Oval 29"/>
              <p:cNvSpPr>
                <a:spLocks noChangeArrowheads="1"/>
              </p:cNvSpPr>
              <p:nvPr/>
            </p:nvSpPr>
            <p:spPr bwMode="auto">
              <a:xfrm>
                <a:off x="6078158" y="4627806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72" name="Oval 30"/>
              <p:cNvSpPr>
                <a:spLocks noChangeArrowheads="1"/>
              </p:cNvSpPr>
              <p:nvPr/>
            </p:nvSpPr>
            <p:spPr bwMode="auto">
              <a:xfrm>
                <a:off x="6631496" y="5235640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73" name="Oval 31"/>
              <p:cNvSpPr>
                <a:spLocks noChangeArrowheads="1"/>
              </p:cNvSpPr>
              <p:nvPr/>
            </p:nvSpPr>
            <p:spPr bwMode="auto">
              <a:xfrm>
                <a:off x="7082587" y="4410812"/>
                <a:ext cx="108262" cy="10532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74" name="Oval 32"/>
              <p:cNvSpPr>
                <a:spLocks noChangeArrowheads="1"/>
              </p:cNvSpPr>
              <p:nvPr/>
            </p:nvSpPr>
            <p:spPr bwMode="auto">
              <a:xfrm>
                <a:off x="7082587" y="4877792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75" name="Line 33"/>
              <p:cNvSpPr>
                <a:spLocks noChangeShapeType="1"/>
              </p:cNvSpPr>
              <p:nvPr/>
            </p:nvSpPr>
            <p:spPr bwMode="auto">
              <a:xfrm flipH="1">
                <a:off x="6168376" y="4030123"/>
                <a:ext cx="473645" cy="60656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6" name="Line 34"/>
              <p:cNvSpPr>
                <a:spLocks noChangeShapeType="1"/>
              </p:cNvSpPr>
              <p:nvPr/>
            </p:nvSpPr>
            <p:spPr bwMode="auto">
              <a:xfrm>
                <a:off x="6168376" y="4734399"/>
                <a:ext cx="463120" cy="51012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7" name="Line 35"/>
              <p:cNvSpPr>
                <a:spLocks noChangeShapeType="1"/>
              </p:cNvSpPr>
              <p:nvPr/>
            </p:nvSpPr>
            <p:spPr bwMode="auto">
              <a:xfrm>
                <a:off x="6732239" y="4018703"/>
                <a:ext cx="360873" cy="39084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8" name="Line 36"/>
              <p:cNvSpPr>
                <a:spLocks noChangeShapeType="1"/>
              </p:cNvSpPr>
              <p:nvPr/>
            </p:nvSpPr>
            <p:spPr bwMode="auto">
              <a:xfrm>
                <a:off x="7138221" y="4528827"/>
                <a:ext cx="1504" cy="34642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9" name="Line 37"/>
              <p:cNvSpPr>
                <a:spLocks noChangeShapeType="1"/>
              </p:cNvSpPr>
              <p:nvPr/>
            </p:nvSpPr>
            <p:spPr bwMode="auto">
              <a:xfrm flipH="1">
                <a:off x="6721714" y="4972964"/>
                <a:ext cx="371398" cy="28171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0" name="Rectangle 39"/>
              <p:cNvSpPr>
                <a:spLocks noChangeArrowheads="1"/>
              </p:cNvSpPr>
              <p:nvPr/>
            </p:nvSpPr>
            <p:spPr bwMode="auto">
              <a:xfrm>
                <a:off x="6430009" y="3842316"/>
                <a:ext cx="128252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81" name="Rectangle 42"/>
              <p:cNvSpPr>
                <a:spLocks noChangeArrowheads="1"/>
              </p:cNvSpPr>
              <p:nvPr/>
            </p:nvSpPr>
            <p:spPr bwMode="auto">
              <a:xfrm>
                <a:off x="5930802" y="4630344"/>
                <a:ext cx="142681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82" name="Rectangle 45"/>
              <p:cNvSpPr>
                <a:spLocks noChangeArrowheads="1"/>
              </p:cNvSpPr>
              <p:nvPr/>
            </p:nvSpPr>
            <p:spPr bwMode="auto">
              <a:xfrm>
                <a:off x="7268780" y="4352992"/>
                <a:ext cx="113825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83" name="Rectangle 48"/>
              <p:cNvSpPr>
                <a:spLocks noChangeArrowheads="1"/>
              </p:cNvSpPr>
              <p:nvPr/>
            </p:nvSpPr>
            <p:spPr bwMode="auto">
              <a:xfrm>
                <a:off x="7222253" y="4900162"/>
                <a:ext cx="142681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84" name="Rectangle 51"/>
              <p:cNvSpPr>
                <a:spLocks noChangeArrowheads="1"/>
              </p:cNvSpPr>
              <p:nvPr/>
            </p:nvSpPr>
            <p:spPr bwMode="auto">
              <a:xfrm>
                <a:off x="6419826" y="5143557"/>
                <a:ext cx="113825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85" name="Rectangle 111"/>
              <p:cNvSpPr>
                <a:spLocks noChangeArrowheads="1"/>
              </p:cNvSpPr>
              <p:nvPr/>
            </p:nvSpPr>
            <p:spPr bwMode="auto">
              <a:xfrm>
                <a:off x="6561329" y="5422591"/>
                <a:ext cx="298187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(4)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657" name="组合 72"/>
            <p:cNvGrpSpPr>
              <a:grpSpLocks/>
            </p:cNvGrpSpPr>
            <p:nvPr/>
          </p:nvGrpSpPr>
          <p:grpSpPr bwMode="auto">
            <a:xfrm>
              <a:off x="1979712" y="3921032"/>
              <a:ext cx="415309" cy="1809491"/>
              <a:chOff x="1979712" y="3921032"/>
              <a:chExt cx="415309" cy="1809491"/>
            </a:xfrm>
          </p:grpSpPr>
          <p:sp>
            <p:nvSpPr>
              <p:cNvPr id="27658" name="Oval 6"/>
              <p:cNvSpPr>
                <a:spLocks noChangeArrowheads="1"/>
              </p:cNvSpPr>
              <p:nvPr/>
            </p:nvSpPr>
            <p:spPr bwMode="auto">
              <a:xfrm>
                <a:off x="2154010" y="4023266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59" name="Oval 7"/>
              <p:cNvSpPr>
                <a:spLocks noChangeArrowheads="1"/>
              </p:cNvSpPr>
              <p:nvPr/>
            </p:nvSpPr>
            <p:spPr bwMode="auto">
              <a:xfrm>
                <a:off x="2154010" y="4398880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60" name="Oval 8"/>
              <p:cNvSpPr>
                <a:spLocks noChangeArrowheads="1"/>
              </p:cNvSpPr>
              <p:nvPr/>
            </p:nvSpPr>
            <p:spPr bwMode="auto">
              <a:xfrm>
                <a:off x="2154010" y="4774494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61" name="Oval 9"/>
              <p:cNvSpPr>
                <a:spLocks noChangeArrowheads="1"/>
              </p:cNvSpPr>
              <p:nvPr/>
            </p:nvSpPr>
            <p:spPr bwMode="auto">
              <a:xfrm>
                <a:off x="2154010" y="5148839"/>
                <a:ext cx="108262" cy="104055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27662" name="Line 11"/>
              <p:cNvSpPr>
                <a:spLocks noChangeShapeType="1"/>
              </p:cNvSpPr>
              <p:nvPr/>
            </p:nvSpPr>
            <p:spPr bwMode="auto">
              <a:xfrm>
                <a:off x="2199119" y="4509280"/>
                <a:ext cx="1503" cy="260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3" name="Line 12"/>
              <p:cNvSpPr>
                <a:spLocks noChangeShapeType="1"/>
              </p:cNvSpPr>
              <p:nvPr/>
            </p:nvSpPr>
            <p:spPr bwMode="auto">
              <a:xfrm>
                <a:off x="2199119" y="4878549"/>
                <a:ext cx="1503" cy="28171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4" name="Rectangle 14"/>
              <p:cNvSpPr>
                <a:spLocks noChangeArrowheads="1"/>
              </p:cNvSpPr>
              <p:nvPr/>
            </p:nvSpPr>
            <p:spPr bwMode="auto">
              <a:xfrm>
                <a:off x="1990371" y="3921032"/>
                <a:ext cx="128252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5" name="Rectangle 17"/>
              <p:cNvSpPr>
                <a:spLocks noChangeArrowheads="1"/>
              </p:cNvSpPr>
              <p:nvPr/>
            </p:nvSpPr>
            <p:spPr bwMode="auto">
              <a:xfrm>
                <a:off x="2005236" y="4341571"/>
                <a:ext cx="142681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6" name="Rectangle 20"/>
              <p:cNvSpPr>
                <a:spLocks noChangeArrowheads="1"/>
              </p:cNvSpPr>
              <p:nvPr/>
            </p:nvSpPr>
            <p:spPr bwMode="auto">
              <a:xfrm>
                <a:off x="2008157" y="4725536"/>
                <a:ext cx="113825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kumimoji="1"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7" name="Rectangle 23"/>
              <p:cNvSpPr>
                <a:spLocks noChangeArrowheads="1"/>
              </p:cNvSpPr>
              <p:nvPr/>
            </p:nvSpPr>
            <p:spPr bwMode="auto">
              <a:xfrm>
                <a:off x="1979712" y="5098119"/>
                <a:ext cx="21302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8" name="Rectangle 26"/>
              <p:cNvSpPr>
                <a:spLocks noChangeArrowheads="1"/>
              </p:cNvSpPr>
              <p:nvPr/>
            </p:nvSpPr>
            <p:spPr bwMode="auto">
              <a:xfrm>
                <a:off x="2096834" y="5422591"/>
                <a:ext cx="298187" cy="30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(1)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9" name="Line 11"/>
              <p:cNvSpPr>
                <a:spLocks noChangeShapeType="1"/>
              </p:cNvSpPr>
              <p:nvPr/>
            </p:nvSpPr>
            <p:spPr bwMode="auto">
              <a:xfrm>
                <a:off x="2209183" y="4122186"/>
                <a:ext cx="1503" cy="260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576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有界分配格补元的唯一性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是有界分配格，对任意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L,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有补元，则其补元是唯一的。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均是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的补元，则：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b=1, 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b=0; 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c=1, 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c=0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b=a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c, 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b=a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   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是分配格，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b=c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分配格的充分必要条件之二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8253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</a:t>
            </a:r>
            <a:r>
              <a:rPr lang="zh-CN" altLang="en-US" dirty="0"/>
              <a:t>些</a:t>
            </a:r>
            <a:r>
              <a:rPr lang="zh-CN" altLang="en-US" dirty="0" smtClean="0"/>
              <a:t>定理</a:t>
            </a:r>
            <a:r>
              <a:rPr lang="zh-CN" altLang="en-US" dirty="0" smtClean="0"/>
              <a:t>放在一起去看，你能看出有补分配格有什么特点吗？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4" y="2243028"/>
            <a:ext cx="11579859" cy="846810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4" y="4680372"/>
            <a:ext cx="11348180" cy="7572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44" y="3239813"/>
            <a:ext cx="10989356" cy="473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44" y="3862958"/>
            <a:ext cx="11324582" cy="6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830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介绍序数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什么是序数？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集合的势和序数有什么区别和联系？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414337"/>
            <a:ext cx="47053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94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383"/>
          </a:xfrm>
        </p:spPr>
        <p:txBody>
          <a:bodyPr/>
          <a:lstStyle/>
          <a:p>
            <a:r>
              <a:rPr lang="zh-CN" altLang="en-US" dirty="0" smtClean="0"/>
              <a:t>证明：</a:t>
            </a:r>
            <a:endParaRPr lang="en-US" altLang="zh-CN" dirty="0" smtClean="0"/>
          </a:p>
          <a:p>
            <a:pPr lvl="1"/>
            <a:r>
              <a:rPr lang="zh-CN" altLang="en-US" b="1" dirty="0">
                <a:latin typeface="Times New Roman" panose="02020603050405020304" pitchFamily="18" charset="0"/>
              </a:rPr>
              <a:t>格</a:t>
            </a:r>
            <a:r>
              <a:rPr lang="en-US" altLang="zh-CN" b="1" dirty="0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是分配格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不含与五角格同构的子格，也不含与钻石格同构的子格。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5400" y="5992297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http://www.math.uwaterloo.ca/~snburris/htdocs/UALG/univ-algebra2012.</a:t>
            </a:r>
            <a:r>
              <a:rPr lang="zh-CN" altLang="en-US" dirty="0" smtClean="0">
                <a:hlinkClick r:id="rId2"/>
              </a:rPr>
              <a:t>pdf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6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14.32</a:t>
            </a:r>
          </a:p>
          <a:p>
            <a:r>
              <a:rPr lang="en-US" altLang="zh-CN" dirty="0" smtClean="0"/>
              <a:t>14.44</a:t>
            </a:r>
          </a:p>
          <a:p>
            <a:r>
              <a:rPr lang="en-US" altLang="zh-CN" dirty="0" smtClean="0"/>
              <a:t>14.46</a:t>
            </a:r>
          </a:p>
          <a:p>
            <a:r>
              <a:rPr lang="en-US" altLang="zh-CN" dirty="0" smtClean="0"/>
              <a:t>14.58</a:t>
            </a:r>
          </a:p>
          <a:p>
            <a:r>
              <a:rPr lang="en-US" altLang="zh-CN" dirty="0" smtClean="0"/>
              <a:t>14.62</a:t>
            </a:r>
          </a:p>
          <a:p>
            <a:r>
              <a:rPr lang="en-US" altLang="zh-CN" dirty="0" smtClean="0"/>
              <a:t>14.66</a:t>
            </a:r>
          </a:p>
          <a:p>
            <a:r>
              <a:rPr lang="en-US" altLang="zh-CN" dirty="0" smtClean="0"/>
              <a:t>14.70</a:t>
            </a:r>
          </a:p>
          <a:p>
            <a:r>
              <a:rPr lang="en-US" altLang="zh-CN" dirty="0" smtClean="0"/>
              <a:t>14.75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455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偏序关系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8841"/>
            <a:ext cx="7706072" cy="418812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问题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pPr lvl="1"/>
            <a:r>
              <a:rPr lang="zh-CN" altLang="en-US" sz="3200" dirty="0"/>
              <a:t>任意单词的长度</a:t>
            </a:r>
            <a:r>
              <a:rPr lang="zh-CN" altLang="en-US" sz="3200" dirty="0" smtClean="0"/>
              <a:t>有限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给定</a:t>
            </a:r>
            <a:r>
              <a:rPr lang="zh-CN" altLang="en-US" sz="3200" dirty="0" smtClean="0"/>
              <a:t>一个序关系，任意</a:t>
            </a:r>
            <a:r>
              <a:rPr lang="zh-CN" altLang="en-US" sz="3200" dirty="0" smtClean="0"/>
              <a:t>两个单词都可以比较“序”，是否意味着单词的“序位置”是唯一的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832" y="365125"/>
            <a:ext cx="2849687" cy="20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311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300"/>
              <a:t>全序：一种特殊的偏序关系</a:t>
            </a:r>
            <a:endParaRPr lang="zh-CN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0214"/>
            <a:ext cx="10370367" cy="46815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如果对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 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≼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≼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中有一个成立，则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可比。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上的偏序关系，如果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中的任意两个元素都是可比的，则称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全序关系（或线序关系）</a:t>
            </a:r>
          </a:p>
          <a:p>
            <a:pPr marL="342900" lvl="1" indent="-342900" algn="just" eaLnBrk="1" hangingPunct="1">
              <a:buClr>
                <a:schemeClr val="tx2"/>
              </a:buClr>
            </a:pP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 eaLnBrk="1" hangingPunct="1">
              <a:buClr>
                <a:schemeClr val="tx2"/>
              </a:buClr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举例（全序）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8175" lvl="2" indent="-342900" algn="just" eaLnBrk="1" hangingPunct="1">
              <a:buClr>
                <a:schemeClr val="tx2"/>
              </a:buClr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实数集上的“不大于”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、基于拉丁字母表的字典顺序</a:t>
            </a:r>
          </a:p>
          <a:p>
            <a:pPr algn="just" eaLnBrk="1" hangingPunct="1"/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32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81001"/>
            <a:ext cx="7488237" cy="9509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偏序集上的“小于”关系及覆盖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83432" y="1719263"/>
                <a:ext cx="10369152" cy="4411662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&lt;A, ≼&gt; </a:t>
                </a: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是偏序集</a:t>
                </a:r>
                <a:endPara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</a:t>
                </a:r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小于”关系</a:t>
                </a:r>
                <a:r>
                  <a:rPr lang="en-US" altLang="zh-CN" sz="36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≺</a:t>
                </a: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定义如下：</a:t>
                </a:r>
                <a:endPara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3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3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≺</m:t>
                    </m:r>
                    <m:r>
                      <a:rPr lang="en-US" altLang="zh-CN" sz="3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iff</a:t>
                </a:r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zh-CN" altLang="en-US" sz="3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≼</m:t>
                    </m:r>
                    <m:r>
                      <a:rPr lang="en-US" altLang="zh-CN" sz="3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𝒚</m:t>
                    </m:r>
                    <m:r>
                      <a:rPr lang="en-US" altLang="zh-CN" sz="3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∧</m:t>
                    </m:r>
                    <m:r>
                      <a:rPr lang="en-US" altLang="zh-CN" sz="3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zh-CN" sz="36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6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</m:t>
                    </m:r>
                    <m:r>
                      <a:rPr lang="en-US" altLang="zh-CN" sz="36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𝒚</m:t>
                    </m:r>
                    <m:r>
                      <a:rPr lang="en-US" altLang="zh-CN" sz="3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元素</a:t>
                </a:r>
                <a:r>
                  <a:rPr lang="en-US" altLang="zh-CN" sz="36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36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覆盖</a:t>
                </a:r>
                <a:r>
                  <a:rPr lang="en-US" altLang="zh-CN" sz="36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定义如下</a:t>
                </a:r>
                <a:r>
                  <a:rPr lang="zh-CN" alt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≺y</a:t>
                </a:r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，且不存在</a:t>
                </a:r>
                <a:r>
                  <a:rPr lang="en-US" altLang="zh-CN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A</a:t>
                </a:r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使得</a:t>
                </a:r>
                <a:r>
                  <a:rPr lang="en-US" altLang="zh-CN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x≺z≺</a:t>
                </a:r>
                <a:r>
                  <a:rPr lang="en-US" altLang="zh-CN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为：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≪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endPara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的覆盖”</a:t>
                </a:r>
                <a:endPara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的直接后继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(immediate successor</a:t>
                </a:r>
                <a:r>
                  <a:rPr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endPara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algn="just" eaLnBrk="1" hangingPunct="1"/>
                <a:endParaRPr lang="en-US" altLang="zh-CN" sz="3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CN" sz="3600" dirty="0" smtClean="0"/>
              </a:p>
            </p:txBody>
          </p:sp>
        </mc:Choice>
        <mc:Fallback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3432" y="1719263"/>
                <a:ext cx="10369152" cy="4411662"/>
              </a:xfrm>
              <a:blipFill rotWithShape="0">
                <a:blip r:embed="rId3"/>
                <a:stretch>
                  <a:fillRect l="-1293" t="-5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7" y="207964"/>
            <a:ext cx="7966448" cy="1036637"/>
          </a:xfrm>
        </p:spPr>
        <p:txBody>
          <a:bodyPr/>
          <a:lstStyle/>
          <a:p>
            <a:pPr eaLnBrk="1" hangingPunct="1"/>
            <a:r>
              <a:rPr lang="zh-CN" altLang="en-US" sz="4300" dirty="0"/>
              <a:t>哈斯图</a:t>
            </a:r>
            <a:r>
              <a:rPr lang="zh-CN" altLang="en-US" dirty="0" smtClean="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9417" y="1389064"/>
            <a:ext cx="10513168" cy="3949700"/>
          </a:xfrm>
        </p:spPr>
        <p:txBody>
          <a:bodyPr/>
          <a:lstStyle/>
          <a:p>
            <a:pPr algn="just"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下图中的关系图和哈斯图是等价的吗？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481648" y="1844824"/>
            <a:ext cx="2659064" cy="2998788"/>
            <a:chOff x="7267575" y="3282950"/>
            <a:chExt cx="2659064" cy="2998788"/>
          </a:xfrm>
        </p:grpSpPr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9066213" y="5875339"/>
              <a:ext cx="457200" cy="396875"/>
            </a:xfrm>
            <a:custGeom>
              <a:avLst/>
              <a:gdLst>
                <a:gd name="T0" fmla="*/ 2147483647 w 288"/>
                <a:gd name="T1" fmla="*/ 2147483647 h 250"/>
                <a:gd name="T2" fmla="*/ 2147483647 w 288"/>
                <a:gd name="T3" fmla="*/ 2147483647 h 250"/>
                <a:gd name="T4" fmla="*/ 2147483647 w 288"/>
                <a:gd name="T5" fmla="*/ 2147483647 h 250"/>
                <a:gd name="T6" fmla="*/ 2147483647 w 288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50"/>
                <a:gd name="T14" fmla="*/ 288 w 288"/>
                <a:gd name="T15" fmla="*/ 250 h 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50">
                  <a:moveTo>
                    <a:pt x="250" y="46"/>
                  </a:moveTo>
                  <a:cubicBezTo>
                    <a:pt x="269" y="125"/>
                    <a:pt x="288" y="204"/>
                    <a:pt x="250" y="227"/>
                  </a:cubicBezTo>
                  <a:cubicBezTo>
                    <a:pt x="212" y="250"/>
                    <a:pt x="46" y="220"/>
                    <a:pt x="23" y="182"/>
                  </a:cubicBezTo>
                  <a:cubicBezTo>
                    <a:pt x="0" y="144"/>
                    <a:pt x="57" y="72"/>
                    <a:pt x="11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7267575" y="4459289"/>
              <a:ext cx="323850" cy="541337"/>
            </a:xfrm>
            <a:custGeom>
              <a:avLst/>
              <a:gdLst>
                <a:gd name="T0" fmla="*/ 2147483647 w 204"/>
                <a:gd name="T1" fmla="*/ 2147483647 h 341"/>
                <a:gd name="T2" fmla="*/ 2147483647 w 204"/>
                <a:gd name="T3" fmla="*/ 2147483647 h 341"/>
                <a:gd name="T4" fmla="*/ 2147483647 w 204"/>
                <a:gd name="T5" fmla="*/ 2147483647 h 341"/>
                <a:gd name="T6" fmla="*/ 2147483647 w 204"/>
                <a:gd name="T7" fmla="*/ 2147483647 h 3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4"/>
                <a:gd name="T13" fmla="*/ 0 h 341"/>
                <a:gd name="T14" fmla="*/ 204 w 204"/>
                <a:gd name="T15" fmla="*/ 341 h 3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4" h="341">
                  <a:moveTo>
                    <a:pt x="204" y="257"/>
                  </a:moveTo>
                  <a:cubicBezTo>
                    <a:pt x="125" y="299"/>
                    <a:pt x="46" y="341"/>
                    <a:pt x="23" y="303"/>
                  </a:cubicBezTo>
                  <a:cubicBezTo>
                    <a:pt x="0" y="265"/>
                    <a:pt x="38" y="60"/>
                    <a:pt x="68" y="30"/>
                  </a:cubicBezTo>
                  <a:cubicBezTo>
                    <a:pt x="98" y="0"/>
                    <a:pt x="151" y="60"/>
                    <a:pt x="204" y="12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9018588" y="3282951"/>
              <a:ext cx="373062" cy="360363"/>
            </a:xfrm>
            <a:custGeom>
              <a:avLst/>
              <a:gdLst>
                <a:gd name="T0" fmla="*/ 2147483647 w 235"/>
                <a:gd name="T1" fmla="*/ 2147483647 h 227"/>
                <a:gd name="T2" fmla="*/ 2147483647 w 235"/>
                <a:gd name="T3" fmla="*/ 2147483647 h 227"/>
                <a:gd name="T4" fmla="*/ 2147483647 w 235"/>
                <a:gd name="T5" fmla="*/ 0 h 227"/>
                <a:gd name="T6" fmla="*/ 2147483647 w 235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227"/>
                <a:gd name="T14" fmla="*/ 235 w 235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227">
                  <a:moveTo>
                    <a:pt x="144" y="227"/>
                  </a:moveTo>
                  <a:cubicBezTo>
                    <a:pt x="72" y="223"/>
                    <a:pt x="0" y="220"/>
                    <a:pt x="8" y="182"/>
                  </a:cubicBezTo>
                  <a:cubicBezTo>
                    <a:pt x="16" y="144"/>
                    <a:pt x="152" y="0"/>
                    <a:pt x="190" y="0"/>
                  </a:cubicBezTo>
                  <a:cubicBezTo>
                    <a:pt x="228" y="0"/>
                    <a:pt x="231" y="91"/>
                    <a:pt x="235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" name="Group 33"/>
            <p:cNvGrpSpPr>
              <a:grpSpLocks/>
            </p:cNvGrpSpPr>
            <p:nvPr/>
          </p:nvGrpSpPr>
          <p:grpSpPr bwMode="auto">
            <a:xfrm>
              <a:off x="7375526" y="3282950"/>
              <a:ext cx="2551113" cy="2998788"/>
              <a:chOff x="1066" y="1388"/>
              <a:chExt cx="1607" cy="1889"/>
            </a:xfrm>
          </p:grpSpPr>
          <p:sp>
            <p:nvSpPr>
              <p:cNvPr id="13330" name="Text Box 7"/>
              <p:cNvSpPr txBox="1">
                <a:spLocks noChangeArrowheads="1"/>
              </p:cNvSpPr>
              <p:nvPr/>
            </p:nvSpPr>
            <p:spPr bwMode="auto">
              <a:xfrm>
                <a:off x="2414" y="2989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331" name="Text Box 8"/>
              <p:cNvSpPr txBox="1">
                <a:spLocks noChangeArrowheads="1"/>
              </p:cNvSpPr>
              <p:nvPr/>
            </p:nvSpPr>
            <p:spPr bwMode="auto">
              <a:xfrm>
                <a:off x="1066" y="24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3332" name="Text Box 9"/>
              <p:cNvSpPr txBox="1">
                <a:spLocks noChangeArrowheads="1"/>
              </p:cNvSpPr>
              <p:nvPr/>
            </p:nvSpPr>
            <p:spPr bwMode="auto">
              <a:xfrm>
                <a:off x="2472" y="138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c</a:t>
                </a:r>
              </a:p>
            </p:txBody>
          </p:sp>
          <p:grpSp>
            <p:nvGrpSpPr>
              <p:cNvPr id="13333" name="Group 20"/>
              <p:cNvGrpSpPr>
                <a:grpSpLocks/>
              </p:cNvGrpSpPr>
              <p:nvPr/>
            </p:nvGrpSpPr>
            <p:grpSpPr bwMode="auto">
              <a:xfrm>
                <a:off x="1202" y="1570"/>
                <a:ext cx="1179" cy="1497"/>
                <a:chOff x="1202" y="1570"/>
                <a:chExt cx="1179" cy="1497"/>
              </a:xfrm>
            </p:grpSpPr>
            <p:sp>
              <p:nvSpPr>
                <p:cNvPr id="13334" name="Oval 4"/>
                <p:cNvSpPr>
                  <a:spLocks noChangeArrowheads="1"/>
                </p:cNvSpPr>
                <p:nvPr/>
              </p:nvSpPr>
              <p:spPr bwMode="auto">
                <a:xfrm>
                  <a:off x="2245" y="2930"/>
                  <a:ext cx="136" cy="13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35" name="Oval 5"/>
                <p:cNvSpPr>
                  <a:spLocks noChangeArrowheads="1"/>
                </p:cNvSpPr>
                <p:nvPr/>
              </p:nvSpPr>
              <p:spPr bwMode="auto">
                <a:xfrm>
                  <a:off x="1202" y="2250"/>
                  <a:ext cx="136" cy="13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36" name="Oval 6"/>
                <p:cNvSpPr>
                  <a:spLocks noChangeArrowheads="1"/>
                </p:cNvSpPr>
                <p:nvPr/>
              </p:nvSpPr>
              <p:spPr bwMode="auto">
                <a:xfrm>
                  <a:off x="2245" y="1570"/>
                  <a:ext cx="136" cy="13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37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1338" y="2341"/>
                  <a:ext cx="907" cy="5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3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293" y="1706"/>
                  <a:ext cx="952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9391650" y="3787775"/>
              <a:ext cx="0" cy="194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465290" y="1916832"/>
            <a:ext cx="627063" cy="2635250"/>
            <a:chOff x="3651" y="2750"/>
            <a:chExt cx="395" cy="1570"/>
          </a:xfrm>
        </p:grpSpPr>
        <p:sp>
          <p:nvSpPr>
            <p:cNvPr id="13322" name="Oval 22"/>
            <p:cNvSpPr>
              <a:spLocks noChangeArrowheads="1"/>
            </p:cNvSpPr>
            <p:nvPr/>
          </p:nvSpPr>
          <p:spPr bwMode="auto">
            <a:xfrm>
              <a:off x="3651" y="4183"/>
              <a:ext cx="136" cy="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3" name="Oval 23"/>
            <p:cNvSpPr>
              <a:spLocks noChangeArrowheads="1"/>
            </p:cNvSpPr>
            <p:nvPr/>
          </p:nvSpPr>
          <p:spPr bwMode="auto">
            <a:xfrm>
              <a:off x="3651" y="3521"/>
              <a:ext cx="136" cy="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4" name="Oval 24"/>
            <p:cNvSpPr>
              <a:spLocks noChangeArrowheads="1"/>
            </p:cNvSpPr>
            <p:nvPr/>
          </p:nvSpPr>
          <p:spPr bwMode="auto">
            <a:xfrm>
              <a:off x="3651" y="2840"/>
              <a:ext cx="136" cy="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5" name="Line 27"/>
            <p:cNvSpPr>
              <a:spLocks noChangeShapeType="1"/>
            </p:cNvSpPr>
            <p:nvPr/>
          </p:nvSpPr>
          <p:spPr bwMode="auto">
            <a:xfrm flipV="1">
              <a:off x="3742" y="365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6" name="Line 28"/>
            <p:cNvSpPr>
              <a:spLocks noChangeShapeType="1"/>
            </p:cNvSpPr>
            <p:nvPr/>
          </p:nvSpPr>
          <p:spPr bwMode="auto">
            <a:xfrm flipV="1">
              <a:off x="3742" y="2931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7" name="Text Box 29"/>
            <p:cNvSpPr txBox="1">
              <a:spLocks noChangeArrowheads="1"/>
            </p:cNvSpPr>
            <p:nvPr/>
          </p:nvSpPr>
          <p:spPr bwMode="auto">
            <a:xfrm>
              <a:off x="3787" y="4032"/>
              <a:ext cx="20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328" name="Text Box 30"/>
            <p:cNvSpPr txBox="1">
              <a:spLocks noChangeArrowheads="1"/>
            </p:cNvSpPr>
            <p:nvPr/>
          </p:nvSpPr>
          <p:spPr bwMode="auto">
            <a:xfrm>
              <a:off x="3833" y="3430"/>
              <a:ext cx="21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329" name="Text Box 31"/>
            <p:cNvSpPr txBox="1">
              <a:spLocks noChangeArrowheads="1"/>
            </p:cNvSpPr>
            <p:nvPr/>
          </p:nvSpPr>
          <p:spPr bwMode="auto">
            <a:xfrm>
              <a:off x="3833" y="2750"/>
              <a:ext cx="20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504412" y="1988840"/>
            <a:ext cx="409348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：你能够较为正式（形式化）地阐述“一个哈斯图能够而且仅仅能够表示一个偏序关系”吗？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8" y="4941168"/>
            <a:ext cx="11621540" cy="172544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3"/>
          <p:cNvSpPr>
            <a:spLocks noChangeArrowheads="1"/>
          </p:cNvSpPr>
          <p:nvPr/>
        </p:nvSpPr>
        <p:spPr bwMode="auto">
          <a:xfrm>
            <a:off x="4419600" y="2133600"/>
            <a:ext cx="3048000" cy="25908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39" name="AutoShape 6"/>
          <p:cNvSpPr>
            <a:spLocks noChangeArrowheads="1"/>
          </p:cNvSpPr>
          <p:nvPr/>
        </p:nvSpPr>
        <p:spPr bwMode="auto">
          <a:xfrm>
            <a:off x="4419600" y="3352800"/>
            <a:ext cx="3048000" cy="25908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0" name="Oval 7"/>
          <p:cNvSpPr>
            <a:spLocks noChangeArrowheads="1"/>
          </p:cNvSpPr>
          <p:nvPr/>
        </p:nvSpPr>
        <p:spPr bwMode="auto">
          <a:xfrm>
            <a:off x="5838825" y="57912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1" name="Oval 8"/>
          <p:cNvSpPr>
            <a:spLocks noChangeArrowheads="1"/>
          </p:cNvSpPr>
          <p:nvPr/>
        </p:nvSpPr>
        <p:spPr bwMode="auto">
          <a:xfrm>
            <a:off x="7348538" y="45291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2" name="Oval 9"/>
          <p:cNvSpPr>
            <a:spLocks noChangeArrowheads="1"/>
          </p:cNvSpPr>
          <p:nvPr/>
        </p:nvSpPr>
        <p:spPr bwMode="auto">
          <a:xfrm>
            <a:off x="5843588" y="46243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3" name="Oval 10"/>
          <p:cNvSpPr>
            <a:spLocks noChangeArrowheads="1"/>
          </p:cNvSpPr>
          <p:nvPr/>
        </p:nvSpPr>
        <p:spPr bwMode="auto">
          <a:xfrm>
            <a:off x="4352925" y="45624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4" name="Oval 11"/>
          <p:cNvSpPr>
            <a:spLocks noChangeArrowheads="1"/>
          </p:cNvSpPr>
          <p:nvPr/>
        </p:nvSpPr>
        <p:spPr bwMode="auto">
          <a:xfrm>
            <a:off x="7319963" y="33289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5" name="Oval 12"/>
          <p:cNvSpPr>
            <a:spLocks noChangeArrowheads="1"/>
          </p:cNvSpPr>
          <p:nvPr/>
        </p:nvSpPr>
        <p:spPr bwMode="auto">
          <a:xfrm>
            <a:off x="5843588" y="32385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6" name="Oval 13"/>
          <p:cNvSpPr>
            <a:spLocks noChangeArrowheads="1"/>
          </p:cNvSpPr>
          <p:nvPr/>
        </p:nvSpPr>
        <p:spPr bwMode="auto">
          <a:xfrm>
            <a:off x="4352925" y="33051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7" name="Oval 14"/>
          <p:cNvSpPr>
            <a:spLocks noChangeArrowheads="1"/>
          </p:cNvSpPr>
          <p:nvPr/>
        </p:nvSpPr>
        <p:spPr bwMode="auto">
          <a:xfrm>
            <a:off x="5819775" y="20145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8" name="Line 15"/>
          <p:cNvSpPr>
            <a:spLocks noChangeShapeType="1"/>
          </p:cNvSpPr>
          <p:nvPr/>
        </p:nvSpPr>
        <p:spPr bwMode="auto">
          <a:xfrm>
            <a:off x="4452938" y="3529013"/>
            <a:ext cx="0" cy="1028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9" name="Line 16"/>
          <p:cNvSpPr>
            <a:spLocks noChangeShapeType="1"/>
          </p:cNvSpPr>
          <p:nvPr/>
        </p:nvSpPr>
        <p:spPr bwMode="auto">
          <a:xfrm>
            <a:off x="7439025" y="3543301"/>
            <a:ext cx="0" cy="1000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0" name="Line 17"/>
          <p:cNvSpPr>
            <a:spLocks noChangeShapeType="1"/>
          </p:cNvSpPr>
          <p:nvPr/>
        </p:nvSpPr>
        <p:spPr bwMode="auto">
          <a:xfrm>
            <a:off x="5953126" y="4843464"/>
            <a:ext cx="4763" cy="947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1" name="Line 18"/>
          <p:cNvSpPr>
            <a:spLocks noChangeShapeType="1"/>
          </p:cNvSpPr>
          <p:nvPr/>
        </p:nvSpPr>
        <p:spPr bwMode="auto">
          <a:xfrm>
            <a:off x="5953125" y="2228851"/>
            <a:ext cx="0" cy="1014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2" name="Text Box 19"/>
          <p:cNvSpPr txBox="1">
            <a:spLocks noChangeArrowheads="1"/>
          </p:cNvSpPr>
          <p:nvPr/>
        </p:nvSpPr>
        <p:spPr bwMode="auto">
          <a:xfrm>
            <a:off x="6019800" y="1828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{a,b,c}</a:t>
            </a:r>
          </a:p>
        </p:txBody>
      </p:sp>
      <p:sp>
        <p:nvSpPr>
          <p:cNvPr id="14353" name="Text Box 20"/>
          <p:cNvSpPr txBox="1">
            <a:spLocks noChangeArrowheads="1"/>
          </p:cNvSpPr>
          <p:nvPr/>
        </p:nvSpPr>
        <p:spPr bwMode="auto">
          <a:xfrm>
            <a:off x="6096000" y="5791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7543800" y="4267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{c}</a:t>
            </a:r>
          </a:p>
        </p:txBody>
      </p:sp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5257800" y="4648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{b}</a:t>
            </a:r>
          </a:p>
        </p:txBody>
      </p:sp>
      <p:sp>
        <p:nvSpPr>
          <p:cNvPr id="14356" name="Text Box 23"/>
          <p:cNvSpPr txBox="1">
            <a:spLocks noChangeArrowheads="1"/>
          </p:cNvSpPr>
          <p:nvPr/>
        </p:nvSpPr>
        <p:spPr bwMode="auto">
          <a:xfrm>
            <a:off x="3810000" y="4191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{a}</a:t>
            </a:r>
          </a:p>
        </p:txBody>
      </p:sp>
      <p:sp>
        <p:nvSpPr>
          <p:cNvPr id="14357" name="Text Box 24"/>
          <p:cNvSpPr txBox="1">
            <a:spLocks noChangeArrowheads="1"/>
          </p:cNvSpPr>
          <p:nvPr/>
        </p:nvSpPr>
        <p:spPr bwMode="auto">
          <a:xfrm>
            <a:off x="7467600" y="3048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{b,c}</a:t>
            </a:r>
          </a:p>
        </p:txBody>
      </p:sp>
      <p:sp>
        <p:nvSpPr>
          <p:cNvPr id="14358" name="Text Box 25"/>
          <p:cNvSpPr txBox="1">
            <a:spLocks noChangeArrowheads="1"/>
          </p:cNvSpPr>
          <p:nvPr/>
        </p:nvSpPr>
        <p:spPr bwMode="auto">
          <a:xfrm>
            <a:off x="5105400" y="2895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{a,c}</a:t>
            </a:r>
          </a:p>
        </p:txBody>
      </p:sp>
      <p:sp>
        <p:nvSpPr>
          <p:cNvPr id="14359" name="Text Box 26"/>
          <p:cNvSpPr txBox="1">
            <a:spLocks noChangeArrowheads="1"/>
          </p:cNvSpPr>
          <p:nvPr/>
        </p:nvSpPr>
        <p:spPr bwMode="auto">
          <a:xfrm>
            <a:off x="3657600" y="2971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{a,b}</a:t>
            </a:r>
          </a:p>
        </p:txBody>
      </p:sp>
      <p:sp>
        <p:nvSpPr>
          <p:cNvPr id="1436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({a,b,c})</a:t>
            </a:r>
            <a:r>
              <a:rPr kumimoji="1"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上的包含关系</a:t>
            </a:r>
            <a:endParaRPr kumimoji="1" lang="zh-CN" alt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7195</TotalTime>
  <Words>3263</Words>
  <Application>Microsoft Office PowerPoint</Application>
  <PresentationFormat>宽屏</PresentationFormat>
  <Paragraphs>437</Paragraphs>
  <Slides>45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Arial Unicode MS</vt:lpstr>
      <vt:lpstr>MS PMincho</vt:lpstr>
      <vt:lpstr>华文行楷</vt:lpstr>
      <vt:lpstr>楷体</vt:lpstr>
      <vt:lpstr>宋体</vt:lpstr>
      <vt:lpstr>Arial</vt:lpstr>
      <vt:lpstr>Calibri</vt:lpstr>
      <vt:lpstr>Calibri Light</vt:lpstr>
      <vt:lpstr>Cambria Math</vt:lpstr>
      <vt:lpstr>MT Extra</vt:lpstr>
      <vt:lpstr>Symbol</vt:lpstr>
      <vt:lpstr>Times New Roman</vt:lpstr>
      <vt:lpstr>Wingdings</vt:lpstr>
      <vt:lpstr>Office 主题</vt:lpstr>
      <vt:lpstr>Microsoft Word 97 - 2003 文档</vt:lpstr>
      <vt:lpstr>计算机问题求解--论题1-12 --偏序关系和格</vt:lpstr>
      <vt:lpstr>偏序关系</vt:lpstr>
      <vt:lpstr>偏序关系</vt:lpstr>
      <vt:lpstr>偏序关系</vt:lpstr>
      <vt:lpstr>偏序关系</vt:lpstr>
      <vt:lpstr>全序：一种特殊的偏序关系</vt:lpstr>
      <vt:lpstr>偏序集上的“小于”关系及覆盖</vt:lpstr>
      <vt:lpstr>哈斯图 </vt:lpstr>
      <vt:lpstr>({a,b,c})上的包含关系</vt:lpstr>
      <vt:lpstr>{1,2,...,12}上的整除关系</vt:lpstr>
      <vt:lpstr>{1,2,3,4,6,8,12,24}上的整除关系</vt:lpstr>
      <vt:lpstr>偏序集中的特殊元素 ：极大(小)</vt:lpstr>
      <vt:lpstr>偏序集中的特殊元素 ：最大(小)</vt:lpstr>
      <vt:lpstr>问题4：如何证明这个定理？</vt:lpstr>
      <vt:lpstr>Topological sorting（拓扑排序）</vt:lpstr>
      <vt:lpstr>偏序集中的特殊元素 ：上(下)确界</vt:lpstr>
      <vt:lpstr>从哈斯图看特殊元素</vt:lpstr>
      <vt:lpstr>良序</vt:lpstr>
      <vt:lpstr>关于次序关系的进一步讨论</vt:lpstr>
      <vt:lpstr>问题6：你从Transfinite Induction中能想到什么？</vt:lpstr>
      <vt:lpstr>偏序格</vt:lpstr>
      <vt:lpstr>格与哈斯图</vt:lpstr>
      <vt:lpstr>问题7：以下定义和偏序格的定义是等价的。Why？</vt:lpstr>
      <vt:lpstr>问题8：问题第七个问题的钥匙在于以下定义，这又是why？</vt:lpstr>
      <vt:lpstr>格的定义</vt:lpstr>
      <vt:lpstr>偏序格的例子</vt:lpstr>
      <vt:lpstr>格的基本关系式</vt:lpstr>
      <vt:lpstr>格的同构</vt:lpstr>
      <vt:lpstr>格的同构</vt:lpstr>
      <vt:lpstr>关于格的对偶命题</vt:lpstr>
      <vt:lpstr>格的对偶原理</vt:lpstr>
      <vt:lpstr>格的性质</vt:lpstr>
      <vt:lpstr>子格</vt:lpstr>
      <vt:lpstr>几个格的例子 </vt:lpstr>
      <vt:lpstr>分配格（ distributive lattice）</vt:lpstr>
      <vt:lpstr>五个元素以下的格</vt:lpstr>
      <vt:lpstr>分配格的充分必要条件之一 </vt:lpstr>
      <vt:lpstr>分配格的充分必要条件之二 </vt:lpstr>
      <vt:lpstr>有界格 </vt:lpstr>
      <vt:lpstr>有补格 </vt:lpstr>
      <vt:lpstr>有界分配格补元的唯一性</vt:lpstr>
      <vt:lpstr>这些定理放在一起去看，你能看出有补分配格有什么特点吗？</vt:lpstr>
      <vt:lpstr>Open topic-1</vt:lpstr>
      <vt:lpstr>Open topic-2</vt:lpstr>
      <vt:lpstr>作业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jun ma</cp:lastModifiedBy>
  <cp:revision>153</cp:revision>
  <dcterms:created xsi:type="dcterms:W3CDTF">2001-02-08T13:36:53Z</dcterms:created>
  <dcterms:modified xsi:type="dcterms:W3CDTF">2017-12-20T13:03:36Z</dcterms:modified>
</cp:coreProperties>
</file>