
<file path=[Content_Types].xml><?xml version="1.0" encoding="utf-8"?>
<Types xmlns="http://schemas.openxmlformats.org/package/2006/content-types">
  <Default Extension="tmp" ContentType="image/png"/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notesMasterIdLst>
    <p:notesMasterId r:id="rId50"/>
  </p:notesMasterIdLst>
  <p:sldIdLst>
    <p:sldId id="256" r:id="rId2"/>
    <p:sldId id="276" r:id="rId3"/>
    <p:sldId id="313" r:id="rId4"/>
    <p:sldId id="320" r:id="rId5"/>
    <p:sldId id="275" r:id="rId6"/>
    <p:sldId id="278" r:id="rId7"/>
    <p:sldId id="281" r:id="rId8"/>
    <p:sldId id="282" r:id="rId9"/>
    <p:sldId id="302" r:id="rId10"/>
    <p:sldId id="301" r:id="rId11"/>
    <p:sldId id="283" r:id="rId12"/>
    <p:sldId id="303" r:id="rId13"/>
    <p:sldId id="304" r:id="rId14"/>
    <p:sldId id="317" r:id="rId15"/>
    <p:sldId id="284" r:id="rId16"/>
    <p:sldId id="305" r:id="rId17"/>
    <p:sldId id="285" r:id="rId18"/>
    <p:sldId id="306" r:id="rId19"/>
    <p:sldId id="324" r:id="rId20"/>
    <p:sldId id="287" r:id="rId21"/>
    <p:sldId id="326" r:id="rId22"/>
    <p:sldId id="328" r:id="rId23"/>
    <p:sldId id="322" r:id="rId24"/>
    <p:sldId id="329" r:id="rId25"/>
    <p:sldId id="330" r:id="rId26"/>
    <p:sldId id="309" r:id="rId27"/>
    <p:sldId id="288" r:id="rId28"/>
    <p:sldId id="334" r:id="rId29"/>
    <p:sldId id="289" r:id="rId30"/>
    <p:sldId id="292" r:id="rId31"/>
    <p:sldId id="291" r:id="rId32"/>
    <p:sldId id="321" r:id="rId33"/>
    <p:sldId id="293" r:id="rId34"/>
    <p:sldId id="318" r:id="rId35"/>
    <p:sldId id="294" r:id="rId36"/>
    <p:sldId id="295" r:id="rId37"/>
    <p:sldId id="319" r:id="rId38"/>
    <p:sldId id="296" r:id="rId39"/>
    <p:sldId id="298" r:id="rId40"/>
    <p:sldId id="297" r:id="rId41"/>
    <p:sldId id="310" r:id="rId42"/>
    <p:sldId id="331" r:id="rId43"/>
    <p:sldId id="332" r:id="rId44"/>
    <p:sldId id="290" r:id="rId45"/>
    <p:sldId id="314" r:id="rId46"/>
    <p:sldId id="315" r:id="rId47"/>
    <p:sldId id="316" r:id="rId48"/>
    <p:sldId id="325" r:id="rId49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99" autoAdjust="0"/>
    <p:restoredTop sz="87045" autoAdjust="0"/>
  </p:normalViewPr>
  <p:slideViewPr>
    <p:cSldViewPr>
      <p:cViewPr varScale="1">
        <p:scale>
          <a:sx n="79" d="100"/>
          <a:sy n="79" d="100"/>
        </p:scale>
        <p:origin x="822" y="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1748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noProof="0" smtClean="0"/>
              <a:t>Click to edit Master text styles</a:t>
            </a:r>
          </a:p>
          <a:p>
            <a:pPr lvl="1"/>
            <a:r>
              <a:rPr lang="zh-CN" altLang="zh-CN" noProof="0" smtClean="0"/>
              <a:t>Second level</a:t>
            </a:r>
          </a:p>
          <a:p>
            <a:pPr lvl="2"/>
            <a:r>
              <a:rPr lang="zh-CN" altLang="zh-CN" noProof="0" smtClean="0"/>
              <a:t>Third level</a:t>
            </a:r>
          </a:p>
          <a:p>
            <a:pPr lvl="3"/>
            <a:r>
              <a:rPr lang="zh-CN" altLang="zh-CN" noProof="0" smtClean="0"/>
              <a:t>Fourth level</a:t>
            </a:r>
          </a:p>
          <a:p>
            <a:pPr lvl="4"/>
            <a:r>
              <a:rPr lang="zh-CN" altLang="zh-CN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58AA5AA-663E-4CEF-B546-8F0BE3B89F60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926514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view/471090.htm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baike.baidu.com/view/29959.htm" TargetMode="External"/><Relationship Id="rId4" Type="http://schemas.openxmlformats.org/officeDocument/2006/relationships/hyperlink" Target="http://baike.baidu.com/view/6653.htm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view/471090.htm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1947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年美国数学家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G.B.Dantzing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提出求解线性规划的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  <a:hlinkClick r:id="rId3"/>
              </a:rPr>
              <a:t>单纯形法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，为这门学科奠定了基础。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1947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年美国数学家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J.von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诺伊曼提出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  <a:hlinkClick r:id="rId4"/>
              </a:rPr>
              <a:t>对偶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理论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开创了线性规划的许多新的研究领域，扩大了它的应用范围和解题能力。</a:t>
            </a: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1951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年美国经济学家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T.C.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库普曼斯把线性规划应用到经济领域，为此与康托罗维奇一起获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1975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年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  <a:hlinkClick r:id="rId5"/>
              </a:rPr>
              <a:t>诺贝尔经济学奖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。</a:t>
            </a:r>
            <a:endParaRPr lang="zh-CN" altLang="en-US" dirty="0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C3519A6-26BB-4B22-A921-1AD728FBA227}" type="slidenum">
              <a:rPr lang="zh-CN" altLang="zh-CN"/>
              <a:pPr eaLnBrk="1" hangingPunct="1"/>
              <a:t>1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365996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分情形：两个最大函数的线性规划，如果存在两个单射函数项目投射（两个单射函数未必构成相互的反函数）；如果一个最大一个最小线性规划，前者的可行解的负值一定是后者的可行解。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等价的意义：后者很明显，标准型的最优解，取负就是原型的最优解；前者中，标准型的可行解可以通过变换过程中的信息，计算得到原型的可行解。且最优解相互对应。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AA5AA-663E-4CEF-B546-8F0BE3B89F60}" type="slidenum">
              <a:rPr lang="zh-CN" altLang="zh-CN" smtClean="0"/>
              <a:pPr/>
              <a:t>11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8088286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L1</a:t>
            </a:r>
            <a:r>
              <a:rPr lang="zh-CN" altLang="en-US" dirty="0" smtClean="0"/>
              <a:t>中的解</a:t>
            </a:r>
            <a:r>
              <a:rPr lang="en-US" altLang="zh-CN" dirty="0" smtClean="0"/>
              <a:t>&lt;x1,x21,x22&gt;</a:t>
            </a:r>
            <a:r>
              <a:rPr lang="zh-CN" altLang="en-US" dirty="0" smtClean="0"/>
              <a:t>对应</a:t>
            </a:r>
            <a:r>
              <a:rPr lang="en-US" altLang="zh-CN" dirty="0" smtClean="0"/>
              <a:t>L</a:t>
            </a:r>
            <a:r>
              <a:rPr lang="zh-CN" altLang="en-US" dirty="0" smtClean="0"/>
              <a:t>中的解</a:t>
            </a:r>
            <a:r>
              <a:rPr lang="en-US" altLang="zh-CN" dirty="0" smtClean="0"/>
              <a:t>&lt;x1,x21-x22&gt;</a:t>
            </a:r>
          </a:p>
          <a:p>
            <a:r>
              <a:rPr lang="en-US" altLang="zh-CN" dirty="0" smtClean="0"/>
              <a:t>L</a:t>
            </a:r>
            <a:r>
              <a:rPr lang="zh-CN" altLang="en-US" baseline="0" dirty="0" smtClean="0"/>
              <a:t>中的解</a:t>
            </a:r>
            <a:r>
              <a:rPr lang="en-US" altLang="zh-CN" baseline="0" dirty="0" smtClean="0"/>
              <a:t>&lt;x1,x2&gt;</a:t>
            </a:r>
            <a:r>
              <a:rPr lang="zh-CN" altLang="en-US" baseline="0" dirty="0" smtClean="0"/>
              <a:t>对应</a:t>
            </a:r>
            <a:r>
              <a:rPr lang="en-US" altLang="zh-CN" baseline="0" dirty="0" smtClean="0"/>
              <a:t>L1</a:t>
            </a:r>
            <a:r>
              <a:rPr lang="zh-CN" altLang="en-US" baseline="0" dirty="0" smtClean="0"/>
              <a:t>中的解</a:t>
            </a:r>
            <a:r>
              <a:rPr lang="en-US" altLang="zh-CN" baseline="0" dirty="0" smtClean="0"/>
              <a:t>&lt;x1,0,x2&gt;(x2&lt;0)</a:t>
            </a:r>
            <a:r>
              <a:rPr lang="zh-CN" altLang="en-US" baseline="0" dirty="0" smtClean="0"/>
              <a:t>或者</a:t>
            </a:r>
            <a:r>
              <a:rPr lang="en-US" altLang="zh-CN" baseline="0" dirty="0" smtClean="0"/>
              <a:t>&lt;x1,x2,0&gt;(x2&gt;0)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AA5AA-663E-4CEF-B546-8F0BE3B89F60}" type="slidenum">
              <a:rPr lang="zh-CN" altLang="zh-CN" smtClean="0"/>
              <a:pPr/>
              <a:t>12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906062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Slack</a:t>
            </a:r>
            <a:r>
              <a:rPr lang="zh-CN" altLang="en-US" dirty="0" smtClean="0"/>
              <a:t>：富余的</a:t>
            </a:r>
            <a:endParaRPr lang="en-US" altLang="zh-CN" dirty="0" smtClean="0"/>
          </a:p>
          <a:p>
            <a:r>
              <a:rPr lang="zh-CN" altLang="en-US" dirty="0" smtClean="0"/>
              <a:t>约束式左右的差距（富余）越小，目标值越大；可行解越靠近最优解，松弛变量越小。</a:t>
            </a:r>
            <a:endParaRPr lang="en-US" altLang="zh-CN" dirty="0" smtClean="0"/>
          </a:p>
          <a:p>
            <a:r>
              <a:rPr lang="zh-CN" altLang="en-US" dirty="0" smtClean="0"/>
              <a:t>松弛式：针对每个约束条件，定义一个松弛变量</a:t>
            </a:r>
            <a:endParaRPr lang="en-US" altLang="zh-CN" dirty="0" smtClean="0"/>
          </a:p>
          <a:p>
            <a:r>
              <a:rPr lang="zh-CN" altLang="en-US" dirty="0" smtClean="0"/>
              <a:t>松弛变量为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时，最完美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因此，所有松弛变量和最小时，目标值最大，最优解出现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直观上说，等式更容易进行求解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AA5AA-663E-4CEF-B546-8F0BE3B89F60}" type="slidenum">
              <a:rPr lang="zh-CN" altLang="zh-CN" smtClean="0"/>
              <a:pPr/>
              <a:t>15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736448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因此，所有松弛变量和最小时，目标值最大，最优解出现</a:t>
            </a:r>
            <a:endParaRPr lang="en-US" altLang="zh-CN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某个松弛变量为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时，该变量所在的约束式成为线性方程，该方程的解就是某个可行解：这个可行解处于某个单纯形的顶点上！</a:t>
            </a:r>
            <a:endParaRPr lang="en-US" altLang="zh-CN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这可能就是单纯形算法的命名原因。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AA5AA-663E-4CEF-B546-8F0BE3B89F60}" type="slidenum">
              <a:rPr lang="zh-CN" altLang="zh-CN" smtClean="0"/>
              <a:pPr/>
              <a:t>16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3147687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省略了一些词语，省略了明显的非负约束</a:t>
            </a:r>
            <a:endParaRPr lang="en-US" altLang="zh-CN" dirty="0" smtClean="0"/>
          </a:p>
          <a:p>
            <a:r>
              <a:rPr lang="zh-CN" altLang="en-US" dirty="0" smtClean="0"/>
              <a:t>一定要注意：</a:t>
            </a:r>
            <a:r>
              <a:rPr lang="en-US" altLang="zh-CN" dirty="0" smtClean="0"/>
              <a:t>A</a:t>
            </a:r>
            <a:r>
              <a:rPr lang="zh-CN" altLang="en-US" dirty="0" smtClean="0"/>
              <a:t>是</a:t>
            </a:r>
            <a:r>
              <a:rPr lang="en-US" altLang="zh-CN" dirty="0" smtClean="0"/>
              <a:t>b-</a:t>
            </a:r>
            <a:r>
              <a:rPr lang="zh-CN" altLang="en-US" dirty="0" smtClean="0"/>
              <a:t>合式中的系数矩阵；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AA5AA-663E-4CEF-B546-8F0BE3B89F60}" type="slidenum">
              <a:rPr lang="zh-CN" altLang="zh-CN" smtClean="0"/>
              <a:pPr/>
              <a:t>17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927296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AA5AA-663E-4CEF-B546-8F0BE3B89F60}" type="slidenum">
              <a:rPr lang="zh-CN" altLang="zh-CN" smtClean="0"/>
              <a:pPr/>
              <a:t>18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215657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尝试着将某个松弛变量“紧致”到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，让我们把视野聚焦到某个“点”、“边”、“面”等单纯形的广义“顶点”上！</a:t>
            </a:r>
            <a:endParaRPr lang="en-US" altLang="zh-CN" dirty="0" smtClean="0"/>
          </a:p>
          <a:p>
            <a:r>
              <a:rPr lang="zh-CN" altLang="en-US" dirty="0" smtClean="0"/>
              <a:t>找到这样的基本变量和非基本变量的“设置”方案，</a:t>
            </a:r>
            <a:endParaRPr lang="en-US" altLang="zh-CN" dirty="0" smtClean="0"/>
          </a:p>
          <a:p>
            <a:r>
              <a:rPr lang="zh-CN" altLang="en-US" dirty="0" smtClean="0"/>
              <a:t>然后观察目标函数值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AA5AA-663E-4CEF-B546-8F0BE3B89F60}" type="slidenum">
              <a:rPr lang="zh-CN" altLang="zh-CN" smtClean="0"/>
              <a:pPr/>
              <a:t>19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399525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基本解：一个系统的非基本变量均赋值为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时，解出基本变量，构成的解</a:t>
            </a:r>
            <a:r>
              <a:rPr lang="en-US" altLang="zh-CN" dirty="0" smtClean="0"/>
              <a:t>&lt;</a:t>
            </a:r>
            <a:r>
              <a:rPr lang="zh-CN" altLang="en-US" dirty="0" smtClean="0"/>
              <a:t>非基本变量列表</a:t>
            </a:r>
            <a:r>
              <a:rPr lang="en-US" altLang="zh-CN" dirty="0" smtClean="0"/>
              <a:t>,</a:t>
            </a:r>
            <a:r>
              <a:rPr lang="zh-CN" altLang="en-US" dirty="0" smtClean="0"/>
              <a:t>基本变量列表</a:t>
            </a:r>
            <a:r>
              <a:rPr lang="en-US" altLang="zh-CN" dirty="0" smtClean="0"/>
              <a:t>,&gt;,</a:t>
            </a:r>
            <a:r>
              <a:rPr lang="zh-CN" altLang="en-US" dirty="0" smtClean="0"/>
              <a:t>基本解的格式是按照原始系统中的变量下标确定，今后不再变动；</a:t>
            </a:r>
            <a:endParaRPr lang="en-US" altLang="zh-CN" dirty="0" smtClean="0"/>
          </a:p>
          <a:p>
            <a:r>
              <a:rPr lang="zh-CN" altLang="en-US" dirty="0" smtClean="0"/>
              <a:t>在目标函数中诸正的</a:t>
            </a:r>
            <a:r>
              <a:rPr lang="en-US" altLang="zh-CN" dirty="0" err="1" smtClean="0"/>
              <a:t>Cj</a:t>
            </a:r>
            <a:r>
              <a:rPr lang="zh-CN" altLang="en-US" dirty="0" smtClean="0"/>
              <a:t>中挑选一个；</a:t>
            </a:r>
            <a:endParaRPr lang="en-US" altLang="zh-CN" dirty="0" smtClean="0"/>
          </a:p>
          <a:p>
            <a:r>
              <a:rPr lang="zh-CN" altLang="en-US" dirty="0" smtClean="0"/>
              <a:t>看哪个约束条件对这个</a:t>
            </a:r>
            <a:r>
              <a:rPr lang="en-US" altLang="zh-CN" dirty="0" err="1" smtClean="0"/>
              <a:t>cj</a:t>
            </a:r>
            <a:r>
              <a:rPr lang="zh-CN" altLang="en-US" dirty="0" smtClean="0"/>
              <a:t>的约束最强：左边非负</a:t>
            </a:r>
            <a:endParaRPr lang="en-US" altLang="zh-CN" dirty="0" smtClean="0"/>
          </a:p>
          <a:p>
            <a:r>
              <a:rPr lang="zh-CN" altLang="en-US" dirty="0" smtClean="0"/>
              <a:t>基本解前提下，目标函数值取决于目标函数中的</a:t>
            </a:r>
            <a:r>
              <a:rPr lang="en-US" altLang="zh-CN" dirty="0" smtClean="0"/>
              <a:t>v</a:t>
            </a:r>
            <a:r>
              <a:rPr lang="zh-CN" altLang="en-US" dirty="0" smtClean="0"/>
              <a:t>（其它变量均取值为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）。每次迭代，选择的</a:t>
            </a:r>
            <a:r>
              <a:rPr lang="en-US" altLang="zh-CN" dirty="0" err="1" smtClean="0"/>
              <a:t>xj</a:t>
            </a:r>
            <a:r>
              <a:rPr lang="zh-CN" altLang="en-US" dirty="0" smtClean="0"/>
              <a:t>系数都是正的，每次解出来的</a:t>
            </a:r>
            <a:r>
              <a:rPr lang="en-US" altLang="zh-CN" dirty="0" err="1" smtClean="0"/>
              <a:t>xj</a:t>
            </a:r>
            <a:r>
              <a:rPr lang="zh-CN" altLang="en-US" dirty="0" smtClean="0"/>
              <a:t>也是正的，</a:t>
            </a:r>
            <a:r>
              <a:rPr lang="en-US" altLang="zh-CN" dirty="0" smtClean="0"/>
              <a:t>v</a:t>
            </a:r>
            <a:r>
              <a:rPr lang="zh-CN" altLang="en-US" dirty="0" smtClean="0"/>
              <a:t>只会增加不会减少。</a:t>
            </a:r>
            <a:endParaRPr lang="en-US" altLang="zh-CN" dirty="0" smtClean="0"/>
          </a:p>
          <a:p>
            <a:r>
              <a:rPr lang="zh-CN" altLang="en-US" dirty="0" smtClean="0"/>
              <a:t>目标函数中</a:t>
            </a:r>
            <a:r>
              <a:rPr lang="en-US" altLang="zh-CN" dirty="0" smtClean="0"/>
              <a:t>v</a:t>
            </a:r>
            <a:r>
              <a:rPr lang="zh-CN" altLang="en-US" dirty="0" smtClean="0"/>
              <a:t>是正的，其余系数均为负数。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所有的基本解都是可行解。每次迭代都是等价的。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AA5AA-663E-4CEF-B546-8F0BE3B89F60}" type="slidenum">
              <a:rPr lang="zh-CN" altLang="zh-CN" smtClean="0"/>
              <a:pPr/>
              <a:t>20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977717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本质上，就是单纯形的点、线、面</a:t>
            </a:r>
            <a:endParaRPr lang="en-US" altLang="zh-CN" dirty="0" smtClean="0"/>
          </a:p>
          <a:p>
            <a:r>
              <a:rPr lang="zh-CN" altLang="en-US" dirty="0" smtClean="0"/>
              <a:t>本质上就是高斯消元法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AA5AA-663E-4CEF-B546-8F0BE3B89F60}" type="slidenum">
              <a:rPr lang="zh-CN" altLang="zh-CN" smtClean="0"/>
              <a:pPr/>
              <a:t>22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618402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大于等于</a:t>
            </a:r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AA5AA-663E-4CEF-B546-8F0BE3B89F60}" type="slidenum">
              <a:rPr lang="zh-CN" altLang="zh-CN" smtClean="0"/>
              <a:pPr/>
              <a:t>23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7250966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有解的线性方程组系数矩阵满秩，有唯一解；</a:t>
            </a:r>
            <a:endParaRPr lang="en-US" altLang="zh-CN" dirty="0" smtClean="0"/>
          </a:p>
          <a:p>
            <a:r>
              <a:rPr lang="zh-CN" altLang="en-US" dirty="0" smtClean="0"/>
              <a:t>如果不满秩，有无穷多组解；</a:t>
            </a:r>
            <a:endParaRPr lang="en-US" altLang="zh-CN" dirty="0" smtClean="0"/>
          </a:p>
          <a:p>
            <a:r>
              <a:rPr lang="zh-CN" altLang="en-US" dirty="0" smtClean="0"/>
              <a:t>如果上述方程组变成不等式组，也是无穷多组解；</a:t>
            </a:r>
            <a:endParaRPr lang="en-US" altLang="zh-CN" dirty="0" smtClean="0"/>
          </a:p>
          <a:p>
            <a:r>
              <a:rPr lang="zh-CN" altLang="en-US" dirty="0" smtClean="0"/>
              <a:t>在无穷多组解中，必定有极值、最值。求极</a:t>
            </a:r>
            <a:r>
              <a:rPr lang="en-US" altLang="zh-CN" dirty="0" smtClean="0"/>
              <a:t>/</a:t>
            </a:r>
            <a:r>
              <a:rPr lang="zh-CN" altLang="en-US" dirty="0" smtClean="0"/>
              <a:t>最，称为线性规划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AA5AA-663E-4CEF-B546-8F0BE3B89F60}" type="slidenum">
              <a:rPr lang="zh-CN" altLang="zh-CN" smtClean="0"/>
              <a:pPr/>
              <a:t>2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8163106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X1</a:t>
            </a:r>
            <a:r>
              <a:rPr lang="zh-CN" altLang="en-US" dirty="0" smtClean="0"/>
              <a:t>的系数是目标函数中最大的正的系数，</a:t>
            </a:r>
            <a:r>
              <a:rPr lang="en-US" altLang="zh-CN" dirty="0" smtClean="0"/>
              <a:t>x1</a:t>
            </a:r>
            <a:r>
              <a:rPr lang="zh-CN" altLang="en-US" dirty="0" smtClean="0"/>
              <a:t>的增大，对目标值影响最大。可以首选</a:t>
            </a:r>
            <a:endParaRPr lang="en-US" altLang="zh-CN" dirty="0" smtClean="0"/>
          </a:p>
          <a:p>
            <a:r>
              <a:rPr lang="zh-CN" altLang="en-US" dirty="0" smtClean="0"/>
              <a:t>当第一次</a:t>
            </a:r>
            <a:r>
              <a:rPr lang="en-US" altLang="zh-CN" dirty="0" smtClean="0"/>
              <a:t>pivot</a:t>
            </a:r>
            <a:r>
              <a:rPr lang="zh-CN" altLang="en-US" dirty="0" smtClean="0"/>
              <a:t>变换之后，看到了</a:t>
            </a:r>
            <a:r>
              <a:rPr lang="en-US" altLang="zh-CN" dirty="0" smtClean="0"/>
              <a:t>x6</a:t>
            </a:r>
            <a:r>
              <a:rPr lang="zh-CN" altLang="en-US" dirty="0" smtClean="0"/>
              <a:t>这个松弛变量为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的可行解（选择了某个凸的可行解空间、单纯形的顶点）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AA5AA-663E-4CEF-B546-8F0BE3B89F60}" type="slidenum">
              <a:rPr lang="zh-CN" altLang="zh-CN" smtClean="0"/>
              <a:pPr/>
              <a:t>24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272816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X1</a:t>
            </a:r>
            <a:r>
              <a:rPr lang="zh-CN" altLang="en-US" dirty="0" smtClean="0"/>
              <a:t>的系数是目标函数中最大的正的系数，</a:t>
            </a:r>
            <a:r>
              <a:rPr lang="en-US" altLang="zh-CN" dirty="0" smtClean="0"/>
              <a:t>x1</a:t>
            </a:r>
            <a:r>
              <a:rPr lang="zh-CN" altLang="en-US" dirty="0" smtClean="0"/>
              <a:t>的增大，对目标值影响最大。可以首选</a:t>
            </a:r>
            <a:endParaRPr lang="en-US" altLang="zh-CN" dirty="0" smtClean="0"/>
          </a:p>
          <a:p>
            <a:r>
              <a:rPr lang="zh-CN" altLang="en-US" dirty="0" smtClean="0"/>
              <a:t>当第一次</a:t>
            </a:r>
            <a:r>
              <a:rPr lang="en-US" altLang="zh-CN" dirty="0" smtClean="0"/>
              <a:t>pivot</a:t>
            </a:r>
            <a:r>
              <a:rPr lang="zh-CN" altLang="en-US" dirty="0" smtClean="0"/>
              <a:t>变换之后，看到了</a:t>
            </a:r>
            <a:r>
              <a:rPr lang="en-US" altLang="zh-CN" dirty="0" smtClean="0"/>
              <a:t>x6</a:t>
            </a:r>
            <a:r>
              <a:rPr lang="zh-CN" altLang="en-US" dirty="0" smtClean="0"/>
              <a:t>这个松弛变量为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的可行解（选择了某个凸的可行解空间</a:t>
            </a:r>
            <a:r>
              <a:rPr lang="en-US" altLang="zh-CN" dirty="0" smtClean="0"/>
              <a:t>(</a:t>
            </a:r>
            <a:r>
              <a:rPr lang="zh-CN" altLang="en-US" dirty="0" smtClean="0"/>
              <a:t>单纯形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的顶点）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AA5AA-663E-4CEF-B546-8F0BE3B89F60}" type="slidenum">
              <a:rPr lang="zh-CN" altLang="zh-CN" smtClean="0"/>
              <a:pPr/>
              <a:t>25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8565685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目标函数中，所有</a:t>
            </a:r>
            <a:r>
              <a:rPr lang="en-US" altLang="zh-CN" dirty="0" smtClean="0"/>
              <a:t>ci</a:t>
            </a:r>
            <a:r>
              <a:rPr lang="zh-CN" altLang="en-US" dirty="0" smtClean="0"/>
              <a:t>均为负数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AA5AA-663E-4CEF-B546-8F0BE3B89F60}" type="slidenum">
              <a:rPr lang="zh-CN" altLang="zh-CN" smtClean="0"/>
              <a:pPr/>
              <a:t>28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69755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每一次“翻转”，都能够得到一个等价的新线性规划系统，得到一个新系统的“基本解”。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AA5AA-663E-4CEF-B546-8F0BE3B89F60}" type="slidenum">
              <a:rPr lang="zh-CN" altLang="zh-CN" smtClean="0"/>
              <a:pPr/>
              <a:t>30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696351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12.1</a:t>
            </a:r>
            <a:r>
              <a:rPr lang="zh-CN" altLang="en-US" dirty="0" smtClean="0"/>
              <a:t>：所有系统的约束上界都大于等于</a:t>
            </a:r>
            <a:r>
              <a:rPr lang="en-US" altLang="zh-CN" dirty="0" smtClean="0"/>
              <a:t>0</a:t>
            </a:r>
            <a:r>
              <a:rPr lang="zh-CN" altLang="en-US" dirty="0" smtClean="0"/>
              <a:t>；有初始可行解的规划系统，诸</a:t>
            </a:r>
            <a:r>
              <a:rPr lang="en-US" altLang="zh-CN" dirty="0" smtClean="0"/>
              <a:t>bi</a:t>
            </a:r>
            <a:r>
              <a:rPr lang="zh-CN" altLang="en-US" dirty="0" smtClean="0"/>
              <a:t>均应大于等于</a:t>
            </a:r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AA5AA-663E-4CEF-B546-8F0BE3B89F60}" type="slidenum">
              <a:rPr lang="zh-CN" altLang="zh-CN" smtClean="0"/>
              <a:pPr/>
              <a:t>33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099123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Pivot</a:t>
            </a:r>
            <a:r>
              <a:rPr lang="zh-CN" altLang="en-US" dirty="0" smtClean="0"/>
              <a:t>之后，松弛型没有变化：循环，算法一定不会终止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转动之后，目标函数值不增，算法不一定不终止：松弛型要变！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AA5AA-663E-4CEF-B546-8F0BE3B89F60}" type="slidenum">
              <a:rPr lang="zh-CN" altLang="zh-CN" smtClean="0"/>
              <a:pPr/>
              <a:t>35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70166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400" dirty="0" smtClean="0"/>
              <a:t>不同的松弛型：转动形成的等价松弛型（转不动的松弛型就是最优解出现的松弛型）</a:t>
            </a:r>
            <a:endParaRPr lang="en-US" altLang="zh-CN" sz="2400" dirty="0" smtClean="0"/>
          </a:p>
          <a:p>
            <a:r>
              <a:rPr lang="zh-CN" altLang="en-US" sz="2400" dirty="0" smtClean="0"/>
              <a:t>选定一组基本变量，松弛型也就确定了。而所有的变量个数是</a:t>
            </a:r>
            <a:r>
              <a:rPr lang="en-US" altLang="zh-CN" sz="2400" dirty="0" err="1" smtClean="0"/>
              <a:t>n+m</a:t>
            </a:r>
            <a:r>
              <a:rPr lang="zh-CN" altLang="en-US" sz="2400" dirty="0" smtClean="0"/>
              <a:t>个（某个基本变量，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个非基本变量）：最多是</a:t>
            </a:r>
            <a:r>
              <a:rPr lang="en-US" altLang="zh-CN" sz="2400" dirty="0" smtClean="0"/>
              <a:t>C</a:t>
            </a:r>
            <a:r>
              <a:rPr lang="zh-CN" altLang="en-US" sz="2400" dirty="0" smtClean="0"/>
              <a:t>（</a:t>
            </a:r>
            <a:r>
              <a:rPr lang="en-US" altLang="zh-CN" sz="2400" dirty="0" err="1" smtClean="0"/>
              <a:t>n+m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m</a:t>
            </a:r>
            <a:r>
              <a:rPr lang="zh-CN" altLang="en-US" sz="2400" dirty="0" smtClean="0"/>
              <a:t>）个松弛型；</a:t>
            </a:r>
            <a:endParaRPr lang="en-US" altLang="zh-CN" sz="2400" dirty="0" smtClean="0"/>
          </a:p>
          <a:p>
            <a:r>
              <a:rPr lang="zh-CN" altLang="en-US" sz="2400" dirty="0" smtClean="0"/>
              <a:t>每次迭代都应该发生一次松弛型变异，否则循环。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AA5AA-663E-4CEF-B546-8F0BE3B89F60}" type="slidenum">
              <a:rPr lang="zh-CN" altLang="zh-CN" smtClean="0"/>
              <a:pPr/>
              <a:t>36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407609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类似最大流最小割：原始系统的一个可行解如果等于对偶系统的某个可行解，则均是最优解。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AA5AA-663E-4CEF-B546-8F0BE3B89F60}" type="slidenum">
              <a:rPr lang="zh-CN" altLang="zh-CN" smtClean="0"/>
              <a:pPr/>
              <a:t>40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200529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1947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年美国数学家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G.B.Dantzing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提出求解线性规划的</a:t>
            </a:r>
            <a:r>
              <a:rPr lang="zh-CN" altLang="en-US" sz="1200" b="0" i="0" u="none" strike="noStrike" kern="120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  <a:hlinkClick r:id="rId3"/>
              </a:rPr>
              <a:t>单纯形法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，为这门学科奠定了基础。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AA5AA-663E-4CEF-B546-8F0BE3B89F60}" type="slidenum">
              <a:rPr lang="zh-CN" altLang="zh-CN" smtClean="0"/>
              <a:pPr/>
              <a:t>44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89923673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基本解：一个系统的非基本变量均赋值为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时，解出基本变量，构成的解</a:t>
            </a:r>
            <a:r>
              <a:rPr lang="en-US" altLang="zh-CN" dirty="0" smtClean="0"/>
              <a:t>&lt;</a:t>
            </a:r>
            <a:r>
              <a:rPr lang="zh-CN" altLang="en-US" dirty="0" smtClean="0"/>
              <a:t>非基本变量列表</a:t>
            </a:r>
            <a:r>
              <a:rPr lang="en-US" altLang="zh-CN" dirty="0" smtClean="0"/>
              <a:t>,</a:t>
            </a:r>
            <a:r>
              <a:rPr lang="zh-CN" altLang="en-US" dirty="0" smtClean="0"/>
              <a:t>基本变量列表</a:t>
            </a:r>
            <a:r>
              <a:rPr lang="en-US" altLang="zh-CN" dirty="0" smtClean="0"/>
              <a:t>,&gt;,</a:t>
            </a:r>
            <a:r>
              <a:rPr lang="zh-CN" altLang="en-US" dirty="0" smtClean="0"/>
              <a:t>基本解的格式是按照原始系统中的变量下标确定，今后不再变动；</a:t>
            </a:r>
            <a:endParaRPr lang="en-US" altLang="zh-CN" dirty="0" smtClean="0"/>
          </a:p>
          <a:p>
            <a:r>
              <a:rPr lang="zh-CN" altLang="en-US" dirty="0" smtClean="0"/>
              <a:t>在目标函数中诸正的</a:t>
            </a:r>
            <a:r>
              <a:rPr lang="en-US" altLang="zh-CN" dirty="0" err="1" smtClean="0"/>
              <a:t>Cj</a:t>
            </a:r>
            <a:r>
              <a:rPr lang="zh-CN" altLang="en-US" dirty="0" smtClean="0"/>
              <a:t>中挑选一个；</a:t>
            </a:r>
            <a:endParaRPr lang="en-US" altLang="zh-CN" dirty="0" smtClean="0"/>
          </a:p>
          <a:p>
            <a:r>
              <a:rPr lang="zh-CN" altLang="en-US" dirty="0" smtClean="0"/>
              <a:t>看哪个约束条件对这个</a:t>
            </a:r>
            <a:r>
              <a:rPr lang="en-US" altLang="zh-CN" dirty="0" err="1" smtClean="0"/>
              <a:t>cj</a:t>
            </a:r>
            <a:r>
              <a:rPr lang="zh-CN" altLang="en-US" dirty="0" smtClean="0"/>
              <a:t>的约束最强：左边非负</a:t>
            </a:r>
            <a:endParaRPr lang="en-US" altLang="zh-CN" dirty="0" smtClean="0"/>
          </a:p>
          <a:p>
            <a:r>
              <a:rPr lang="zh-CN" altLang="en-US" dirty="0" smtClean="0"/>
              <a:t>基本解前提下，目标函数值取决于目标函数中的</a:t>
            </a:r>
            <a:r>
              <a:rPr lang="en-US" altLang="zh-CN" dirty="0" smtClean="0"/>
              <a:t>v</a:t>
            </a:r>
            <a:r>
              <a:rPr lang="zh-CN" altLang="en-US" dirty="0" smtClean="0"/>
              <a:t>（其它变量均取值为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）。每次迭代，选择的</a:t>
            </a:r>
            <a:r>
              <a:rPr lang="en-US" altLang="zh-CN" dirty="0" err="1" smtClean="0"/>
              <a:t>xj</a:t>
            </a:r>
            <a:r>
              <a:rPr lang="zh-CN" altLang="en-US" dirty="0" smtClean="0"/>
              <a:t>系数都是正的，每次解出来的</a:t>
            </a:r>
            <a:r>
              <a:rPr lang="en-US" altLang="zh-CN" dirty="0" err="1" smtClean="0"/>
              <a:t>xj</a:t>
            </a:r>
            <a:r>
              <a:rPr lang="zh-CN" altLang="en-US" dirty="0" smtClean="0"/>
              <a:t>也是正的，</a:t>
            </a:r>
            <a:r>
              <a:rPr lang="en-US" altLang="zh-CN" dirty="0" smtClean="0"/>
              <a:t>v</a:t>
            </a:r>
            <a:r>
              <a:rPr lang="zh-CN" altLang="en-US" dirty="0" smtClean="0"/>
              <a:t>只会增加不会减少。</a:t>
            </a:r>
            <a:endParaRPr lang="en-US" altLang="zh-CN" dirty="0" smtClean="0"/>
          </a:p>
          <a:p>
            <a:r>
              <a:rPr lang="zh-CN" altLang="en-US" dirty="0" smtClean="0"/>
              <a:t>目标函数中</a:t>
            </a:r>
            <a:r>
              <a:rPr lang="en-US" altLang="zh-CN" dirty="0" smtClean="0"/>
              <a:t>v</a:t>
            </a:r>
            <a:r>
              <a:rPr lang="zh-CN" altLang="en-US" dirty="0" smtClean="0"/>
              <a:t>是正的，其余系数均为负数。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所有的基本解都是可行解。每次迭代都是等价的。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AA5AA-663E-4CEF-B546-8F0BE3B89F60}" type="slidenum">
              <a:rPr lang="zh-CN" altLang="zh-CN" smtClean="0"/>
              <a:pPr/>
              <a:t>48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49781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回答：每个线性约束构成平面上的一个半“平面”。有解的线性规划，所有约束必定形成一个封闭平面。该空间一定是凸平面。</a:t>
            </a:r>
            <a:endParaRPr lang="en-US" altLang="zh-CN" dirty="0" smtClean="0"/>
          </a:p>
          <a:p>
            <a:r>
              <a:rPr lang="en-US" altLang="zh-CN" dirty="0" smtClean="0"/>
              <a:t>           </a:t>
            </a:r>
            <a:r>
              <a:rPr lang="zh-CN" altLang="en-US" dirty="0" smtClean="0"/>
              <a:t>该凸平面被定义为单纯形。</a:t>
            </a:r>
            <a:endParaRPr lang="en-US" altLang="zh-CN" dirty="0" smtClean="0"/>
          </a:p>
          <a:p>
            <a:r>
              <a:rPr lang="en-US" altLang="zh-CN" dirty="0" smtClean="0"/>
              <a:t>           </a:t>
            </a:r>
            <a:r>
              <a:rPr lang="zh-CN" altLang="en-US" dirty="0" smtClean="0"/>
              <a:t>单纯形上进行最优解搜索，必定可以迅速压缩到顶点上：遍历所有顶点，顶点必定是可行解，某个顶点必定是最优解。（</a:t>
            </a:r>
            <a:r>
              <a:rPr lang="en-US" altLang="zh-CN" dirty="0" smtClean="0"/>
              <a:t>simplex</a:t>
            </a:r>
            <a:r>
              <a:rPr lang="zh-CN" altLang="en-US" dirty="0" smtClean="0"/>
              <a:t>方法）</a:t>
            </a:r>
            <a:endParaRPr lang="en-US" altLang="zh-CN" dirty="0" smtClean="0"/>
          </a:p>
          <a:p>
            <a:r>
              <a:rPr lang="en-US" altLang="zh-CN" dirty="0" smtClean="0"/>
              <a:t>           </a:t>
            </a:r>
            <a:r>
              <a:rPr lang="zh-CN" altLang="en-US" dirty="0" smtClean="0"/>
              <a:t>单纯形使得</a:t>
            </a:r>
            <a:r>
              <a:rPr lang="en-US" altLang="zh-CN" dirty="0" smtClean="0"/>
              <a:t>simplex</a:t>
            </a:r>
            <a:r>
              <a:rPr lang="zh-CN" altLang="en-US" dirty="0" smtClean="0"/>
              <a:t>算法处处有定义；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AA5AA-663E-4CEF-B546-8F0BE3B89F60}" type="slidenum">
              <a:rPr lang="zh-CN" altLang="zh-CN" smtClean="0"/>
              <a:pPr/>
              <a:t>3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036913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围绕边界进行计算，一定会找到最优解。</a:t>
            </a:r>
            <a:endParaRPr lang="en-US" altLang="zh-CN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单纯形使得最优解一定位于某个顶点或者某个结构（四决策变量及以上）上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AA5AA-663E-4CEF-B546-8F0BE3B89F60}" type="slidenum">
              <a:rPr lang="zh-CN" altLang="zh-CN" smtClean="0"/>
              <a:pPr/>
              <a:t>4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64360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不能。严格的大于或者小于，会形成可行区域的开区间，使得我们找不到最优解。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AA5AA-663E-4CEF-B546-8F0BE3B89F60}" type="slidenum">
              <a:rPr lang="zh-CN" altLang="zh-CN" smtClean="0"/>
              <a:pPr/>
              <a:t>6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088032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有时，</a:t>
            </a:r>
            <a:r>
              <a:rPr lang="en-US" altLang="zh-CN" dirty="0" smtClean="0"/>
              <a:t>X</a:t>
            </a:r>
            <a:r>
              <a:rPr lang="zh-CN" altLang="en-US" dirty="0" smtClean="0"/>
              <a:t>被称为决策向量，</a:t>
            </a:r>
            <a:r>
              <a:rPr lang="en-US" altLang="zh-CN" dirty="0" smtClean="0"/>
              <a:t>c</a:t>
            </a:r>
            <a:r>
              <a:rPr lang="zh-CN" altLang="en-US" dirty="0" smtClean="0"/>
              <a:t>称为价值向量；</a:t>
            </a:r>
            <a:r>
              <a:rPr lang="en-US" altLang="zh-CN" dirty="0" smtClean="0"/>
              <a:t>A</a:t>
            </a:r>
            <a:r>
              <a:rPr lang="zh-CN" altLang="en-US" dirty="0" smtClean="0"/>
              <a:t>称为系数矩阵；</a:t>
            </a: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F19A987-F99A-4909-9421-A7F10E3A605A}" type="slidenum">
              <a:rPr lang="zh-CN" altLang="zh-CN"/>
              <a:pPr eaLnBrk="1" hangingPunct="1"/>
              <a:t>7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7038719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X2</a:t>
            </a:r>
            <a:r>
              <a:rPr lang="zh-CN" altLang="en-US" dirty="0" smtClean="0"/>
              <a:t>没有约定大于等于</a:t>
            </a:r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AA5AA-663E-4CEF-B546-8F0BE3B89F60}" type="slidenum">
              <a:rPr lang="zh-CN" altLang="zh-CN" smtClean="0"/>
              <a:pPr/>
              <a:t>8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434434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定义</a:t>
            </a:r>
            <a:r>
              <a:rPr lang="en-US" altLang="zh-CN" dirty="0" smtClean="0"/>
              <a:t>L</a:t>
            </a:r>
            <a:r>
              <a:rPr lang="zh-CN" altLang="en-US" dirty="0" smtClean="0"/>
              <a:t>是非标准线性规划，</a:t>
            </a:r>
            <a:r>
              <a:rPr lang="en-US" altLang="zh-CN" dirty="0" smtClean="0"/>
              <a:t>L’</a:t>
            </a:r>
            <a:r>
              <a:rPr lang="zh-CN" altLang="en-US" dirty="0" smtClean="0"/>
              <a:t>是变换后的标准线性规划：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，两个线性规划的可行解空间没有变化，</a:t>
            </a:r>
            <a:r>
              <a:rPr lang="en-US" altLang="zh-CN" dirty="0" smtClean="0"/>
              <a:t>L</a:t>
            </a:r>
            <a:r>
              <a:rPr lang="zh-CN" altLang="en-US" dirty="0" smtClean="0"/>
              <a:t>’的最优解（最大）取负后，就是</a:t>
            </a:r>
            <a:r>
              <a:rPr lang="en-US" altLang="zh-CN" dirty="0" smtClean="0"/>
              <a:t>L</a:t>
            </a:r>
            <a:r>
              <a:rPr lang="zh-CN" altLang="en-US" dirty="0" smtClean="0"/>
              <a:t>的最优解（最小）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AA5AA-663E-4CEF-B546-8F0BE3B89F60}" type="slidenum">
              <a:rPr lang="zh-CN" altLang="zh-CN" smtClean="0"/>
              <a:pPr/>
              <a:t>9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241757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不一样，但是我们希望它们“等价”：解出标准形式的最优解后，能够方便地得到原规划的最优解；</a:t>
            </a:r>
            <a:endParaRPr lang="en-US" altLang="zh-CN" dirty="0" smtClean="0"/>
          </a:p>
          <a:p>
            <a:r>
              <a:rPr lang="en-US" altLang="zh-CN" dirty="0" smtClean="0"/>
              <a:t>Min</a:t>
            </a:r>
            <a:r>
              <a:rPr lang="zh-CN" altLang="en-US" dirty="0" smtClean="0"/>
              <a:t>转</a:t>
            </a:r>
            <a:r>
              <a:rPr lang="en-US" altLang="zh-CN" dirty="0" smtClean="0"/>
              <a:t>max</a:t>
            </a:r>
            <a:r>
              <a:rPr lang="zh-CN" altLang="en-US" dirty="0" smtClean="0"/>
              <a:t>，只是目标函数改了，可行解区域 没有变化（不等式组没有改变）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AA5AA-663E-4CEF-B546-8F0BE3B89F60}" type="slidenum">
              <a:rPr lang="zh-CN" altLang="zh-CN" smtClean="0"/>
              <a:pPr/>
              <a:t>10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18057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未知"/>
          <p:cNvSpPr>
            <a:spLocks/>
          </p:cNvSpPr>
          <p:nvPr/>
        </p:nvSpPr>
        <p:spPr bwMode="auto">
          <a:xfrm>
            <a:off x="812800" y="1219200"/>
            <a:ext cx="105664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2641601" y="3962400"/>
            <a:ext cx="8682567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1" y="1524000"/>
            <a:ext cx="10164233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641600" y="3962400"/>
            <a:ext cx="87376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/>
              <a:t>单击此处编辑母版副标题样式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3638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66B7A9-55FC-4C4F-9982-C7A4F46B82A8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17450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A4F14D-49D2-4D86-8F75-1D858A0A4681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13775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7813"/>
            <a:ext cx="274320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7813"/>
            <a:ext cx="802640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C25C54-94E6-46E3-AEC6-A9A7ED93D7D7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21308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6D3FE3-F8C5-481B-BE90-A98EBDDE270B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787142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756F8E-8A5F-44C2-95E2-87720ACFF18E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68180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1B4D87-5313-44E0-AB4E-323FF54F8707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21979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EE1D33-2F2B-42CF-9EC3-1174C33C668A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83741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37D6B1-F057-474C-AA5A-84E7D9A2A274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67586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C1DE31-C1D7-4950-8462-591128CB0BCA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63335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6A0BD7-183A-4019-99C6-6AE78B6A189A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23690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2A8D90-1F07-4ED0-B104-74FC3332FC03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31577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7814"/>
            <a:ext cx="109728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3638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3638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panose="02020404030301010803" pitchFamily="18" charset="0"/>
              </a:defRPr>
            </a:lvl1pPr>
          </a:lstStyle>
          <a:p>
            <a:fld id="{41D7B78F-08B2-4E01-A37E-B66D9DC753FF}" type="slidenum">
              <a:rPr lang="zh-CN" altLang="zh-CN"/>
              <a:pPr/>
              <a:t>‹#›</a:t>
            </a:fld>
            <a:endParaRPr lang="zh-CN" altLang="zh-CN"/>
          </a:p>
        </p:txBody>
      </p:sp>
      <p:sp>
        <p:nvSpPr>
          <p:cNvPr id="1031" name="未知"/>
          <p:cNvSpPr>
            <a:spLocks/>
          </p:cNvSpPr>
          <p:nvPr/>
        </p:nvSpPr>
        <p:spPr bwMode="auto">
          <a:xfrm>
            <a:off x="508000" y="228600"/>
            <a:ext cx="109728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609600" y="6172200"/>
            <a:ext cx="109728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  <a:ea typeface="+mn-ea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  <a:ea typeface="+mn-ea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  <a:ea typeface="+mn-ea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tm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tm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tmp"/><Relationship Id="rId4" Type="http://schemas.openxmlformats.org/officeDocument/2006/relationships/image" Target="../media/image10.tmp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tm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emf"/><Relationship Id="rId4" Type="http://schemas.openxmlformats.org/officeDocument/2006/relationships/image" Target="../media/image18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7" Type="http://schemas.openxmlformats.org/officeDocument/2006/relationships/image" Target="../media/image27.tmp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tmp"/><Relationship Id="rId5" Type="http://schemas.openxmlformats.org/officeDocument/2006/relationships/image" Target="../media/image25.tmp"/><Relationship Id="rId4" Type="http://schemas.openxmlformats.org/officeDocument/2006/relationships/image" Target="../media/image24.tm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7" Type="http://schemas.openxmlformats.org/officeDocument/2006/relationships/image" Target="../media/image32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emf"/><Relationship Id="rId5" Type="http://schemas.openxmlformats.org/officeDocument/2006/relationships/image" Target="../media/image30.emf"/><Relationship Id="rId4" Type="http://schemas.openxmlformats.org/officeDocument/2006/relationships/image" Target="../media/image29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6.png"/><Relationship Id="rId4" Type="http://schemas.openxmlformats.org/officeDocument/2006/relationships/image" Target="../media/image35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tmp"/><Relationship Id="rId2" Type="http://schemas.openxmlformats.org/officeDocument/2006/relationships/image" Target="../media/image37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tmp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emf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tmp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image" Target="../media/image43.emf"/><Relationship Id="rId7" Type="http://schemas.openxmlformats.org/officeDocument/2006/relationships/image" Target="../media/image41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45.png"/><Relationship Id="rId4" Type="http://schemas.openxmlformats.org/officeDocument/2006/relationships/image" Target="../media/image44.emf"/><Relationship Id="rId9" Type="http://schemas.openxmlformats.org/officeDocument/2006/relationships/image" Target="../media/image42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tmp"/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emf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tmp"/><Relationship Id="rId2" Type="http://schemas.openxmlformats.org/officeDocument/2006/relationships/image" Target="../media/image49.tmp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1.png"/><Relationship Id="rId4" Type="http://schemas.openxmlformats.org/officeDocument/2006/relationships/image" Target="../media/image21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tmp"/><Relationship Id="rId2" Type="http://schemas.openxmlformats.org/officeDocument/2006/relationships/image" Target="../media/image51.tmp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3.png"/><Relationship Id="rId4" Type="http://schemas.openxmlformats.org/officeDocument/2006/relationships/image" Target="../media/image50.tmp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7" Type="http://schemas.openxmlformats.org/officeDocument/2006/relationships/image" Target="../media/image56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emf"/><Relationship Id="rId5" Type="http://schemas.openxmlformats.org/officeDocument/2006/relationships/image" Target="../media/image54.emf"/><Relationship Id="rId4" Type="http://schemas.openxmlformats.org/officeDocument/2006/relationships/image" Target="../media/image53.e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emf"/><Relationship Id="rId2" Type="http://schemas.openxmlformats.org/officeDocument/2006/relationships/image" Target="../media/image57.emf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emf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dirty="0" smtClean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计算机问题求解</a:t>
            </a:r>
            <a:r>
              <a:rPr lang="zh-CN" altLang="en-US" dirty="0" smtClean="0"/>
              <a:t> </a:t>
            </a:r>
            <a:r>
              <a:rPr lang="en-US" altLang="zh-CN" dirty="0" smtClean="0"/>
              <a:t>–</a:t>
            </a:r>
            <a:r>
              <a:rPr lang="zh-CN" altLang="en-US" dirty="0" smtClean="0"/>
              <a:t> </a:t>
            </a:r>
            <a:r>
              <a:rPr lang="zh-CN" altLang="en-US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论题</a:t>
            </a:r>
            <a:r>
              <a:rPr lang="en-US" altLang="zh-CN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4-1</a:t>
            </a:r>
            <a:r>
              <a:rPr lang="zh-CN" altLang="zh-CN" dirty="0" smtClean="0"/>
              <a:t/>
            </a:r>
            <a:br>
              <a:rPr lang="zh-CN" altLang="zh-CN" dirty="0" smtClean="0"/>
            </a:br>
            <a:r>
              <a:rPr lang="zh-CN" altLang="zh-CN" dirty="0" smtClean="0"/>
              <a:t>    -  </a:t>
            </a:r>
            <a:r>
              <a:rPr lang="zh-CN" altLang="en-US" sz="4800" dirty="0">
                <a:latin typeface="楷体" panose="02010609060101010101" pitchFamily="49" charset="-122"/>
                <a:ea typeface="楷体" panose="02010609060101010101" pitchFamily="49" charset="-122"/>
              </a:rPr>
              <a:t>线性规划</a:t>
            </a:r>
            <a:endParaRPr lang="zh-CN" altLang="zh-CN" sz="4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zh-CN" altLang="zh-CN" dirty="0" smtClean="0"/>
              <a:t>201</a:t>
            </a:r>
            <a:r>
              <a:rPr lang="en-US" altLang="zh-CN" dirty="0" smtClean="0"/>
              <a:t>9</a:t>
            </a:r>
            <a:r>
              <a:rPr lang="zh-CN" dirty="0" smtClean="0"/>
              <a:t>年</a:t>
            </a:r>
            <a:r>
              <a:rPr lang="en-US" altLang="zh-CN" dirty="0" smtClean="0"/>
              <a:t>2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27</a:t>
            </a:r>
            <a:r>
              <a:rPr lang="zh-CN" dirty="0" smtClean="0"/>
              <a:t>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7239" y="996950"/>
            <a:ext cx="3997325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2207568" y="3356992"/>
            <a:ext cx="7848872" cy="233910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4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问题</a:t>
            </a:r>
            <a:r>
              <a:rPr lang="en-US" altLang="zh-CN" sz="4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6</a:t>
            </a:r>
            <a:r>
              <a:rPr lang="zh-CN" altLang="en-US" sz="4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：</a:t>
            </a:r>
            <a:endParaRPr lang="en-US" altLang="zh-CN" sz="48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Arial" charset="0"/>
              <a:ea typeface="宋体" charset="-122"/>
            </a:endParaRPr>
          </a:p>
          <a:p>
            <a:pPr>
              <a:spcBef>
                <a:spcPts val="1200"/>
              </a:spcBef>
              <a:defRPr/>
            </a:pPr>
            <a:r>
              <a:rPr lang="zh-CN" altLang="en-US" sz="4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如何将它转化为标准形式？这两个线性规划“一样”吗？</a:t>
            </a:r>
            <a:endParaRPr lang="en-US" altLang="zh-CN" sz="4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Arial" charset="0"/>
              <a:ea typeface="宋体" charset="-122"/>
            </a:endParaRPr>
          </a:p>
        </p:txBody>
      </p:sp>
      <p:sp>
        <p:nvSpPr>
          <p:cNvPr id="3" name="Striped Right Arrow 2"/>
          <p:cNvSpPr/>
          <p:nvPr/>
        </p:nvSpPr>
        <p:spPr>
          <a:xfrm>
            <a:off x="6132514" y="1968501"/>
            <a:ext cx="395287" cy="307975"/>
          </a:xfrm>
          <a:prstGeom prst="stripedRightArrow">
            <a:avLst/>
          </a:prstGeom>
          <a:gradFill>
            <a:gsLst>
              <a:gs pos="0">
                <a:srgbClr val="FBE4AE"/>
              </a:gs>
              <a:gs pos="13000">
                <a:srgbClr val="BD922A"/>
              </a:gs>
              <a:gs pos="21001">
                <a:srgbClr val="BD922A"/>
              </a:gs>
              <a:gs pos="63000">
                <a:srgbClr val="FBE4AE"/>
              </a:gs>
              <a:gs pos="67000">
                <a:srgbClr val="BD922A"/>
              </a:gs>
              <a:gs pos="69000">
                <a:srgbClr val="835E17"/>
              </a:gs>
              <a:gs pos="82001">
                <a:srgbClr val="A28949"/>
              </a:gs>
              <a:gs pos="100000">
                <a:srgbClr val="FAE3B7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9996" y="996950"/>
            <a:ext cx="4008005" cy="1783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556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83632" y="1628801"/>
            <a:ext cx="6789664" cy="3293209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sz="5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  <a:ea typeface="宋体" charset="-122"/>
              </a:rPr>
              <a:t>问题</a:t>
            </a:r>
            <a:r>
              <a:rPr lang="en-US" altLang="zh-CN" sz="5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  <a:ea typeface="宋体" charset="-122"/>
              </a:rPr>
              <a:t>7</a:t>
            </a:r>
            <a:r>
              <a:rPr lang="zh-CN" altLang="en-US" sz="5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  <a:ea typeface="宋体" charset="-122"/>
              </a:rPr>
              <a:t>：</a:t>
            </a:r>
            <a:endParaRPr lang="en-US" altLang="zh-CN" sz="5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rial" charset="0"/>
              <a:ea typeface="宋体" charset="-122"/>
            </a:endParaRPr>
          </a:p>
          <a:p>
            <a:pPr>
              <a:spcBef>
                <a:spcPts val="1200"/>
              </a:spcBef>
              <a:defRPr/>
            </a:pPr>
            <a:r>
              <a:rPr lang="zh-CN" altLang="en-US" sz="48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  <a:ea typeface="宋体" charset="-122"/>
              </a:rPr>
              <a:t>我们说两个线性规划“等价” </a:t>
            </a:r>
            <a:r>
              <a:rPr lang="en-US" altLang="zh-CN" sz="48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  <a:ea typeface="宋体" charset="-122"/>
              </a:rPr>
              <a:t>(equivalent)</a:t>
            </a:r>
            <a:r>
              <a:rPr lang="zh-CN" altLang="en-US" sz="48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  <a:ea typeface="宋体" charset="-122"/>
              </a:rPr>
              <a:t> 是什么意思？</a:t>
            </a:r>
            <a:endParaRPr lang="en-US" altLang="zh-CN" sz="48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521" y="620576"/>
            <a:ext cx="4008005" cy="1783978"/>
          </a:xfrm>
          <a:prstGeom prst="rect">
            <a:avLst/>
          </a:prstGeom>
        </p:spPr>
      </p:pic>
      <p:sp>
        <p:nvSpPr>
          <p:cNvPr id="3" name="Striped Right Arrow 2"/>
          <p:cNvSpPr/>
          <p:nvPr/>
        </p:nvSpPr>
        <p:spPr>
          <a:xfrm>
            <a:off x="5735961" y="1656694"/>
            <a:ext cx="395287" cy="307975"/>
          </a:xfrm>
          <a:prstGeom prst="stripedRightArrow">
            <a:avLst/>
          </a:prstGeom>
          <a:gradFill>
            <a:gsLst>
              <a:gs pos="0">
                <a:srgbClr val="FBE4AE"/>
              </a:gs>
              <a:gs pos="13000">
                <a:srgbClr val="BD922A"/>
              </a:gs>
              <a:gs pos="21001">
                <a:srgbClr val="BD922A"/>
              </a:gs>
              <a:gs pos="63000">
                <a:srgbClr val="FBE4AE"/>
              </a:gs>
              <a:gs pos="67000">
                <a:srgbClr val="BD922A"/>
              </a:gs>
              <a:gs pos="69000">
                <a:srgbClr val="835E17"/>
              </a:gs>
              <a:gs pos="82001">
                <a:srgbClr val="A28949"/>
              </a:gs>
              <a:gs pos="100000">
                <a:srgbClr val="FAE3B7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7699" y="764704"/>
            <a:ext cx="4355045" cy="1512168"/>
          </a:xfrm>
          <a:prstGeom prst="rect">
            <a:avLst/>
          </a:prstGeom>
        </p:spPr>
      </p:pic>
      <p:sp>
        <p:nvSpPr>
          <p:cNvPr id="5" name="Rectangle 1"/>
          <p:cNvSpPr/>
          <p:nvPr/>
        </p:nvSpPr>
        <p:spPr>
          <a:xfrm>
            <a:off x="2207568" y="3356993"/>
            <a:ext cx="7848872" cy="166199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4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问题</a:t>
            </a:r>
            <a:r>
              <a:rPr lang="en-US" altLang="zh-CN" sz="4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8</a:t>
            </a:r>
            <a:r>
              <a:rPr lang="zh-CN" altLang="en-US" sz="4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：</a:t>
            </a:r>
            <a:endParaRPr lang="en-US" altLang="zh-CN" sz="48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Arial" charset="0"/>
              <a:ea typeface="宋体" charset="-122"/>
            </a:endParaRPr>
          </a:p>
          <a:p>
            <a:pPr>
              <a:spcBef>
                <a:spcPts val="1200"/>
              </a:spcBef>
              <a:defRPr/>
            </a:pPr>
            <a:r>
              <a:rPr lang="zh-CN" altLang="en-US" sz="4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这两个线性规划是如何等价的？</a:t>
            </a:r>
            <a:endParaRPr lang="en-US" altLang="zh-CN" sz="4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Arial" charset="0"/>
              <a:ea typeface="宋体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935698" y="1595336"/>
            <a:ext cx="7441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L</a:t>
            </a:r>
            <a:r>
              <a:rPr lang="zh-CN" altLang="en-US" sz="2800" dirty="0"/>
              <a:t>：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567486" y="1520788"/>
            <a:ext cx="8130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L’</a:t>
            </a:r>
            <a:r>
              <a:rPr lang="zh-CN" altLang="en-US" sz="2800" dirty="0"/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3909846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505" y="188640"/>
            <a:ext cx="4355045" cy="1512168"/>
          </a:xfrm>
          <a:prstGeom prst="rect">
            <a:avLst/>
          </a:prstGeom>
        </p:spPr>
      </p:pic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697" y="2165744"/>
            <a:ext cx="3896269" cy="1686160"/>
          </a:xfrm>
          <a:prstGeom prst="rect">
            <a:avLst/>
          </a:prstGeom>
        </p:spPr>
      </p:pic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009" y="4221088"/>
            <a:ext cx="4191585" cy="1724266"/>
          </a:xfrm>
          <a:prstGeom prst="rect">
            <a:avLst/>
          </a:prstGeom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29" y="4221088"/>
            <a:ext cx="3954337" cy="1944216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656864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521" y="2265042"/>
            <a:ext cx="8713553" cy="3036167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919537" y="692697"/>
            <a:ext cx="59766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再回头看看这四种情况下的标准化及最优解的获得：</a:t>
            </a:r>
          </a:p>
        </p:txBody>
      </p:sp>
    </p:spTree>
    <p:extLst>
      <p:ext uri="{BB962C8B-B14F-4D97-AF65-F5344CB8AC3E}">
        <p14:creationId xmlns:p14="http://schemas.microsoft.com/office/powerpoint/2010/main" val="398620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25631" y="465726"/>
            <a:ext cx="7056784" cy="255454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54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问题</a:t>
            </a:r>
            <a:r>
              <a:rPr lang="en-US" altLang="zh-CN" sz="54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9</a:t>
            </a:r>
            <a:r>
              <a:rPr lang="zh-CN" altLang="en-US" sz="54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：</a:t>
            </a:r>
            <a:endParaRPr lang="en-US" altLang="zh-CN" sz="54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latin typeface="Arial" charset="0"/>
              <a:ea typeface="宋体" charset="-122"/>
            </a:endParaRPr>
          </a:p>
          <a:p>
            <a:pPr>
              <a:spcBef>
                <a:spcPts val="1200"/>
              </a:spcBef>
              <a:defRPr/>
            </a:pPr>
            <a:r>
              <a:rPr lang="zh-CN" altLang="en-US" sz="48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怎么样就可以将不等式改写为等式形式？</a:t>
            </a:r>
            <a:endParaRPr lang="en-US" altLang="zh-CN" sz="48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latin typeface="Arial" charset="0"/>
              <a:ea typeface="宋体" charset="-122"/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6587" y="3521968"/>
            <a:ext cx="2770188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triped Right Arrow 2"/>
          <p:cNvSpPr/>
          <p:nvPr/>
        </p:nvSpPr>
        <p:spPr>
          <a:xfrm>
            <a:off x="4859337" y="3907732"/>
            <a:ext cx="1081088" cy="504825"/>
          </a:xfrm>
          <a:prstGeom prst="stripedRightArrow">
            <a:avLst/>
          </a:prstGeom>
          <a:gradFill>
            <a:gsLst>
              <a:gs pos="0">
                <a:srgbClr val="CBCBCB"/>
              </a:gs>
              <a:gs pos="13000">
                <a:srgbClr val="5F5F5F"/>
              </a:gs>
              <a:gs pos="21001">
                <a:srgbClr val="5F5F5F"/>
              </a:gs>
              <a:gs pos="63000">
                <a:srgbClr val="FFFFFF"/>
              </a:gs>
              <a:gs pos="67000">
                <a:srgbClr val="B2B2B2"/>
              </a:gs>
              <a:gs pos="69000">
                <a:srgbClr val="292929"/>
              </a:gs>
              <a:gs pos="82001">
                <a:srgbClr val="777777"/>
              </a:gs>
              <a:gs pos="100000">
                <a:srgbClr val="EAEAEA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140968"/>
            <a:ext cx="3384550" cy="165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4880014" y="5445224"/>
            <a:ext cx="6690727" cy="1077218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我们为什么“无”中生有这个变量？</a:t>
            </a:r>
            <a:endParaRPr lang="en-US" altLang="zh-CN" sz="3200" dirty="0" smtClean="0"/>
          </a:p>
          <a:p>
            <a:r>
              <a:rPr lang="zh-CN" altLang="en-US" sz="3200" dirty="0" smtClean="0"/>
              <a:t>这个变量为什么取名为松弛变量？</a:t>
            </a:r>
            <a:endParaRPr lang="en-US" altLang="zh-CN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1981200" y="277814"/>
            <a:ext cx="8229600" cy="847725"/>
          </a:xfrm>
        </p:spPr>
        <p:txBody>
          <a:bodyPr/>
          <a:lstStyle/>
          <a:p>
            <a:r>
              <a:rPr lang="zh-CN" altLang="en-US" dirty="0" smtClean="0"/>
              <a:t>线性规划：</a:t>
            </a:r>
            <a:r>
              <a:rPr lang="en-US" altLang="zh-CN" dirty="0" smtClean="0"/>
              <a:t>Slack Form</a:t>
            </a:r>
            <a:endParaRPr lang="zh-CN" altLang="en-US" dirty="0" smtClean="0"/>
          </a:p>
        </p:txBody>
      </p:sp>
      <p:pic>
        <p:nvPicPr>
          <p:cNvPr id="1536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501" y="3947318"/>
            <a:ext cx="5169278" cy="1785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556792"/>
            <a:ext cx="4762872" cy="1959273"/>
          </a:xfrm>
          <a:prstGeom prst="rect">
            <a:avLst/>
          </a:prstGeom>
        </p:spPr>
      </p:pic>
      <p:sp>
        <p:nvSpPr>
          <p:cNvPr id="2" name="右弧形箭头 1"/>
          <p:cNvSpPr/>
          <p:nvPr/>
        </p:nvSpPr>
        <p:spPr>
          <a:xfrm>
            <a:off x="9768408" y="2276872"/>
            <a:ext cx="576064" cy="216024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26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1981200" y="277814"/>
            <a:ext cx="8229600" cy="847725"/>
          </a:xfrm>
        </p:spPr>
        <p:txBody>
          <a:bodyPr/>
          <a:lstStyle/>
          <a:p>
            <a:r>
              <a:rPr lang="zh-CN" altLang="en-US" dirty="0" smtClean="0"/>
              <a:t>线性规划：</a:t>
            </a:r>
            <a:r>
              <a:rPr lang="en-US" altLang="zh-CN" dirty="0" smtClean="0"/>
              <a:t>Slack Form</a:t>
            </a:r>
            <a:endParaRPr lang="zh-CN" altLang="en-US" dirty="0" smtClean="0"/>
          </a:p>
        </p:txBody>
      </p:sp>
      <p:pic>
        <p:nvPicPr>
          <p:cNvPr id="1536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2338" y="1196976"/>
            <a:ext cx="3960812" cy="136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1013" y="3213100"/>
            <a:ext cx="2303462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8114" y="3860801"/>
            <a:ext cx="5794375" cy="1954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6600826" y="2708275"/>
            <a:ext cx="374332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注意：这是“省略”形式。</a:t>
            </a:r>
            <a:endParaRPr lang="en-US" altLang="zh-CN" sz="24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4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省了什么？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143672" y="1194335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0+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1981200" y="277814"/>
            <a:ext cx="8229600" cy="847725"/>
          </a:xfrm>
        </p:spPr>
        <p:txBody>
          <a:bodyPr/>
          <a:lstStyle/>
          <a:p>
            <a:r>
              <a:rPr lang="en-US" altLang="zh-CN" dirty="0" smtClean="0"/>
              <a:t>Simplex: </a:t>
            </a:r>
            <a:r>
              <a:rPr lang="zh-CN" altLang="en-US" dirty="0" smtClean="0"/>
              <a:t>基本思想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876031" y="1306902"/>
            <a:ext cx="8208912" cy="646331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问题</a:t>
            </a:r>
            <a:r>
              <a:rPr lang="en-US" altLang="zh-CN" sz="3600" b="1" dirty="0" smtClean="0"/>
              <a:t>10: </a:t>
            </a:r>
            <a:r>
              <a:rPr lang="zh-CN" altLang="en-US" sz="3600" b="1" dirty="0" smtClean="0"/>
              <a:t>如何入手这样的线性规划求解？</a:t>
            </a:r>
            <a:endParaRPr lang="zh-CN" altLang="en-US" sz="3600" b="1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768" y="2636912"/>
            <a:ext cx="6461559" cy="2985319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760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第一步：找到它的松弛形式</a:t>
            </a:r>
            <a:endParaRPr lang="zh-CN" alt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84" y="1556792"/>
            <a:ext cx="4991870" cy="258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0785" y="1775285"/>
            <a:ext cx="4743815" cy="1791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triped Right Arrow 1"/>
          <p:cNvSpPr/>
          <p:nvPr/>
        </p:nvSpPr>
        <p:spPr>
          <a:xfrm>
            <a:off x="5862112" y="2610160"/>
            <a:ext cx="744167" cy="614082"/>
          </a:xfrm>
          <a:prstGeom prst="stripedRightArrow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118809" y="4501863"/>
            <a:ext cx="19543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 smtClean="0"/>
              <a:t>Why?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23071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314" y="908051"/>
            <a:ext cx="3671887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528" y="2924176"/>
            <a:ext cx="4984750" cy="307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7104112" y="892738"/>
            <a:ext cx="3456384" cy="529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40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问题</a:t>
            </a:r>
            <a:r>
              <a:rPr lang="en-US" altLang="zh-CN" sz="40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1</a:t>
            </a:r>
            <a:r>
              <a:rPr lang="zh-CN" altLang="en-US" sz="40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：</a:t>
            </a:r>
            <a:endParaRPr lang="en-US" altLang="zh-CN" sz="40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latin typeface="Arial" charset="0"/>
              <a:ea typeface="宋体" charset="-122"/>
            </a:endParaRPr>
          </a:p>
          <a:p>
            <a:pPr>
              <a:spcBef>
                <a:spcPts val="1200"/>
              </a:spcBef>
              <a:defRPr/>
            </a:pPr>
            <a:r>
              <a:rPr lang="zh-CN" altLang="en-US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你能否利用左边的式子和图解释：目标函数、约束条件、可行解、目标值、目标值的可行解、线性规划问题的解、线性规划？</a:t>
            </a:r>
            <a:endParaRPr lang="en-US" altLang="zh-CN" sz="36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335360" y="116632"/>
            <a:ext cx="8229600" cy="847725"/>
          </a:xfrm>
          <a:solidFill>
            <a:schemeClr val="accent3"/>
          </a:solidFill>
        </p:spPr>
        <p:txBody>
          <a:bodyPr/>
          <a:lstStyle/>
          <a:p>
            <a:r>
              <a:rPr lang="en-US" altLang="zh-CN" dirty="0" smtClean="0"/>
              <a:t>Simplex</a:t>
            </a:r>
            <a:r>
              <a:rPr lang="zh-CN" altLang="en-US" dirty="0" smtClean="0"/>
              <a:t>方法的“解”的结构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1145" y="957176"/>
            <a:ext cx="4743815" cy="1791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3287688" y="3589369"/>
            <a:ext cx="57470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/>
              <a:t>&lt; x1, x2, x3, x4, x5, x6 &gt;</a:t>
            </a:r>
            <a:endParaRPr lang="zh-CN" altLang="en-US" sz="4000" dirty="0"/>
          </a:p>
        </p:txBody>
      </p:sp>
      <p:grpSp>
        <p:nvGrpSpPr>
          <p:cNvPr id="8" name="组合 7"/>
          <p:cNvGrpSpPr/>
          <p:nvPr/>
        </p:nvGrpSpPr>
        <p:grpSpPr>
          <a:xfrm>
            <a:off x="1127448" y="4100198"/>
            <a:ext cx="2365607" cy="781832"/>
            <a:chOff x="1127448" y="4100198"/>
            <a:chExt cx="2365607" cy="781832"/>
          </a:xfrm>
        </p:grpSpPr>
        <p:cxnSp>
          <p:nvCxnSpPr>
            <p:cNvPr id="6" name="直接箭头连接符 5"/>
            <p:cNvCxnSpPr>
              <a:stCxn id="7" idx="3"/>
            </p:cNvCxnSpPr>
            <p:nvPr/>
          </p:nvCxnSpPr>
          <p:spPr>
            <a:xfrm flipV="1">
              <a:off x="2697108" y="4100198"/>
              <a:ext cx="795947" cy="458667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/>
            <p:cNvSpPr txBox="1"/>
            <p:nvPr/>
          </p:nvSpPr>
          <p:spPr>
            <a:xfrm>
              <a:off x="1127448" y="4235699"/>
              <a:ext cx="15696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600" dirty="0"/>
                <a:t>有序偶</a:t>
              </a: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007768" y="1268760"/>
            <a:ext cx="4086824" cy="2448272"/>
            <a:chOff x="4007768" y="1268760"/>
            <a:chExt cx="4086824" cy="2448272"/>
          </a:xfrm>
        </p:grpSpPr>
        <p:cxnSp>
          <p:nvCxnSpPr>
            <p:cNvPr id="10" name="直接箭头连接符 9"/>
            <p:cNvCxnSpPr/>
            <p:nvPr/>
          </p:nvCxnSpPr>
          <p:spPr>
            <a:xfrm flipV="1">
              <a:off x="4007768" y="1268760"/>
              <a:ext cx="2088232" cy="2448272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 flipV="1">
              <a:off x="5037590" y="1268760"/>
              <a:ext cx="2088232" cy="2448272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>
            <a:xfrm flipV="1">
              <a:off x="6006360" y="1268760"/>
              <a:ext cx="2088232" cy="2448272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4255442" y="2876709"/>
              <a:ext cx="223651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dirty="0" smtClean="0"/>
                <a:t>非基本变量</a:t>
              </a:r>
              <a:endParaRPr lang="zh-CN" altLang="en-US" sz="3200" dirty="0"/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6491952" y="429725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/>
              <a:t>基本变量</a:t>
            </a:r>
            <a:endParaRPr lang="zh-CN" altLang="en-US" sz="3200" dirty="0"/>
          </a:p>
        </p:txBody>
      </p:sp>
      <p:sp>
        <p:nvSpPr>
          <p:cNvPr id="15" name="右箭头 14"/>
          <p:cNvSpPr/>
          <p:nvPr/>
        </p:nvSpPr>
        <p:spPr>
          <a:xfrm rot="12205104">
            <a:off x="4201864" y="2739241"/>
            <a:ext cx="3828813" cy="2857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2135560" y="5339030"/>
            <a:ext cx="8352928" cy="954107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/>
              <a:t>解结构中列示的变量性质，不是按照有序偶中位置决定的，是松弛式中变量的位置决定的</a:t>
            </a:r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基本解、基本可行解</a:t>
            </a:r>
            <a:endParaRPr lang="zh-CN" altLang="en-US" dirty="0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4092" y="1491491"/>
            <a:ext cx="4743815" cy="1791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382945" y="3769876"/>
            <a:ext cx="115403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基本解</a:t>
            </a:r>
            <a:r>
              <a:rPr lang="en-US" altLang="zh-CN" sz="2800" dirty="0" smtClean="0"/>
              <a:t>&lt; 0, 0, 0, 30, 24, 36 &gt;: </a:t>
            </a:r>
            <a:r>
              <a:rPr lang="zh-CN" altLang="en-US" sz="2800" dirty="0" smtClean="0"/>
              <a:t>所有非基本变量设为</a:t>
            </a:r>
            <a:r>
              <a:rPr lang="en-US" altLang="zh-CN" sz="2800" dirty="0" smtClean="0"/>
              <a:t>0</a:t>
            </a:r>
            <a:r>
              <a:rPr lang="zh-CN" altLang="en-US" sz="2800" dirty="0" smtClean="0"/>
              <a:t>，代入求解基本变量</a:t>
            </a:r>
            <a:endParaRPr lang="zh-CN" altLang="en-US" sz="2800" dirty="0"/>
          </a:p>
        </p:txBody>
      </p:sp>
      <p:sp>
        <p:nvSpPr>
          <p:cNvPr id="5" name="文本框 4"/>
          <p:cNvSpPr txBox="1"/>
          <p:nvPr/>
        </p:nvSpPr>
        <p:spPr>
          <a:xfrm>
            <a:off x="203408" y="4779832"/>
            <a:ext cx="118994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基本可行解</a:t>
            </a:r>
            <a:r>
              <a:rPr lang="en-US" altLang="zh-CN" sz="2800" dirty="0" smtClean="0"/>
              <a:t>&lt; 0, 0, 0, 30, 24, 36 &gt;: </a:t>
            </a:r>
            <a:r>
              <a:rPr lang="zh-CN" altLang="en-US" sz="2800" dirty="0" smtClean="0"/>
              <a:t>可行的基本解（基本变量值大于等于</a:t>
            </a:r>
            <a:r>
              <a:rPr lang="en-US" altLang="zh-CN" sz="2800" dirty="0" smtClean="0"/>
              <a:t>0</a:t>
            </a:r>
            <a:r>
              <a:rPr lang="zh-CN" altLang="en-US" sz="2800" dirty="0" smtClean="0"/>
              <a:t>）</a:t>
            </a:r>
            <a:endParaRPr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3008662" y="5831919"/>
            <a:ext cx="6288901" cy="52322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单纯形算法中，基本解通常都是可行的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741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为什么要定义基本解？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 smtClean="0"/>
              <a:t>每个基本解都对应一个目标值</a:t>
            </a:r>
            <a:endParaRPr lang="en-US" altLang="zh-CN" sz="3200" dirty="0" smtClean="0"/>
          </a:p>
          <a:p>
            <a:pPr lvl="1"/>
            <a:r>
              <a:rPr lang="en-US" altLang="zh-CN" sz="2800" dirty="0" smtClean="0"/>
              <a:t>&lt; </a:t>
            </a:r>
            <a:r>
              <a:rPr lang="en-US" altLang="zh-CN" sz="2800" dirty="0"/>
              <a:t>0, 0, 0, 30, 24, 36 </a:t>
            </a:r>
            <a:r>
              <a:rPr lang="en-US" altLang="zh-CN" sz="2800" dirty="0" smtClean="0"/>
              <a:t>&gt;=》0</a:t>
            </a:r>
          </a:p>
          <a:p>
            <a:pPr lvl="1"/>
            <a:r>
              <a:rPr lang="en-US" altLang="zh-CN" sz="2800" dirty="0" smtClean="0"/>
              <a:t>&lt; 8, 4, 0, 18, 0, 0 &gt; =》28</a:t>
            </a:r>
            <a:endParaRPr lang="zh-CN" altLang="en-US" sz="2800" dirty="0"/>
          </a:p>
          <a:p>
            <a:r>
              <a:rPr lang="zh-CN" altLang="en-US" sz="32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想办法获得</a:t>
            </a:r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一系列的</a:t>
            </a:r>
            <a:r>
              <a:rPr lang="zh-CN" altLang="en-US" sz="32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“基本解”：使得目标值不减，逼近最优解！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096" y="847726"/>
            <a:ext cx="4743815" cy="1791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2669421" y="4365104"/>
            <a:ext cx="6853158" cy="707886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none" rtlCol="0">
            <a:spAutoFit/>
          </a:bodyPr>
          <a:lstStyle/>
          <a:p>
            <a:r>
              <a:rPr lang="zh-CN" altLang="en-US" sz="4000" dirty="0" smtClean="0"/>
              <a:t>如何获得这样的系列基本解？</a:t>
            </a:r>
            <a:endParaRPr lang="zh-CN" altLang="en-US" sz="4000" dirty="0"/>
          </a:p>
        </p:txBody>
      </p:sp>
      <p:sp>
        <p:nvSpPr>
          <p:cNvPr id="7" name="文本框 6"/>
          <p:cNvSpPr txBox="1"/>
          <p:nvPr/>
        </p:nvSpPr>
        <p:spPr>
          <a:xfrm>
            <a:off x="1706016" y="5619352"/>
            <a:ext cx="8779968" cy="646331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rgbClr val="FF0000"/>
                </a:solidFill>
              </a:rPr>
              <a:t>不断地紧致各个松弛变量（基本变量）到</a:t>
            </a:r>
            <a:r>
              <a:rPr lang="en-US" altLang="zh-CN" sz="3600" b="1" dirty="0" smtClean="0">
                <a:solidFill>
                  <a:srgbClr val="FF0000"/>
                </a:solidFill>
              </a:rPr>
              <a:t>0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0039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1513" y="614364"/>
            <a:ext cx="3865562" cy="1785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701" y="765176"/>
            <a:ext cx="3673475" cy="1236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triped Right Arrow 1"/>
          <p:cNvSpPr/>
          <p:nvPr/>
        </p:nvSpPr>
        <p:spPr>
          <a:xfrm>
            <a:off x="6024563" y="1341438"/>
            <a:ext cx="576262" cy="423862"/>
          </a:xfrm>
          <a:prstGeom prst="stripedRightArrow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865275" y="3134479"/>
            <a:ext cx="6894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初始基本解</a:t>
            </a:r>
            <a:r>
              <a:rPr lang="zh-CN" altLang="en-US" sz="2800" dirty="0"/>
              <a:t>：</a:t>
            </a:r>
            <a:r>
              <a:rPr lang="en-US" altLang="zh-CN" sz="2800" dirty="0"/>
              <a:t>&lt;0,0,0,30,24,36&gt;, </a:t>
            </a:r>
            <a:r>
              <a:rPr lang="zh-CN" altLang="en-US" sz="2800" dirty="0"/>
              <a:t>目标值：</a:t>
            </a:r>
            <a:r>
              <a:rPr lang="en-US" altLang="zh-CN" sz="2800" dirty="0"/>
              <a:t>0</a:t>
            </a:r>
            <a:endParaRPr lang="zh-CN" altLang="en-US" sz="2800" dirty="0"/>
          </a:p>
        </p:txBody>
      </p:sp>
      <p:grpSp>
        <p:nvGrpSpPr>
          <p:cNvPr id="11" name="组合 10"/>
          <p:cNvGrpSpPr/>
          <p:nvPr/>
        </p:nvGrpSpPr>
        <p:grpSpPr>
          <a:xfrm>
            <a:off x="587760" y="980728"/>
            <a:ext cx="11516294" cy="4792279"/>
            <a:chOff x="587760" y="980728"/>
            <a:chExt cx="11516294" cy="4792279"/>
          </a:xfrm>
        </p:grpSpPr>
        <p:sp>
          <p:nvSpPr>
            <p:cNvPr id="4" name="文本框 3"/>
            <p:cNvSpPr txBox="1"/>
            <p:nvPr/>
          </p:nvSpPr>
          <p:spPr>
            <a:xfrm>
              <a:off x="587760" y="4522471"/>
              <a:ext cx="115162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 smtClean="0"/>
                <a:t>如果一个线性规划的松弛形式的初始基本解是可行的，</a:t>
              </a:r>
              <a:r>
                <a:rPr lang="en-US" altLang="zh-CN" sz="2800" dirty="0" smtClean="0"/>
                <a:t>b</a:t>
              </a:r>
              <a:r>
                <a:rPr lang="zh-CN" altLang="en-US" sz="2800" dirty="0" smtClean="0"/>
                <a:t>具有什么特征？</a:t>
              </a:r>
              <a:endParaRPr lang="zh-CN" altLang="en-US" sz="2800" dirty="0"/>
            </a:p>
          </p:txBody>
        </p:sp>
        <p:pic>
          <p:nvPicPr>
            <p:cNvPr id="9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9856" y="5269769"/>
              <a:ext cx="2303462" cy="503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矩形 5"/>
            <p:cNvSpPr/>
            <p:nvPr/>
          </p:nvSpPr>
          <p:spPr>
            <a:xfrm>
              <a:off x="7464152" y="980728"/>
              <a:ext cx="504056" cy="1152128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" name="直接箭头连接符 9"/>
            <p:cNvCxnSpPr/>
            <p:nvPr/>
          </p:nvCxnSpPr>
          <p:spPr>
            <a:xfrm>
              <a:off x="7844200" y="2235522"/>
              <a:ext cx="1692188" cy="2445893"/>
            </a:xfrm>
            <a:prstGeom prst="straightConnector1">
              <a:avLst/>
            </a:prstGeom>
            <a:ln w="76200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58679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1513" y="614364"/>
            <a:ext cx="3865562" cy="1785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701" y="765176"/>
            <a:ext cx="3673475" cy="1236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triped Right Arrow 1"/>
          <p:cNvSpPr/>
          <p:nvPr/>
        </p:nvSpPr>
        <p:spPr>
          <a:xfrm>
            <a:off x="6024563" y="1341438"/>
            <a:ext cx="576262" cy="423862"/>
          </a:xfrm>
          <a:prstGeom prst="stripedRightArrow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1055440" y="2605931"/>
            <a:ext cx="4613523" cy="2911301"/>
            <a:chOff x="395536" y="2924944"/>
            <a:chExt cx="3589337" cy="2632358"/>
          </a:xfrm>
        </p:grpSpPr>
        <p:pic>
          <p:nvPicPr>
            <p:cNvPr id="18445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2924944"/>
              <a:ext cx="3589337" cy="2232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8446" name="TextBox 2"/>
            <p:cNvSpPr txBox="1">
              <a:spLocks noChangeArrowheads="1"/>
            </p:cNvSpPr>
            <p:nvPr/>
          </p:nvSpPr>
          <p:spPr bwMode="auto">
            <a:xfrm>
              <a:off x="1043608" y="5157192"/>
              <a:ext cx="244827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dirty="0">
                  <a:solidFill>
                    <a:srgbClr val="C00000"/>
                  </a:solidFill>
                </a:rPr>
                <a:t>经过一次</a:t>
              </a:r>
              <a:r>
                <a:rPr lang="en-US" altLang="zh-CN" sz="2000" dirty="0">
                  <a:solidFill>
                    <a:srgbClr val="C00000"/>
                  </a:solidFill>
                </a:rPr>
                <a:t>pivoting </a:t>
              </a:r>
              <a:endParaRPr lang="zh-CN" altLang="en-US" sz="2000" dirty="0">
                <a:solidFill>
                  <a:srgbClr val="C00000"/>
                </a:solidFill>
              </a:endParaRPr>
            </a:p>
          </p:txBody>
        </p:sp>
      </p:grpSp>
      <p:sp>
        <p:nvSpPr>
          <p:cNvPr id="5" name="下箭头 4"/>
          <p:cNvSpPr/>
          <p:nvPr/>
        </p:nvSpPr>
        <p:spPr>
          <a:xfrm>
            <a:off x="8280636" y="2088078"/>
            <a:ext cx="332095" cy="5178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023993" y="2972702"/>
            <a:ext cx="579663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zh-CN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，在目标函数</a:t>
            </a:r>
            <a:r>
              <a:rPr lang="zh-CN" alt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中选</a:t>
            </a:r>
            <a:r>
              <a:rPr lang="zh-CN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一</a:t>
            </a:r>
            <a:r>
              <a:rPr lang="zh-CN" alt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个最大正</a:t>
            </a:r>
            <a:r>
              <a:rPr lang="zh-CN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系数非</a:t>
            </a:r>
            <a:r>
              <a:rPr lang="zh-CN" alt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基本变量</a:t>
            </a:r>
            <a:r>
              <a:rPr lang="en-US" altLang="zh-CN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x1</a:t>
            </a:r>
            <a:r>
              <a:rPr lang="zh-CN" alt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；</a:t>
            </a:r>
            <a:endParaRPr lang="en-US" altLang="zh-CN" sz="2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</a:t>
            </a:r>
            <a:r>
              <a:rPr lang="zh-CN" alt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尝试增大</a:t>
            </a:r>
            <a:r>
              <a:rPr lang="en-US" altLang="zh-CN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x1</a:t>
            </a:r>
            <a:r>
              <a:rPr lang="zh-CN" alt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，使得</a:t>
            </a:r>
            <a:r>
              <a:rPr lang="en-US" altLang="zh-CN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</a:t>
            </a:r>
            <a:r>
              <a:rPr lang="zh-CN" alt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增大</a:t>
            </a:r>
            <a:endParaRPr lang="en-US" altLang="zh-CN" sz="2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</a:t>
            </a:r>
            <a:r>
              <a:rPr lang="zh-CN" alt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但</a:t>
            </a:r>
            <a:r>
              <a:rPr lang="en-US" altLang="zh-CN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x1</a:t>
            </a:r>
            <a:r>
              <a:rPr lang="zh-CN" alt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的增加，必须满足约束条件</a:t>
            </a:r>
            <a:endParaRPr lang="en-US" altLang="zh-CN" sz="2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zh-CN" alt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，找到最紧的第三条约束，解出</a:t>
            </a:r>
            <a:r>
              <a:rPr lang="en-US" altLang="zh-CN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x1</a:t>
            </a:r>
            <a:r>
              <a:rPr lang="zh-CN" alt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：</a:t>
            </a:r>
            <a:endParaRPr lang="en-US" altLang="zh-CN" sz="2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x1</a:t>
            </a:r>
            <a:r>
              <a:rPr lang="zh-CN" alt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一定有个正的</a:t>
            </a:r>
            <a:r>
              <a:rPr lang="en-US" altLang="zh-CN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r>
              <a:rPr lang="en-US" altLang="zh-CN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’</a:t>
            </a:r>
            <a:r>
              <a:rPr lang="zh-CN" alt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和一个负的</a:t>
            </a:r>
            <a:r>
              <a:rPr lang="en-US" altLang="zh-CN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x6</a:t>
            </a:r>
          </a:p>
          <a:p>
            <a:r>
              <a:rPr lang="en-US" altLang="zh-CN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zh-CN" alt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，将</a:t>
            </a:r>
            <a:r>
              <a:rPr lang="en-US" altLang="zh-CN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x1</a:t>
            </a:r>
            <a:r>
              <a:rPr lang="zh-CN" alt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代入系统中其它约束和目标函数</a:t>
            </a:r>
            <a:endParaRPr lang="en-US" altLang="zh-CN" sz="2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</a:t>
            </a:r>
            <a:r>
              <a:rPr lang="zh-CN" alt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得到一个新系统</a:t>
            </a:r>
            <a:endParaRPr lang="en-US" altLang="zh-CN" sz="2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</a:t>
            </a:r>
            <a:r>
              <a:rPr lang="zh-CN" alt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新系统和原系统一定等价</a:t>
            </a:r>
            <a:endParaRPr lang="en-US" altLang="zh-CN" sz="2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</a:t>
            </a:r>
            <a:r>
              <a:rPr lang="zh-CN" alt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构造新系统的初始基本解</a:t>
            </a:r>
            <a:endParaRPr lang="en-US" altLang="zh-CN" sz="2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</a:t>
            </a:r>
            <a:r>
              <a:rPr lang="zh-CN" alt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新系统的目标函数值一定不减</a:t>
            </a:r>
            <a:endParaRPr lang="en-US" altLang="zh-CN" sz="2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椭圆 8"/>
          <p:cNvSpPr/>
          <p:nvPr/>
        </p:nvSpPr>
        <p:spPr>
          <a:xfrm>
            <a:off x="8112225" y="614364"/>
            <a:ext cx="683009" cy="5103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6888088" y="2060848"/>
            <a:ext cx="338437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/>
          <p:cNvGrpSpPr/>
          <p:nvPr/>
        </p:nvGrpSpPr>
        <p:grpSpPr>
          <a:xfrm>
            <a:off x="1919177" y="3131760"/>
            <a:ext cx="3910234" cy="708568"/>
            <a:chOff x="1133981" y="3147320"/>
            <a:chExt cx="3130049" cy="522207"/>
          </a:xfrm>
        </p:grpSpPr>
        <p:sp>
          <p:nvSpPr>
            <p:cNvPr id="17" name="椭圆 16"/>
            <p:cNvSpPr/>
            <p:nvPr/>
          </p:nvSpPr>
          <p:spPr>
            <a:xfrm>
              <a:off x="1133981" y="3147320"/>
              <a:ext cx="519054" cy="5103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3581021" y="3159146"/>
              <a:ext cx="683009" cy="5103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7962294" y="1813200"/>
            <a:ext cx="4052917" cy="1585462"/>
            <a:chOff x="7833441" y="2995666"/>
            <a:chExt cx="4052917" cy="1585462"/>
          </a:xfrm>
        </p:grpSpPr>
        <p:sp>
          <p:nvSpPr>
            <p:cNvPr id="21" name="圆角矩形 20"/>
            <p:cNvSpPr/>
            <p:nvPr/>
          </p:nvSpPr>
          <p:spPr>
            <a:xfrm>
              <a:off x="7833441" y="4077072"/>
              <a:ext cx="3852421" cy="504056"/>
            </a:xfrm>
            <a:prstGeom prst="round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圆角矩形标注 21"/>
            <p:cNvSpPr/>
            <p:nvPr/>
          </p:nvSpPr>
          <p:spPr>
            <a:xfrm>
              <a:off x="10446198" y="2995666"/>
              <a:ext cx="1440160" cy="904505"/>
            </a:xfrm>
            <a:prstGeom prst="wedgeRoundRectCallout">
              <a:avLst>
                <a:gd name="adj1" fmla="val -74349"/>
                <a:gd name="adj2" fmla="val 66832"/>
                <a:gd name="adj3" fmla="val 16667"/>
              </a:avLst>
            </a:prstGeom>
            <a:solidFill>
              <a:schemeClr val="accent3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 smtClean="0">
                  <a:solidFill>
                    <a:srgbClr val="FF0000"/>
                  </a:solidFill>
                </a:rPr>
                <a:t>背后什么含义？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682174" y="616178"/>
            <a:ext cx="72007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高斯消元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499847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uiExpand="1" build="p" bldLvl="4"/>
      <p:bldP spid="9" grpId="0" uiExpan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1513" y="614364"/>
            <a:ext cx="3865562" cy="1785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701" y="765176"/>
            <a:ext cx="3673475" cy="1236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triped Right Arrow 1"/>
          <p:cNvSpPr/>
          <p:nvPr/>
        </p:nvSpPr>
        <p:spPr>
          <a:xfrm>
            <a:off x="6024563" y="1341438"/>
            <a:ext cx="576262" cy="423862"/>
          </a:xfrm>
          <a:prstGeom prst="stripedRightArrow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2079626" y="2605931"/>
            <a:ext cx="3589337" cy="2633663"/>
            <a:chOff x="395536" y="2924944"/>
            <a:chExt cx="3589337" cy="2632358"/>
          </a:xfrm>
        </p:grpSpPr>
        <p:pic>
          <p:nvPicPr>
            <p:cNvPr id="18445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2924944"/>
              <a:ext cx="3589337" cy="2232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8446" name="TextBox 2"/>
            <p:cNvSpPr txBox="1">
              <a:spLocks noChangeArrowheads="1"/>
            </p:cNvSpPr>
            <p:nvPr/>
          </p:nvSpPr>
          <p:spPr bwMode="auto">
            <a:xfrm>
              <a:off x="1043608" y="5157192"/>
              <a:ext cx="244827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dirty="0">
                  <a:solidFill>
                    <a:srgbClr val="C00000"/>
                  </a:solidFill>
                </a:rPr>
                <a:t>经过一次</a:t>
              </a:r>
              <a:r>
                <a:rPr lang="en-US" altLang="zh-CN" sz="2000" dirty="0">
                  <a:solidFill>
                    <a:srgbClr val="C00000"/>
                  </a:solidFill>
                </a:rPr>
                <a:t>pivoting </a:t>
              </a:r>
              <a:endParaRPr lang="zh-CN" altLang="en-US" sz="2000" dirty="0">
                <a:solidFill>
                  <a:srgbClr val="C00000"/>
                </a:solidFill>
              </a:endParaRPr>
            </a:p>
          </p:txBody>
        </p:sp>
      </p:grpSp>
      <p:sp>
        <p:nvSpPr>
          <p:cNvPr id="5" name="下箭头 4"/>
          <p:cNvSpPr/>
          <p:nvPr/>
        </p:nvSpPr>
        <p:spPr>
          <a:xfrm>
            <a:off x="8280636" y="2088078"/>
            <a:ext cx="332095" cy="5178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023993" y="2623311"/>
            <a:ext cx="57966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zh-CN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，在目标函数</a:t>
            </a:r>
            <a:r>
              <a:rPr lang="zh-CN" alt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中选</a:t>
            </a:r>
            <a:r>
              <a:rPr lang="zh-CN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一</a:t>
            </a:r>
            <a:r>
              <a:rPr lang="zh-CN" alt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个最大正</a:t>
            </a:r>
            <a:r>
              <a:rPr lang="zh-CN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系数非</a:t>
            </a:r>
            <a:r>
              <a:rPr lang="zh-CN" alt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基本变量</a:t>
            </a:r>
            <a:r>
              <a:rPr lang="en-US" altLang="zh-CN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x1</a:t>
            </a:r>
            <a:r>
              <a:rPr lang="zh-CN" alt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；</a:t>
            </a:r>
            <a:endParaRPr lang="en-US" altLang="zh-CN" sz="2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zh-CN" alt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，找到最紧的第三条约束，解出</a:t>
            </a:r>
            <a:r>
              <a:rPr lang="en-US" altLang="zh-CN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x1</a:t>
            </a:r>
            <a:r>
              <a:rPr lang="zh-CN" alt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：</a:t>
            </a:r>
            <a:endParaRPr lang="en-US" altLang="zh-CN" sz="2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x1</a:t>
            </a:r>
            <a:r>
              <a:rPr lang="zh-CN" alt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一定有个正的</a:t>
            </a:r>
            <a:r>
              <a:rPr lang="en-US" altLang="zh-CN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r>
              <a:rPr lang="en-US" altLang="zh-CN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’</a:t>
            </a:r>
            <a:r>
              <a:rPr lang="zh-CN" alt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和一个负的</a:t>
            </a:r>
            <a:r>
              <a:rPr lang="en-US" altLang="zh-CN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x6</a:t>
            </a:r>
          </a:p>
          <a:p>
            <a:r>
              <a:rPr lang="en-US" altLang="zh-CN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zh-CN" alt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，将</a:t>
            </a:r>
            <a:r>
              <a:rPr lang="en-US" altLang="zh-CN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x1</a:t>
            </a:r>
            <a:r>
              <a:rPr lang="zh-CN" alt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代入系统中其它约束和目标函数</a:t>
            </a:r>
            <a:endParaRPr lang="en-US" altLang="zh-CN" sz="2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</a:t>
            </a:r>
            <a:r>
              <a:rPr lang="zh-CN" alt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目标函数的值一定不减</a:t>
            </a:r>
            <a:endParaRPr lang="en-US" altLang="zh-CN" sz="2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zh-CN" alt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，找到新系统的基本解：可行，</a:t>
            </a:r>
            <a:r>
              <a:rPr lang="en-US" altLang="zh-CN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x6</a:t>
            </a:r>
            <a:r>
              <a:rPr lang="zh-CN" alt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紧致到</a:t>
            </a:r>
            <a:r>
              <a:rPr lang="en-US" altLang="zh-CN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  <a:p>
            <a:r>
              <a:rPr lang="zh-CN" alt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看到</a:t>
            </a:r>
            <a:r>
              <a:rPr lang="zh-CN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了</a:t>
            </a:r>
            <a:r>
              <a:rPr lang="en-US" altLang="zh-CN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x6</a:t>
            </a:r>
            <a:r>
              <a:rPr lang="zh-CN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这个松弛变量为</a:t>
            </a:r>
            <a:r>
              <a:rPr lang="en-US" altLang="zh-CN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r>
              <a:rPr lang="zh-CN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的</a:t>
            </a:r>
            <a:r>
              <a:rPr lang="zh-CN" alt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可行解</a:t>
            </a:r>
            <a:endParaRPr lang="en-US" altLang="zh-CN" sz="2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</a:t>
            </a:r>
            <a:r>
              <a:rPr lang="zh-CN" alt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选择</a:t>
            </a:r>
            <a:r>
              <a:rPr lang="zh-CN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了某个凸的可行解空间</a:t>
            </a:r>
            <a:r>
              <a:rPr lang="en-US" altLang="zh-CN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zh-CN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单纯形</a:t>
            </a:r>
            <a:r>
              <a:rPr lang="en-US" altLang="zh-CN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r>
              <a:rPr lang="zh-CN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的</a:t>
            </a:r>
            <a:r>
              <a:rPr lang="zh-CN" alt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顶点</a:t>
            </a:r>
            <a:endParaRPr lang="en-US" altLang="zh-CN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r>
              <a:rPr lang="zh-CN" alt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，这种代数变换使得两个系统是等价的！</a:t>
            </a:r>
            <a:endParaRPr lang="zh-CN" altLang="en-US" sz="2000" dirty="0"/>
          </a:p>
        </p:txBody>
      </p:sp>
      <p:grpSp>
        <p:nvGrpSpPr>
          <p:cNvPr id="14" name="组合 13"/>
          <p:cNvGrpSpPr/>
          <p:nvPr/>
        </p:nvGrpSpPr>
        <p:grpSpPr>
          <a:xfrm>
            <a:off x="2606390" y="5721259"/>
            <a:ext cx="7412607" cy="1020109"/>
            <a:chOff x="2606390" y="5721259"/>
            <a:chExt cx="7412607" cy="1020109"/>
          </a:xfrm>
          <a:solidFill>
            <a:schemeClr val="accent3">
              <a:lumMod val="95000"/>
            </a:schemeClr>
          </a:solidFill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</p:grpSpPr>
        <p:sp>
          <p:nvSpPr>
            <p:cNvPr id="8" name="文本框 7"/>
            <p:cNvSpPr txBox="1"/>
            <p:nvPr/>
          </p:nvSpPr>
          <p:spPr>
            <a:xfrm>
              <a:off x="2606390" y="5721259"/>
              <a:ext cx="7412607" cy="523220"/>
            </a:xfrm>
            <a:prstGeom prst="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wrap="none" rtlCol="0">
              <a:spAutoFit/>
            </a:bodyPr>
            <a:lstStyle/>
            <a:p>
              <a:r>
                <a:rPr lang="zh-CN" altLang="en-US" sz="2800" dirty="0" smtClean="0"/>
                <a:t>新系统的基本解</a:t>
              </a:r>
              <a:r>
                <a:rPr lang="zh-CN" altLang="en-US" sz="2800" dirty="0"/>
                <a:t>：</a:t>
              </a:r>
              <a:r>
                <a:rPr lang="en-US" altLang="zh-CN" sz="2800" dirty="0"/>
                <a:t>&lt;9,0,0,21,6,</a:t>
              </a:r>
              <a:r>
                <a:rPr lang="en-US" altLang="zh-CN" sz="2800" dirty="0">
                  <a:solidFill>
                    <a:srgbClr val="FF0000"/>
                  </a:solidFill>
                </a:rPr>
                <a:t>0</a:t>
              </a:r>
              <a:r>
                <a:rPr lang="en-US" altLang="zh-CN" sz="2800" dirty="0"/>
                <a:t>&gt;, </a:t>
              </a:r>
              <a:r>
                <a:rPr lang="zh-CN" altLang="en-US" sz="2800" dirty="0"/>
                <a:t>目标值：</a:t>
              </a:r>
              <a:r>
                <a:rPr lang="en-US" altLang="zh-CN" sz="2800" dirty="0"/>
                <a:t>27</a:t>
              </a:r>
              <a:endParaRPr lang="zh-CN" altLang="en-US" sz="2800" dirty="0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4871864" y="6341258"/>
              <a:ext cx="2592287" cy="400110"/>
            </a:xfrm>
            <a:prstGeom prst="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&lt;x1,x2,x3,x4,x5,</a:t>
              </a:r>
              <a:r>
                <a:rPr lang="en-US" altLang="zh-CN" sz="2000" dirty="0">
                  <a:solidFill>
                    <a:srgbClr val="FF0000"/>
                  </a:solidFill>
                </a:rPr>
                <a:t>x6</a:t>
              </a:r>
              <a:r>
                <a:rPr lang="en-US" altLang="zh-CN" sz="2000" dirty="0"/>
                <a:t>&gt;,</a:t>
              </a:r>
              <a:endParaRPr lang="zh-CN" altLang="en-US" sz="2000" dirty="0"/>
            </a:p>
          </p:txBody>
        </p:sp>
      </p:grpSp>
      <p:sp>
        <p:nvSpPr>
          <p:cNvPr id="9" name="椭圆 8"/>
          <p:cNvSpPr/>
          <p:nvPr/>
        </p:nvSpPr>
        <p:spPr>
          <a:xfrm>
            <a:off x="8112225" y="614364"/>
            <a:ext cx="683009" cy="5103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6888088" y="2060848"/>
            <a:ext cx="338437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/>
          <p:cNvGrpSpPr/>
          <p:nvPr/>
        </p:nvGrpSpPr>
        <p:grpSpPr>
          <a:xfrm>
            <a:off x="2657982" y="3147321"/>
            <a:ext cx="3130049" cy="522207"/>
            <a:chOff x="1133981" y="3147320"/>
            <a:chExt cx="3130049" cy="522207"/>
          </a:xfrm>
        </p:grpSpPr>
        <p:sp>
          <p:nvSpPr>
            <p:cNvPr id="17" name="椭圆 16"/>
            <p:cNvSpPr/>
            <p:nvPr/>
          </p:nvSpPr>
          <p:spPr>
            <a:xfrm>
              <a:off x="1133981" y="3147320"/>
              <a:ext cx="683009" cy="5103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3581021" y="3159146"/>
              <a:ext cx="683009" cy="5103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9552384" y="4077072"/>
            <a:ext cx="2160240" cy="1866873"/>
            <a:chOff x="9552384" y="4077072"/>
            <a:chExt cx="2160240" cy="1866873"/>
          </a:xfrm>
        </p:grpSpPr>
        <p:sp>
          <p:nvSpPr>
            <p:cNvPr id="3" name="圆角矩形 2"/>
            <p:cNvSpPr/>
            <p:nvPr/>
          </p:nvSpPr>
          <p:spPr>
            <a:xfrm>
              <a:off x="9552384" y="4077072"/>
              <a:ext cx="1656184" cy="504056"/>
            </a:xfrm>
            <a:prstGeom prst="round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圆角矩形标注 9"/>
            <p:cNvSpPr/>
            <p:nvPr/>
          </p:nvSpPr>
          <p:spPr>
            <a:xfrm>
              <a:off x="10272464" y="5039440"/>
              <a:ext cx="1440160" cy="904505"/>
            </a:xfrm>
            <a:prstGeom prst="wedgeRoundRectCallout">
              <a:avLst>
                <a:gd name="adj1" fmla="val -18112"/>
                <a:gd name="adj2" fmla="val -93474"/>
                <a:gd name="adj3" fmla="val 16667"/>
              </a:avLst>
            </a:prstGeom>
            <a:solidFill>
              <a:schemeClr val="accent3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 smtClean="0">
                  <a:solidFill>
                    <a:srgbClr val="FF0000"/>
                  </a:solidFill>
                </a:rPr>
                <a:t>背后什么含义？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2808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4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512" y="1226713"/>
            <a:ext cx="4310567" cy="1451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triped Right Arrow 1"/>
          <p:cNvSpPr/>
          <p:nvPr/>
        </p:nvSpPr>
        <p:spPr>
          <a:xfrm>
            <a:off x="6122292" y="1740351"/>
            <a:ext cx="576262" cy="423862"/>
          </a:xfrm>
          <a:prstGeom prst="stripedRightArrow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6769" y="835606"/>
            <a:ext cx="3589337" cy="2233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文本框 6"/>
          <p:cNvSpPr txBox="1"/>
          <p:nvPr/>
        </p:nvSpPr>
        <p:spPr>
          <a:xfrm>
            <a:off x="3086092" y="3572432"/>
            <a:ext cx="8377614" cy="5232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1</a:t>
            </a:r>
            <a:r>
              <a:rPr lang="zh-CN" altLang="en-US" sz="2800" b="1" dirty="0" smtClean="0"/>
              <a:t>，如何</a:t>
            </a:r>
            <a:r>
              <a:rPr lang="zh-CN" altLang="en-US" sz="2800" b="1" dirty="0"/>
              <a:t>选择哪个非基本变量去</a:t>
            </a:r>
            <a:r>
              <a:rPr lang="en-US" altLang="zh-CN" sz="2800" b="1" dirty="0"/>
              <a:t>tight</a:t>
            </a:r>
            <a:r>
              <a:rPr lang="zh-CN" altLang="en-US" sz="2800" b="1" dirty="0"/>
              <a:t>某个松弛变量？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462798" y="4262027"/>
            <a:ext cx="6558206" cy="5847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none" rtlCol="0">
            <a:spAutoFit/>
          </a:bodyPr>
          <a:lstStyle/>
          <a:p>
            <a:r>
              <a:rPr lang="zh-CN" altLang="en-US" sz="3200" b="1" dirty="0"/>
              <a:t>目标函数中</a:t>
            </a:r>
            <a:r>
              <a:rPr lang="en-US" altLang="zh-CN" sz="3200" b="1" dirty="0" err="1"/>
              <a:t>c</a:t>
            </a:r>
            <a:r>
              <a:rPr lang="en-US" altLang="zh-CN" sz="3200" b="1" baseline="-25000" dirty="0" err="1"/>
              <a:t>j</a:t>
            </a:r>
            <a:r>
              <a:rPr lang="zh-CN" altLang="en-US" sz="3200" b="1" dirty="0"/>
              <a:t>为正数且最大的那个</a:t>
            </a:r>
            <a:r>
              <a:rPr lang="en-US" altLang="zh-CN" sz="3200" b="1" dirty="0" err="1" smtClean="0"/>
              <a:t>x</a:t>
            </a:r>
            <a:r>
              <a:rPr lang="en-US" altLang="zh-CN" sz="3200" b="1" baseline="-25000" dirty="0" err="1" smtClean="0"/>
              <a:t>j</a:t>
            </a:r>
            <a:endParaRPr lang="zh-CN" altLang="en-US" sz="3200" b="1" dirty="0"/>
          </a:p>
        </p:txBody>
      </p:sp>
      <p:sp>
        <p:nvSpPr>
          <p:cNvPr id="9" name="文本框 8"/>
          <p:cNvSpPr txBox="1"/>
          <p:nvPr/>
        </p:nvSpPr>
        <p:spPr>
          <a:xfrm>
            <a:off x="3086093" y="5098829"/>
            <a:ext cx="7986482" cy="5232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2</a:t>
            </a:r>
            <a:r>
              <a:rPr lang="zh-CN" altLang="en-US" sz="2800" b="1" dirty="0" smtClean="0"/>
              <a:t>，如何</a:t>
            </a:r>
            <a:r>
              <a:rPr lang="zh-CN" altLang="en-US" sz="2800" b="1" dirty="0"/>
              <a:t>选择哪个约束条件去</a:t>
            </a:r>
            <a:r>
              <a:rPr lang="en-US" altLang="zh-CN" sz="2800" b="1" dirty="0"/>
              <a:t>tight</a:t>
            </a:r>
            <a:r>
              <a:rPr lang="zh-CN" altLang="en-US" sz="2800" b="1" dirty="0"/>
              <a:t>那个松弛变量？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3462798" y="5849979"/>
            <a:ext cx="7903126" cy="5847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none" rtlCol="0">
            <a:spAutoFit/>
          </a:bodyPr>
          <a:lstStyle/>
          <a:p>
            <a:r>
              <a:rPr lang="zh-CN" altLang="en-US" sz="3200" b="1" dirty="0"/>
              <a:t>对于</a:t>
            </a:r>
            <a:r>
              <a:rPr lang="en-US" altLang="zh-CN" sz="3200" b="1" dirty="0" err="1"/>
              <a:t>x</a:t>
            </a:r>
            <a:r>
              <a:rPr lang="en-US" altLang="zh-CN" sz="3200" b="1" baseline="-25000" dirty="0" err="1"/>
              <a:t>j</a:t>
            </a:r>
            <a:r>
              <a:rPr lang="zh-CN" altLang="en-US" sz="3200" b="1" dirty="0" smtClean="0"/>
              <a:t>约束函数最紧的那条对应的松弛变量</a:t>
            </a:r>
            <a:endParaRPr lang="zh-CN" altLang="en-US" sz="32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743029" y="400308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接下来怎么办？</a:t>
            </a:r>
          </a:p>
        </p:txBody>
      </p:sp>
      <p:sp>
        <p:nvSpPr>
          <p:cNvPr id="6" name="椭圆 5"/>
          <p:cNvSpPr/>
          <p:nvPr/>
        </p:nvSpPr>
        <p:spPr>
          <a:xfrm>
            <a:off x="8976320" y="692696"/>
            <a:ext cx="720080" cy="7920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>
            <a:off x="6806769" y="3068960"/>
            <a:ext cx="35683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爆炸形 1 10"/>
          <p:cNvSpPr/>
          <p:nvPr/>
        </p:nvSpPr>
        <p:spPr>
          <a:xfrm>
            <a:off x="285829" y="3429000"/>
            <a:ext cx="2281234" cy="2160240"/>
          </a:xfrm>
          <a:prstGeom prst="irregularSeal1">
            <a:avLst/>
          </a:prstGeom>
          <a:solidFill>
            <a:schemeClr val="accent3">
              <a:lumMod val="9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>
                <a:solidFill>
                  <a:schemeClr val="tx1"/>
                </a:solidFill>
              </a:rPr>
              <a:t>迭代</a:t>
            </a:r>
          </a:p>
        </p:txBody>
      </p:sp>
    </p:spTree>
    <p:extLst>
      <p:ext uri="{BB962C8B-B14F-4D97-AF65-F5344CB8AC3E}">
        <p14:creationId xmlns:p14="http://schemas.microsoft.com/office/powerpoint/2010/main" val="1933757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6" grpId="0" animBg="1"/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277254" y="2457891"/>
            <a:ext cx="5821923" cy="3365480"/>
            <a:chOff x="277254" y="2457891"/>
            <a:chExt cx="5821923" cy="3365480"/>
          </a:xfrm>
        </p:grpSpPr>
        <p:grpSp>
          <p:nvGrpSpPr>
            <p:cNvPr id="6" name="Group 5"/>
            <p:cNvGrpSpPr>
              <a:grpSpLocks/>
            </p:cNvGrpSpPr>
            <p:nvPr/>
          </p:nvGrpSpPr>
          <p:grpSpPr bwMode="auto">
            <a:xfrm>
              <a:off x="623392" y="2751197"/>
              <a:ext cx="3802062" cy="2535388"/>
              <a:chOff x="3319040" y="3049190"/>
              <a:chExt cx="3802063" cy="2535248"/>
            </a:xfrm>
          </p:grpSpPr>
          <p:pic>
            <p:nvPicPr>
              <p:cNvPr id="18443" name="Picture 5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19040" y="3049190"/>
                <a:ext cx="3802063" cy="20882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8444" name="TextBox 4"/>
              <p:cNvSpPr txBox="1">
                <a:spLocks noChangeArrowheads="1"/>
              </p:cNvSpPr>
              <p:nvPr/>
            </p:nvSpPr>
            <p:spPr bwMode="auto">
              <a:xfrm>
                <a:off x="4036721" y="5122798"/>
                <a:ext cx="2764203" cy="4616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400" dirty="0">
                    <a:solidFill>
                      <a:srgbClr val="002060"/>
                    </a:solidFill>
                  </a:rPr>
                  <a:t>经过两次</a:t>
                </a:r>
                <a:r>
                  <a:rPr lang="en-US" altLang="zh-CN" sz="2400" dirty="0">
                    <a:solidFill>
                      <a:srgbClr val="002060"/>
                    </a:solidFill>
                  </a:rPr>
                  <a:t>pivoting</a:t>
                </a:r>
                <a:endParaRPr lang="zh-CN" altLang="en-US" sz="2400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16" name="文本框 15"/>
            <p:cNvSpPr txBox="1"/>
            <p:nvPr/>
          </p:nvSpPr>
          <p:spPr>
            <a:xfrm>
              <a:off x="277254" y="5423261"/>
              <a:ext cx="4130041" cy="40011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/>
                <a:t>&lt;</a:t>
              </a:r>
              <a:r>
                <a:rPr lang="en-US" altLang="zh-CN" sz="2000" dirty="0"/>
                <a:t>33/4,0,3/2,69/4,0,0&gt;, </a:t>
              </a:r>
              <a:r>
                <a:rPr lang="zh-CN" altLang="en-US" sz="2000" dirty="0"/>
                <a:t>目标值</a:t>
              </a:r>
              <a:r>
                <a:rPr lang="en-US" altLang="zh-CN" sz="2000" dirty="0"/>
                <a:t>111/4</a:t>
              </a:r>
              <a:endParaRPr lang="zh-CN" altLang="en-US" sz="2000" dirty="0"/>
            </a:p>
          </p:txBody>
        </p:sp>
        <p:sp>
          <p:nvSpPr>
            <p:cNvPr id="7" name="右箭头 6"/>
            <p:cNvSpPr/>
            <p:nvPr/>
          </p:nvSpPr>
          <p:spPr>
            <a:xfrm rot="9558673">
              <a:off x="4630563" y="2457891"/>
              <a:ext cx="1468614" cy="35757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4803083" y="2864817"/>
            <a:ext cx="6080948" cy="3253711"/>
            <a:chOff x="4803083" y="2864817"/>
            <a:chExt cx="6080948" cy="3253711"/>
          </a:xfrm>
        </p:grpSpPr>
        <p:grpSp>
          <p:nvGrpSpPr>
            <p:cNvPr id="8" name="Group 7"/>
            <p:cNvGrpSpPr>
              <a:grpSpLocks/>
            </p:cNvGrpSpPr>
            <p:nvPr/>
          </p:nvGrpSpPr>
          <p:grpSpPr bwMode="auto">
            <a:xfrm>
              <a:off x="6173918" y="2864817"/>
              <a:ext cx="4710113" cy="2693988"/>
              <a:chOff x="2987824" y="2924944"/>
              <a:chExt cx="4710137" cy="2692763"/>
            </a:xfrm>
          </p:grpSpPr>
          <p:pic>
            <p:nvPicPr>
              <p:cNvPr id="18441" name="Picture 6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87824" y="2924944"/>
                <a:ext cx="4710137" cy="24520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8442" name="TextBox 6"/>
              <p:cNvSpPr txBox="1">
                <a:spLocks noChangeArrowheads="1"/>
              </p:cNvSpPr>
              <p:nvPr/>
            </p:nvSpPr>
            <p:spPr bwMode="auto">
              <a:xfrm>
                <a:off x="3851920" y="5217597"/>
                <a:ext cx="3539455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solidFill>
                      <a:srgbClr val="008000"/>
                    </a:solidFill>
                  </a:rPr>
                  <a:t>三次</a:t>
                </a:r>
                <a:r>
                  <a:rPr lang="en-US" altLang="zh-CN" sz="2000">
                    <a:solidFill>
                      <a:srgbClr val="008000"/>
                    </a:solidFill>
                  </a:rPr>
                  <a:t>pivoting</a:t>
                </a:r>
                <a:r>
                  <a:rPr lang="zh-CN" altLang="en-US" sz="2000">
                    <a:solidFill>
                      <a:srgbClr val="008000"/>
                    </a:solidFill>
                  </a:rPr>
                  <a:t>后，无可替换了。</a:t>
                </a:r>
              </a:p>
            </p:txBody>
          </p:sp>
        </p:grpSp>
        <p:sp>
          <p:nvSpPr>
            <p:cNvPr id="15" name="文本框 14"/>
            <p:cNvSpPr txBox="1"/>
            <p:nvPr/>
          </p:nvSpPr>
          <p:spPr>
            <a:xfrm>
              <a:off x="6549466" y="5718418"/>
              <a:ext cx="4055919" cy="40011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zh-CN" altLang="en-US" sz="2000" dirty="0" smtClean="0"/>
                <a:t>基本解</a:t>
              </a:r>
              <a:r>
                <a:rPr lang="en-US" altLang="zh-CN" sz="2000" dirty="0" smtClean="0"/>
                <a:t>&lt;</a:t>
              </a:r>
              <a:r>
                <a:rPr lang="en-US" altLang="zh-CN" sz="2000" dirty="0"/>
                <a:t>8,4,0,18,0,0&gt;, </a:t>
              </a:r>
              <a:r>
                <a:rPr lang="zh-CN" altLang="en-US" sz="2000" dirty="0"/>
                <a:t>目标值：</a:t>
              </a:r>
              <a:r>
                <a:rPr lang="en-US" altLang="zh-CN" sz="2000" dirty="0"/>
                <a:t>28</a:t>
              </a:r>
              <a:endParaRPr lang="zh-CN" altLang="en-US" sz="2000" dirty="0"/>
            </a:p>
          </p:txBody>
        </p:sp>
        <p:sp>
          <p:nvSpPr>
            <p:cNvPr id="10" name="右箭头 9"/>
            <p:cNvSpPr/>
            <p:nvPr/>
          </p:nvSpPr>
          <p:spPr>
            <a:xfrm>
              <a:off x="4803083" y="3991690"/>
              <a:ext cx="1311906" cy="40334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31800" y="460221"/>
            <a:ext cx="3673475" cy="1812410"/>
            <a:chOff x="431800" y="460221"/>
            <a:chExt cx="3673475" cy="1812410"/>
          </a:xfrm>
        </p:grpSpPr>
        <p:pic>
          <p:nvPicPr>
            <p:cNvPr id="18435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800" y="460221"/>
              <a:ext cx="3673475" cy="12366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1" name="文本框 20"/>
            <p:cNvSpPr txBox="1"/>
            <p:nvPr/>
          </p:nvSpPr>
          <p:spPr>
            <a:xfrm>
              <a:off x="682205" y="1872521"/>
              <a:ext cx="3172663" cy="40011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/>
                <a:t>&lt;0,0,0,30,24,36&gt;, </a:t>
              </a:r>
              <a:r>
                <a:rPr lang="zh-CN" altLang="en-US" sz="2000" dirty="0" smtClean="0"/>
                <a:t>目标值</a:t>
              </a:r>
              <a:r>
                <a:rPr lang="en-US" altLang="zh-CN" sz="2000" dirty="0" smtClean="0"/>
                <a:t>0</a:t>
              </a:r>
              <a:endParaRPr lang="zh-CN" altLang="en-US" sz="20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628904" y="164991"/>
            <a:ext cx="7241353" cy="2233354"/>
            <a:chOff x="4628904" y="164991"/>
            <a:chExt cx="7241353" cy="2233354"/>
          </a:xfrm>
        </p:grpSpPr>
        <p:grpSp>
          <p:nvGrpSpPr>
            <p:cNvPr id="4" name="Group 3"/>
            <p:cNvGrpSpPr>
              <a:grpSpLocks/>
            </p:cNvGrpSpPr>
            <p:nvPr/>
          </p:nvGrpSpPr>
          <p:grpSpPr bwMode="auto">
            <a:xfrm>
              <a:off x="6089713" y="164991"/>
              <a:ext cx="5780544" cy="2233354"/>
              <a:chOff x="395536" y="2924944"/>
              <a:chExt cx="5780544" cy="2232248"/>
            </a:xfrm>
          </p:grpSpPr>
          <p:pic>
            <p:nvPicPr>
              <p:cNvPr id="18445" name="Picture 4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5536" y="2924944"/>
                <a:ext cx="3589337" cy="22322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8446" name="TextBox 2"/>
              <p:cNvSpPr txBox="1">
                <a:spLocks noChangeArrowheads="1"/>
              </p:cNvSpPr>
              <p:nvPr/>
            </p:nvSpPr>
            <p:spPr bwMode="auto">
              <a:xfrm>
                <a:off x="3984873" y="3640958"/>
                <a:ext cx="2191207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 dirty="0">
                    <a:solidFill>
                      <a:srgbClr val="C00000"/>
                    </a:solidFill>
                  </a:rPr>
                  <a:t>经过一次</a:t>
                </a:r>
                <a:r>
                  <a:rPr lang="en-US" altLang="zh-CN" sz="2000" dirty="0">
                    <a:solidFill>
                      <a:srgbClr val="C00000"/>
                    </a:solidFill>
                  </a:rPr>
                  <a:t>pivoting </a:t>
                </a:r>
                <a:endParaRPr lang="zh-CN" altLang="en-US" sz="2000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5" name="右箭头 4"/>
            <p:cNvSpPr/>
            <p:nvPr/>
          </p:nvSpPr>
          <p:spPr>
            <a:xfrm>
              <a:off x="4628904" y="875436"/>
              <a:ext cx="1224136" cy="4062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9775555" y="1433090"/>
              <a:ext cx="2094702" cy="70788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/>
                <a:t>&lt;9,0,0,21,5,0&gt;, </a:t>
              </a:r>
              <a:r>
                <a:rPr lang="zh-CN" altLang="en-US" sz="2000" dirty="0" smtClean="0"/>
                <a:t>目标值</a:t>
              </a:r>
              <a:r>
                <a:rPr lang="en-US" altLang="zh-CN" sz="2000" dirty="0" smtClean="0"/>
                <a:t>27</a:t>
              </a:r>
              <a:endParaRPr lang="zh-CN" altLang="en-US" sz="2000" dirty="0"/>
            </a:p>
          </p:txBody>
        </p:sp>
      </p:grpSp>
      <p:sp>
        <p:nvSpPr>
          <p:cNvPr id="9" name="Rounded Rectangle 8"/>
          <p:cNvSpPr/>
          <p:nvPr/>
        </p:nvSpPr>
        <p:spPr>
          <a:xfrm>
            <a:off x="7038010" y="2794847"/>
            <a:ext cx="504825" cy="243363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503712" y="2348880"/>
            <a:ext cx="4710113" cy="3253711"/>
            <a:chOff x="6173918" y="2864817"/>
            <a:chExt cx="4710113" cy="3253711"/>
          </a:xfrm>
        </p:grpSpPr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6173918" y="2864817"/>
              <a:ext cx="4710113" cy="2693988"/>
              <a:chOff x="2987824" y="2924944"/>
              <a:chExt cx="4710137" cy="2692763"/>
            </a:xfrm>
          </p:grpSpPr>
          <p:pic>
            <p:nvPicPr>
              <p:cNvPr id="6" name="Picture 6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87824" y="2924944"/>
                <a:ext cx="4710137" cy="24520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7" name="TextBox 6"/>
              <p:cNvSpPr txBox="1">
                <a:spLocks noChangeArrowheads="1"/>
              </p:cNvSpPr>
              <p:nvPr/>
            </p:nvSpPr>
            <p:spPr bwMode="auto">
              <a:xfrm>
                <a:off x="3851920" y="5217597"/>
                <a:ext cx="3539455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solidFill>
                      <a:srgbClr val="008000"/>
                    </a:solidFill>
                  </a:rPr>
                  <a:t>三次</a:t>
                </a:r>
                <a:r>
                  <a:rPr lang="en-US" altLang="zh-CN" sz="2000">
                    <a:solidFill>
                      <a:srgbClr val="008000"/>
                    </a:solidFill>
                  </a:rPr>
                  <a:t>pivoting</a:t>
                </a:r>
                <a:r>
                  <a:rPr lang="zh-CN" altLang="en-US" sz="2000">
                    <a:solidFill>
                      <a:srgbClr val="008000"/>
                    </a:solidFill>
                  </a:rPr>
                  <a:t>后，无可替换了。</a:t>
                </a:r>
              </a:p>
            </p:txBody>
          </p:sp>
        </p:grpSp>
        <p:sp>
          <p:nvSpPr>
            <p:cNvPr id="4" name="文本框 3"/>
            <p:cNvSpPr txBox="1"/>
            <p:nvPr/>
          </p:nvSpPr>
          <p:spPr>
            <a:xfrm>
              <a:off x="6549466" y="5718418"/>
              <a:ext cx="4055919" cy="40011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zh-CN" altLang="en-US" sz="2000" dirty="0" smtClean="0"/>
                <a:t>基本解</a:t>
              </a:r>
              <a:r>
                <a:rPr lang="en-US" altLang="zh-CN" sz="2000" dirty="0" smtClean="0"/>
                <a:t>&lt;</a:t>
              </a:r>
              <a:r>
                <a:rPr lang="en-US" altLang="zh-CN" sz="2000" dirty="0"/>
                <a:t>8,4,0,18,0,0&gt;, </a:t>
              </a:r>
              <a:r>
                <a:rPr lang="zh-CN" altLang="en-US" sz="2000" dirty="0"/>
                <a:t>目标值：</a:t>
              </a:r>
              <a:r>
                <a:rPr lang="en-US" altLang="zh-CN" sz="2000" dirty="0"/>
                <a:t>28</a:t>
              </a:r>
              <a:endParaRPr lang="zh-CN" altLang="en-US" sz="2000" dirty="0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2454462" y="980728"/>
            <a:ext cx="7366119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none" rtlCol="0">
            <a:spAutoFit/>
          </a:bodyPr>
          <a:lstStyle/>
          <a:p>
            <a:r>
              <a:rPr lang="zh-CN" altLang="en-US" sz="4000" dirty="0" smtClean="0"/>
              <a:t>一般情况下，迭代在何时结束？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90225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78" y="66126"/>
            <a:ext cx="9741138" cy="6690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组合 1"/>
          <p:cNvGrpSpPr/>
          <p:nvPr/>
        </p:nvGrpSpPr>
        <p:grpSpPr>
          <a:xfrm>
            <a:off x="6600721" y="1096322"/>
            <a:ext cx="3696217" cy="1158855"/>
            <a:chOff x="6600721" y="1096322"/>
            <a:chExt cx="3696217" cy="1158855"/>
          </a:xfrm>
        </p:grpSpPr>
        <p:pic>
          <p:nvPicPr>
            <p:cNvPr id="3" name="图片 2" descr="屏幕剪辑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721" y="1096322"/>
              <a:ext cx="3696216" cy="352474"/>
            </a:xfrm>
            <a:prstGeom prst="rect">
              <a:avLst/>
            </a:prstGeom>
          </p:spPr>
        </p:pic>
        <p:pic>
          <p:nvPicPr>
            <p:cNvPr id="7" name="图片 6" descr="屏幕剪辑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34461" y="1712176"/>
              <a:ext cx="2162477" cy="543001"/>
            </a:xfrm>
            <a:prstGeom prst="rect">
              <a:avLst/>
            </a:prstGeom>
          </p:spPr>
        </p:pic>
        <p:sp>
          <p:nvSpPr>
            <p:cNvPr id="8" name="左弧形箭头 7"/>
            <p:cNvSpPr/>
            <p:nvPr/>
          </p:nvSpPr>
          <p:spPr>
            <a:xfrm>
              <a:off x="7032104" y="1448796"/>
              <a:ext cx="432048" cy="612052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9" name="图片 8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7208" y="2657370"/>
            <a:ext cx="4001058" cy="1286054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>
            <a:off x="6292142" y="4345618"/>
            <a:ext cx="3911991" cy="995223"/>
            <a:chOff x="5052497" y="3945945"/>
            <a:chExt cx="3911991" cy="995223"/>
          </a:xfrm>
        </p:grpSpPr>
        <p:pic>
          <p:nvPicPr>
            <p:cNvPr id="10" name="图片 9" descr="屏幕剪辑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01588" y="4483904"/>
              <a:ext cx="3762900" cy="457264"/>
            </a:xfrm>
            <a:prstGeom prst="rect">
              <a:avLst/>
            </a:prstGeom>
          </p:spPr>
        </p:pic>
        <p:pic>
          <p:nvPicPr>
            <p:cNvPr id="11" name="图片 10" descr="屏幕剪辑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52497" y="3945945"/>
              <a:ext cx="3696216" cy="381053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544" y="2636912"/>
            <a:ext cx="7632145" cy="4006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1031462" y="692696"/>
            <a:ext cx="10177105" cy="1384995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问题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：</a:t>
            </a:r>
            <a:endParaRPr lang="en-US" altLang="zh-CN" sz="2800" dirty="0"/>
          </a:p>
          <a:p>
            <a:r>
              <a:rPr lang="en-US" altLang="zh-CN" sz="2800" dirty="0"/>
              <a:t>    </a:t>
            </a:r>
            <a:r>
              <a:rPr lang="zh-CN" altLang="en-US" sz="2800" dirty="0" smtClean="0"/>
              <a:t>为什么两决策变量线性规划的可行</a:t>
            </a:r>
            <a:r>
              <a:rPr lang="zh-CN" altLang="en-US" sz="2800" dirty="0"/>
              <a:t>区域一定是凸的？这个性质有什么好处？</a:t>
            </a:r>
          </a:p>
        </p:txBody>
      </p:sp>
    </p:spTree>
    <p:extLst>
      <p:ext uri="{BB962C8B-B14F-4D97-AF65-F5344CB8AC3E}">
        <p14:creationId xmlns:p14="http://schemas.microsoft.com/office/powerpoint/2010/main" val="1080300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每一轮</a:t>
            </a:r>
            <a:r>
              <a:rPr lang="en-US" altLang="zh-CN" dirty="0" smtClean="0"/>
              <a:t>Pivot</a:t>
            </a:r>
            <a:r>
              <a:rPr lang="zh-CN" altLang="en-US" dirty="0" smtClean="0"/>
              <a:t>得到“新”系统的基本解</a:t>
            </a:r>
          </a:p>
        </p:txBody>
      </p:sp>
      <p:pic>
        <p:nvPicPr>
          <p:cNvPr id="2048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189" y="1341439"/>
            <a:ext cx="8137525" cy="244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484" name="TextBox 2"/>
          <p:cNvSpPr txBox="1">
            <a:spLocks noChangeArrowheads="1"/>
          </p:cNvSpPr>
          <p:nvPr/>
        </p:nvSpPr>
        <p:spPr bwMode="auto">
          <a:xfrm>
            <a:off x="5857875" y="2527300"/>
            <a:ext cx="12969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rgbClr val="C00000"/>
                </a:solidFill>
              </a:rPr>
              <a:t>直接设置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4910139" y="2727325"/>
            <a:ext cx="935037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48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5175" y="3789363"/>
            <a:ext cx="183515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7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9464" y="3776663"/>
            <a:ext cx="820737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triped Right Arrow 5"/>
          <p:cNvSpPr/>
          <p:nvPr/>
        </p:nvSpPr>
        <p:spPr>
          <a:xfrm>
            <a:off x="7680326" y="3879850"/>
            <a:ext cx="576263" cy="179388"/>
          </a:xfrm>
          <a:prstGeom prst="stripedRightArrow">
            <a:avLst/>
          </a:prstGeom>
          <a:gradFill>
            <a:gsLst>
              <a:gs pos="0">
                <a:srgbClr val="825600"/>
              </a:gs>
              <a:gs pos="13000">
                <a:srgbClr val="FFA800"/>
              </a:gs>
              <a:gs pos="28000">
                <a:srgbClr val="825600"/>
              </a:gs>
              <a:gs pos="42999">
                <a:srgbClr val="FFA800"/>
              </a:gs>
              <a:gs pos="58000">
                <a:srgbClr val="825600"/>
              </a:gs>
              <a:gs pos="72000">
                <a:srgbClr val="FFA800"/>
              </a:gs>
              <a:gs pos="87000">
                <a:srgbClr val="825600"/>
              </a:gs>
              <a:gs pos="100000">
                <a:srgbClr val="FFA800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" name="Rounded Rectangle 6"/>
          <p:cNvSpPr/>
          <p:nvPr/>
        </p:nvSpPr>
        <p:spPr>
          <a:xfrm>
            <a:off x="5845176" y="3776663"/>
            <a:ext cx="3490913" cy="660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3935413" y="3213101"/>
            <a:ext cx="1922462" cy="57626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3000375" y="3644900"/>
            <a:ext cx="2844800" cy="32385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492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376" y="4797426"/>
            <a:ext cx="1762125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93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4826" y="4797425"/>
            <a:ext cx="2671763" cy="71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ounded Rectangle 11"/>
          <p:cNvSpPr/>
          <p:nvPr/>
        </p:nvSpPr>
        <p:spPr>
          <a:xfrm>
            <a:off x="3143251" y="4652963"/>
            <a:ext cx="5256213" cy="1079500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5376863" y="4797425"/>
            <a:ext cx="0" cy="719138"/>
          </a:xfrm>
          <a:prstGeom prst="line">
            <a:avLst/>
          </a:prstGeom>
          <a:ln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6" name="TextBox 14"/>
          <p:cNvSpPr txBox="1">
            <a:spLocks noChangeArrowheads="1"/>
          </p:cNvSpPr>
          <p:nvPr/>
        </p:nvSpPr>
        <p:spPr bwMode="auto">
          <a:xfrm>
            <a:off x="2640013" y="4292600"/>
            <a:ext cx="19431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相应的算法步骤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089" y="549276"/>
            <a:ext cx="7921625" cy="5472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Straight Connector 2"/>
          <p:cNvCxnSpPr/>
          <p:nvPr/>
        </p:nvCxnSpPr>
        <p:spPr>
          <a:xfrm>
            <a:off x="4079875" y="4221163"/>
            <a:ext cx="2520950" cy="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3000376" y="6067425"/>
            <a:ext cx="2879725" cy="0"/>
          </a:xfrm>
          <a:prstGeom prst="line">
            <a:avLst/>
          </a:prstGeom>
          <a:ln w="4445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448300" y="1196975"/>
            <a:ext cx="3816350" cy="0"/>
          </a:xfrm>
          <a:prstGeom prst="line">
            <a:avLst/>
          </a:prstGeom>
          <a:ln w="444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H="1" flipV="1">
            <a:off x="7010400" y="1384664"/>
            <a:ext cx="2254250" cy="53216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9264651" y="1340768"/>
            <a:ext cx="17278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这个向量干嘛用的？</a:t>
            </a: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4073" y="5007869"/>
            <a:ext cx="3673475" cy="1236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6" name="组合 15"/>
          <p:cNvGrpSpPr/>
          <p:nvPr/>
        </p:nvGrpSpPr>
        <p:grpSpPr>
          <a:xfrm>
            <a:off x="7525457" y="2294875"/>
            <a:ext cx="4077581" cy="4086453"/>
            <a:chOff x="7525457" y="2294875"/>
            <a:chExt cx="4077581" cy="4086453"/>
          </a:xfrm>
        </p:grpSpPr>
        <p:sp>
          <p:nvSpPr>
            <p:cNvPr id="10" name="圆角矩形 9"/>
            <p:cNvSpPr/>
            <p:nvPr/>
          </p:nvSpPr>
          <p:spPr>
            <a:xfrm>
              <a:off x="7525457" y="4939469"/>
              <a:ext cx="1224136" cy="1441859"/>
            </a:xfrm>
            <a:prstGeom prst="round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13" name="直接箭头连接符 12"/>
            <p:cNvCxnSpPr/>
            <p:nvPr/>
          </p:nvCxnSpPr>
          <p:spPr>
            <a:xfrm flipH="1">
              <a:off x="8580811" y="2294875"/>
              <a:ext cx="971573" cy="257619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9264650" y="3468818"/>
              <a:ext cx="23383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/>
                <a:t>寻找最紧约束</a:t>
              </a: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5521592" y="3645024"/>
            <a:ext cx="2003865" cy="1294445"/>
            <a:chOff x="5521592" y="3645024"/>
            <a:chExt cx="2003865" cy="1294445"/>
          </a:xfrm>
        </p:grpSpPr>
        <p:cxnSp>
          <p:nvCxnSpPr>
            <p:cNvPr id="18" name="直接箭头连接符 17"/>
            <p:cNvCxnSpPr/>
            <p:nvPr/>
          </p:nvCxnSpPr>
          <p:spPr>
            <a:xfrm>
              <a:off x="5521592" y="3645024"/>
              <a:ext cx="2003865" cy="129444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/>
            <p:cNvSpPr txBox="1"/>
            <p:nvPr/>
          </p:nvSpPr>
          <p:spPr>
            <a:xfrm>
              <a:off x="6351728" y="4497043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Lucida Calligraphy" panose="03010101010101010101" pitchFamily="66" charset="0"/>
                </a:rPr>
                <a:t>l</a:t>
              </a:r>
              <a:r>
                <a:rPr lang="en-US" altLang="zh-CN" dirty="0" smtClean="0">
                  <a:latin typeface="Lucida Calligraphy" panose="03010101010101010101" pitchFamily="66" charset="0"/>
                </a:rPr>
                <a:t>=6</a:t>
              </a:r>
              <a:endParaRPr lang="zh-CN" altLang="en-US" dirty="0">
                <a:latin typeface="Lucida Calligraphy" panose="03010101010101010101" pitchFamily="66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422994"/>
          </a:xfrm>
        </p:spPr>
        <p:txBody>
          <a:bodyPr/>
          <a:lstStyle/>
          <a:p>
            <a:r>
              <a:rPr lang="zh-CN" altLang="en-US" dirty="0" smtClean="0"/>
              <a:t>单纯形算法正确性的几个要素</a:t>
            </a:r>
            <a:r>
              <a:rPr lang="en-US" altLang="zh-CN" dirty="0" smtClean="0"/>
              <a:t>(</a:t>
            </a:r>
            <a:r>
              <a:rPr lang="zh-CN" altLang="en-US" dirty="0" smtClean="0"/>
              <a:t>当</a:t>
            </a:r>
            <a:r>
              <a:rPr lang="zh-CN" altLang="en-US" dirty="0"/>
              <a:t>线性规划</a:t>
            </a:r>
            <a:r>
              <a:rPr lang="zh-CN" altLang="en-US" dirty="0" smtClean="0"/>
              <a:t>系统有最优解时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988841"/>
            <a:ext cx="10972800" cy="3672408"/>
          </a:xfrm>
        </p:spPr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，部分正确性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算法终止时，应该返回一个原线性规划系统的可行解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该可行解应该是最优解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，完全正确性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算法必定会终止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683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如果有“初始可行解”</a:t>
            </a:r>
            <a:r>
              <a:rPr lang="en-US" altLang="zh-CN" smtClean="0"/>
              <a:t>……</a:t>
            </a:r>
            <a:endParaRPr lang="zh-CN" altLang="en-US" smtClean="0"/>
          </a:p>
        </p:txBody>
      </p:sp>
      <p:pic>
        <p:nvPicPr>
          <p:cNvPr id="2253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0" y="1022350"/>
            <a:ext cx="7848600" cy="1944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532" name="TextBox 2"/>
          <p:cNvSpPr txBox="1">
            <a:spLocks noChangeArrowheads="1"/>
          </p:cNvSpPr>
          <p:nvPr/>
        </p:nvSpPr>
        <p:spPr bwMode="auto">
          <a:xfrm>
            <a:off x="693814" y="4393849"/>
            <a:ext cx="683568" cy="2246769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循环不变式</a:t>
            </a:r>
            <a:endParaRPr lang="zh-CN" altLang="en-US" sz="2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253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393" y="4056134"/>
            <a:ext cx="9044978" cy="2335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6707173" y="2592323"/>
            <a:ext cx="3736991" cy="3500974"/>
            <a:chOff x="4618360" y="2581136"/>
            <a:chExt cx="3736549" cy="3500409"/>
          </a:xfrm>
        </p:grpSpPr>
        <p:sp>
          <p:nvSpPr>
            <p:cNvPr id="4" name="Rectangle 3"/>
            <p:cNvSpPr/>
            <p:nvPr/>
          </p:nvSpPr>
          <p:spPr>
            <a:xfrm>
              <a:off x="4618360" y="2581136"/>
              <a:ext cx="3736549" cy="13388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800" b="1" dirty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  <a:latin typeface="Arial" charset="0"/>
                  <a:ea typeface="宋体" charset="-122"/>
                </a:rPr>
                <a:t>问题</a:t>
              </a:r>
              <a:r>
                <a:rPr lang="en-US" altLang="zh-CN" sz="2800" b="1" dirty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  <a:latin typeface="Arial" charset="0"/>
                  <a:ea typeface="宋体" charset="-122"/>
                </a:rPr>
                <a:t>12.2:</a:t>
              </a:r>
            </a:p>
            <a:p>
              <a:pPr>
                <a:spcBef>
                  <a:spcPts val="600"/>
                </a:spcBef>
                <a:defRPr/>
              </a:pPr>
              <a:r>
                <a:rPr lang="en-US" altLang="zh-CN" sz="2400" b="1" dirty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  <a:latin typeface="Arial" charset="0"/>
                  <a:ea typeface="宋体" charset="-122"/>
                </a:rPr>
                <a:t>Feasible</a:t>
              </a:r>
              <a:r>
                <a:rPr lang="zh-CN" altLang="en-US" sz="2400" b="1" dirty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  <a:latin typeface="Arial" charset="0"/>
                  <a:ea typeface="宋体" charset="-122"/>
                </a:rPr>
                <a:t>就是每个变量有非负值</a:t>
              </a:r>
              <a:r>
                <a:rPr lang="en-US" altLang="zh-CN" sz="2400" b="1" dirty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  <a:latin typeface="Arial" charset="0"/>
                  <a:ea typeface="宋体" charset="-122"/>
                </a:rPr>
                <a:t>,</a:t>
              </a:r>
              <a:r>
                <a:rPr lang="zh-CN" altLang="en-US" sz="2400" b="1" dirty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  <a:latin typeface="Arial" charset="0"/>
                  <a:ea typeface="宋体" charset="-122"/>
                </a:rPr>
                <a:t> 为什么</a:t>
              </a:r>
              <a:r>
                <a:rPr lang="en-US" altLang="zh-CN" sz="2400" b="1" dirty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  <a:latin typeface="Arial" charset="0"/>
                  <a:ea typeface="宋体" charset="-122"/>
                </a:rPr>
                <a:t>?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5796343" y="3829568"/>
              <a:ext cx="443466" cy="2251977"/>
            </a:xfrm>
            <a:prstGeom prst="straightConnector1">
              <a:avLst/>
            </a:prstGeom>
            <a:ln>
              <a:solidFill>
                <a:srgbClr val="C00000"/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Straight Connector 10"/>
          <p:cNvCxnSpPr/>
          <p:nvPr/>
        </p:nvCxnSpPr>
        <p:spPr>
          <a:xfrm>
            <a:off x="2638426" y="2317750"/>
            <a:ext cx="21272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53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8589" y="2641601"/>
            <a:ext cx="212725" cy="36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2" name="Group 6"/>
          <p:cNvGrpSpPr>
            <a:grpSpLocks/>
          </p:cNvGrpSpPr>
          <p:nvPr/>
        </p:nvGrpSpPr>
        <p:grpSpPr bwMode="auto">
          <a:xfrm>
            <a:off x="2116096" y="2882107"/>
            <a:ext cx="4292626" cy="2723426"/>
            <a:chOff x="4302682" y="2648659"/>
            <a:chExt cx="4085742" cy="2722987"/>
          </a:xfrm>
        </p:grpSpPr>
        <p:sp>
          <p:nvSpPr>
            <p:cNvPr id="13" name="Rectangle 3"/>
            <p:cNvSpPr/>
            <p:nvPr/>
          </p:nvSpPr>
          <p:spPr>
            <a:xfrm>
              <a:off x="4302682" y="2648659"/>
              <a:ext cx="4085742" cy="96934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800" b="1" dirty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  <a:latin typeface="Arial" charset="0"/>
                  <a:ea typeface="宋体" charset="-122"/>
                </a:rPr>
                <a:t>问题</a:t>
              </a:r>
              <a:r>
                <a:rPr lang="en-US" altLang="zh-CN" sz="2800" b="1" dirty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  <a:latin typeface="Arial" charset="0"/>
                  <a:ea typeface="宋体" charset="-122"/>
                </a:rPr>
                <a:t>12.1:</a:t>
              </a:r>
            </a:p>
            <a:p>
              <a:pPr>
                <a:spcBef>
                  <a:spcPts val="600"/>
                </a:spcBef>
                <a:defRPr/>
              </a:pPr>
              <a:r>
                <a:rPr lang="zh-CN" altLang="en-US" sz="2400" b="1" dirty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  <a:latin typeface="Arial" charset="0"/>
                  <a:ea typeface="宋体" charset="-122"/>
                </a:rPr>
                <a:t>为什么要考量这个循环不变式</a:t>
              </a:r>
              <a:r>
                <a:rPr lang="en-US" altLang="zh-CN" sz="2400" b="1" dirty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  <a:latin typeface="Arial" charset="0"/>
                  <a:ea typeface="宋体" charset="-122"/>
                </a:rPr>
                <a:t>?</a:t>
              </a:r>
            </a:p>
          </p:txBody>
        </p:sp>
        <p:cxnSp>
          <p:nvCxnSpPr>
            <p:cNvPr id="14" name="Straight Arrow Connector 5"/>
            <p:cNvCxnSpPr/>
            <p:nvPr/>
          </p:nvCxnSpPr>
          <p:spPr>
            <a:xfrm flipH="1">
              <a:off x="5417809" y="3829568"/>
              <a:ext cx="378535" cy="1542078"/>
            </a:xfrm>
            <a:prstGeom prst="straightConnector1">
              <a:avLst/>
            </a:prstGeom>
            <a:ln>
              <a:solidFill>
                <a:srgbClr val="C00000"/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781" y="476672"/>
            <a:ext cx="4990118" cy="1354972"/>
          </a:xfrm>
          <a:prstGeom prst="rect">
            <a:avLst/>
          </a:prstGeom>
        </p:spPr>
      </p:pic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5960" y="1831644"/>
            <a:ext cx="5849166" cy="1600423"/>
          </a:xfrm>
          <a:prstGeom prst="rect">
            <a:avLst/>
          </a:prstGeom>
        </p:spPr>
      </p:pic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7752" y="4005064"/>
            <a:ext cx="6058746" cy="1600423"/>
          </a:xfrm>
          <a:prstGeom prst="rect">
            <a:avLst/>
          </a:prstGeom>
        </p:spPr>
      </p:pic>
      <p:sp>
        <p:nvSpPr>
          <p:cNvPr id="5" name="右箭头 4"/>
          <p:cNvSpPr/>
          <p:nvPr/>
        </p:nvSpPr>
        <p:spPr>
          <a:xfrm rot="1847885">
            <a:off x="4162020" y="2237884"/>
            <a:ext cx="1562610" cy="4746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下箭头 5"/>
          <p:cNvSpPr/>
          <p:nvPr/>
        </p:nvSpPr>
        <p:spPr>
          <a:xfrm>
            <a:off x="8040216" y="3573016"/>
            <a:ext cx="864096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右箭头 6"/>
          <p:cNvSpPr/>
          <p:nvPr/>
        </p:nvSpPr>
        <p:spPr>
          <a:xfrm rot="10800000">
            <a:off x="4150690" y="4509120"/>
            <a:ext cx="1441254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动作按钮: 帮助 7">
            <a:hlinkClick r:id="" action="ppaction://noaction" highlightClick="1"/>
          </p:cNvPr>
          <p:cNvSpPr/>
          <p:nvPr/>
        </p:nvSpPr>
        <p:spPr>
          <a:xfrm>
            <a:off x="2135560" y="4149080"/>
            <a:ext cx="1042416" cy="1042416"/>
          </a:xfrm>
          <a:prstGeom prst="actionButtonHel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612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67609" y="1700809"/>
            <a:ext cx="7185775" cy="255454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5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" charset="0"/>
                <a:ea typeface="宋体" charset="-122"/>
              </a:rPr>
              <a:t>问题</a:t>
            </a:r>
            <a:r>
              <a:rPr lang="en-US" altLang="zh-CN" sz="5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" charset="0"/>
                <a:ea typeface="宋体" charset="-122"/>
              </a:rPr>
              <a:t>13:</a:t>
            </a:r>
          </a:p>
          <a:p>
            <a:pPr>
              <a:spcBef>
                <a:spcPts val="1200"/>
              </a:spcBef>
              <a:defRPr/>
            </a:pPr>
            <a:r>
              <a:rPr lang="zh-CN" altLang="en-US" sz="48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" charset="0"/>
                <a:ea typeface="宋体" charset="-122"/>
              </a:rPr>
              <a:t>什么情况下</a:t>
            </a:r>
            <a:r>
              <a:rPr lang="en-US" altLang="zh-CN" sz="48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" charset="0"/>
                <a:ea typeface="宋体" charset="-122"/>
              </a:rPr>
              <a:t>Simplex</a:t>
            </a:r>
            <a:r>
              <a:rPr lang="zh-CN" altLang="en-US" sz="48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" charset="0"/>
                <a:ea typeface="宋体" charset="-122"/>
              </a:rPr>
              <a:t>算法不能终止</a:t>
            </a:r>
            <a:r>
              <a:rPr lang="en-US" altLang="zh-CN" sz="48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" charset="0"/>
                <a:ea typeface="宋体" charset="-122"/>
              </a:rPr>
              <a:t>?</a:t>
            </a:r>
          </a:p>
        </p:txBody>
      </p:sp>
      <p:sp>
        <p:nvSpPr>
          <p:cNvPr id="23555" name="TextBox 3"/>
          <p:cNvSpPr txBox="1">
            <a:spLocks noChangeArrowheads="1"/>
          </p:cNvSpPr>
          <p:nvPr/>
        </p:nvSpPr>
        <p:spPr bwMode="auto">
          <a:xfrm>
            <a:off x="5448301" y="4440239"/>
            <a:ext cx="5688259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但是要注意：</a:t>
            </a:r>
            <a:r>
              <a:rPr lang="en-US" altLang="zh-CN" sz="32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偶尔</a:t>
            </a:r>
            <a:r>
              <a:rPr lang="en-US" altLang="zh-CN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一次</a:t>
            </a:r>
            <a:r>
              <a:rPr lang="en-US" altLang="zh-CN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pivot</a:t>
            </a:r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目标函数值不递增</a:t>
            </a:r>
            <a:r>
              <a:rPr lang="en-US" altLang="zh-CN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也不一定不终止。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95400" y="908720"/>
            <a:ext cx="11089232" cy="221599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200" b="1" dirty="0"/>
              <a:t>问题</a:t>
            </a:r>
            <a:r>
              <a:rPr lang="en-US" altLang="zh-CN" sz="3200" b="1" dirty="0"/>
              <a:t>14</a:t>
            </a:r>
            <a:r>
              <a:rPr lang="zh-CN" altLang="en-US" sz="3200" b="1" dirty="0"/>
              <a:t>：</a:t>
            </a:r>
            <a:endParaRPr lang="en-US" altLang="zh-CN" sz="3200" b="1" dirty="0"/>
          </a:p>
          <a:p>
            <a:pPr>
              <a:spcBef>
                <a:spcPts val="1200"/>
              </a:spcBef>
              <a:defRPr/>
            </a:pPr>
            <a:r>
              <a:rPr lang="zh-CN" altLang="en-US" sz="3200" b="1" dirty="0"/>
              <a:t>给定一个线性规划，为什么可以有很多不同的等价</a:t>
            </a:r>
            <a:r>
              <a:rPr lang="en-US" altLang="zh-CN" sz="3200" b="1" dirty="0"/>
              <a:t>slack</a:t>
            </a:r>
            <a:r>
              <a:rPr lang="zh-CN" altLang="en-US" sz="3200" b="1" dirty="0"/>
              <a:t>形式？又为什么只会有有限多种</a:t>
            </a:r>
            <a:r>
              <a:rPr lang="en-US" altLang="zh-CN" sz="3200" b="1" dirty="0"/>
              <a:t>slack</a:t>
            </a:r>
            <a:r>
              <a:rPr lang="zh-CN" altLang="en-US" sz="3200" b="1" dirty="0"/>
              <a:t>形式？这个问题与</a:t>
            </a:r>
            <a:r>
              <a:rPr lang="en-US" altLang="zh-CN" sz="3200" b="1" dirty="0"/>
              <a:t>Simplex</a:t>
            </a:r>
            <a:r>
              <a:rPr lang="zh-CN" altLang="en-US" sz="3200" b="1" dirty="0"/>
              <a:t>算法终止性有什么关系？</a:t>
            </a:r>
            <a:endParaRPr lang="en-US" altLang="zh-CN" sz="3200" b="1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400" y="3933056"/>
            <a:ext cx="4992639" cy="1680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032" y="3573222"/>
            <a:ext cx="4104456" cy="2553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79376" y="980728"/>
            <a:ext cx="6186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/>
              <a:t>这个算法到底会否必定终止？</a:t>
            </a:r>
            <a:endParaRPr lang="zh-CN" altLang="en-US" sz="3600" dirty="0"/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44" y="2060848"/>
            <a:ext cx="11690904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60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1981200" y="277813"/>
            <a:ext cx="8229600" cy="774700"/>
          </a:xfrm>
        </p:spPr>
        <p:txBody>
          <a:bodyPr/>
          <a:lstStyle/>
          <a:p>
            <a:r>
              <a:rPr lang="zh-CN" altLang="en-US" smtClean="0"/>
              <a:t>线性规划的对偶</a:t>
            </a:r>
          </a:p>
        </p:txBody>
      </p:sp>
      <p:pic>
        <p:nvPicPr>
          <p:cNvPr id="2662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314" y="1052514"/>
            <a:ext cx="3984625" cy="201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62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314" y="4005263"/>
            <a:ext cx="3984625" cy="187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triped Right Arrow 2"/>
          <p:cNvSpPr/>
          <p:nvPr/>
        </p:nvSpPr>
        <p:spPr>
          <a:xfrm rot="5400000">
            <a:off x="3215482" y="3428207"/>
            <a:ext cx="768350" cy="433387"/>
          </a:xfrm>
          <a:prstGeom prst="stripedRightArrow">
            <a:avLst/>
          </a:prstGeom>
          <a:gradFill>
            <a:gsLst>
              <a:gs pos="0">
                <a:srgbClr val="CBCBCB"/>
              </a:gs>
              <a:gs pos="13000">
                <a:srgbClr val="5F5F5F"/>
              </a:gs>
              <a:gs pos="21001">
                <a:srgbClr val="5F5F5F"/>
              </a:gs>
              <a:gs pos="63000">
                <a:srgbClr val="FFFFFF"/>
              </a:gs>
              <a:gs pos="67000">
                <a:srgbClr val="B2B2B2"/>
              </a:gs>
              <a:gs pos="69000">
                <a:srgbClr val="292929"/>
              </a:gs>
              <a:gs pos="82001">
                <a:srgbClr val="777777"/>
              </a:gs>
              <a:gs pos="100000">
                <a:srgbClr val="EAEAEA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6630" name="TextBox 4"/>
          <p:cNvSpPr txBox="1">
            <a:spLocks noChangeArrowheads="1"/>
          </p:cNvSpPr>
          <p:nvPr/>
        </p:nvSpPr>
        <p:spPr bwMode="auto">
          <a:xfrm>
            <a:off x="4008438" y="3260726"/>
            <a:ext cx="199231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大小互换；</a:t>
            </a:r>
            <a:endParaRPr lang="en-US" altLang="zh-CN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行列互换。</a:t>
            </a:r>
          </a:p>
        </p:txBody>
      </p:sp>
      <p:pic>
        <p:nvPicPr>
          <p:cNvPr id="26632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375" y="2930032"/>
            <a:ext cx="493713" cy="79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5034224"/>
              </p:ext>
            </p:extLst>
          </p:nvPr>
        </p:nvGraphicFramePr>
        <p:xfrm>
          <a:off x="6860718" y="901702"/>
          <a:ext cx="3512463" cy="18036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" name="公式" r:id="rId6" imgW="1409400" imgH="723600" progId="Equation.3">
                  <p:embed/>
                </p:oleObj>
              </mc:Choice>
              <mc:Fallback>
                <p:oleObj name="公式" r:id="rId6" imgW="1409400" imgH="723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860718" y="901702"/>
                        <a:ext cx="3512463" cy="18036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491794"/>
              </p:ext>
            </p:extLst>
          </p:nvPr>
        </p:nvGraphicFramePr>
        <p:xfrm>
          <a:off x="6888088" y="3845627"/>
          <a:ext cx="3741054" cy="22476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" name="公式" r:id="rId8" imgW="990360" imgH="965160" progId="Equation.3">
                  <p:embed/>
                </p:oleObj>
              </mc:Choice>
              <mc:Fallback>
                <p:oleObj name="公式" r:id="rId8" imgW="990360" imgH="9651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888088" y="3845627"/>
                        <a:ext cx="3741054" cy="22476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435108" y="312224"/>
            <a:ext cx="8682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 smtClean="0">
                <a:solidFill>
                  <a:srgbClr val="FF0000"/>
                </a:solidFill>
              </a:rPr>
              <a:t>算法的正确性</a:t>
            </a:r>
            <a:endParaRPr lang="zh-CN" altLang="en-US" sz="4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05" y="1772816"/>
            <a:ext cx="10695093" cy="3168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695400" y="764704"/>
            <a:ext cx="109568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/>
              <a:t>一个很强的对偶线性规划系统间的目标值特性：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159896" y="3783971"/>
            <a:ext cx="6280429" cy="1077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对偶系统的任何可行解的目标值一定</a:t>
            </a:r>
            <a:r>
              <a:rPr lang="zh-CN" altLang="en-US" sz="3200" dirty="0"/>
              <a:t>不</a:t>
            </a:r>
            <a:r>
              <a:rPr lang="zh-CN" altLang="en-US" sz="3200" dirty="0" smtClean="0"/>
              <a:t>小于原始系统的任意目标值</a:t>
            </a:r>
            <a:endParaRPr lang="zh-CN" altLang="en-US" sz="3200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8452" y="5000849"/>
            <a:ext cx="4877481" cy="87642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39401" y="5152836"/>
            <a:ext cx="6340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/>
              <a:t>将对偶系统定义中的右式代入即可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6005160" y="4077072"/>
            <a:ext cx="4464496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V="1">
            <a:off x="6005160" y="476672"/>
            <a:ext cx="0" cy="36004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H="1">
            <a:off x="3484880" y="4077072"/>
            <a:ext cx="2520280" cy="201622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组合 59"/>
          <p:cNvGrpSpPr/>
          <p:nvPr/>
        </p:nvGrpSpPr>
        <p:grpSpPr>
          <a:xfrm rot="1729446">
            <a:off x="6041164" y="1654690"/>
            <a:ext cx="4392488" cy="3888432"/>
            <a:chOff x="4943872" y="2060848"/>
            <a:chExt cx="4392488" cy="3888432"/>
          </a:xfrm>
        </p:grpSpPr>
        <p:cxnSp>
          <p:nvCxnSpPr>
            <p:cNvPr id="4" name="直接连接符 3"/>
            <p:cNvCxnSpPr/>
            <p:nvPr/>
          </p:nvCxnSpPr>
          <p:spPr>
            <a:xfrm flipH="1">
              <a:off x="4943872" y="2211614"/>
              <a:ext cx="1867374" cy="2801562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8112224" y="2708920"/>
              <a:ext cx="1224136" cy="216024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flipH="1">
              <a:off x="6312026" y="3383995"/>
              <a:ext cx="612066" cy="2565285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flipH="1">
              <a:off x="6312025" y="2211615"/>
              <a:ext cx="511785" cy="1649433"/>
            </a:xfrm>
            <a:prstGeom prst="line">
              <a:avLst/>
            </a:prstGeom>
            <a:ln w="5715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7536159" y="2060848"/>
              <a:ext cx="576065" cy="1728192"/>
            </a:xfrm>
            <a:prstGeom prst="line">
              <a:avLst/>
            </a:prstGeom>
            <a:ln w="57150">
              <a:solidFill>
                <a:schemeClr val="accent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4943872" y="5013176"/>
              <a:ext cx="1368152" cy="936104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flipH="1">
              <a:off x="4943872" y="3861048"/>
              <a:ext cx="1368152" cy="1152128"/>
            </a:xfrm>
            <a:prstGeom prst="line">
              <a:avLst/>
            </a:prstGeom>
            <a:ln w="5715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flipV="1">
              <a:off x="6312024" y="3789040"/>
              <a:ext cx="1800200" cy="72008"/>
            </a:xfrm>
            <a:prstGeom prst="line">
              <a:avLst/>
            </a:prstGeom>
            <a:ln w="57150">
              <a:solidFill>
                <a:schemeClr val="accent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8113193" y="3777113"/>
              <a:ext cx="1223167" cy="1092047"/>
            </a:xfrm>
            <a:prstGeom prst="line">
              <a:avLst/>
            </a:prstGeom>
            <a:ln w="57150">
              <a:solidFill>
                <a:schemeClr val="accent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 flipH="1">
              <a:off x="6312024" y="4869160"/>
              <a:ext cx="3024336" cy="108012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 flipV="1">
              <a:off x="6811246" y="2060848"/>
              <a:ext cx="724914" cy="179017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7536160" y="2060848"/>
              <a:ext cx="576064" cy="648072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 flipH="1">
              <a:off x="6917072" y="2708920"/>
              <a:ext cx="1195152" cy="675075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 flipH="1" flipV="1">
              <a:off x="6811246" y="2208362"/>
              <a:ext cx="105826" cy="1175634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文本框 60"/>
          <p:cNvSpPr txBox="1"/>
          <p:nvPr/>
        </p:nvSpPr>
        <p:spPr>
          <a:xfrm>
            <a:off x="4733323" y="5899435"/>
            <a:ext cx="6079445" cy="461665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一个三决策变量的线性规划形成的单纯形</a:t>
            </a:r>
            <a:endParaRPr lang="en-US" altLang="zh-CN" sz="2400" b="1" dirty="0" smtClean="0"/>
          </a:p>
        </p:txBody>
      </p:sp>
      <p:sp>
        <p:nvSpPr>
          <p:cNvPr id="62" name="文本框 61"/>
          <p:cNvSpPr txBox="1"/>
          <p:nvPr/>
        </p:nvSpPr>
        <p:spPr>
          <a:xfrm>
            <a:off x="6437208" y="62068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Y</a:t>
            </a:r>
            <a:endParaRPr lang="zh-CN" altLang="en-US" dirty="0"/>
          </a:p>
        </p:txBody>
      </p:sp>
      <p:sp>
        <p:nvSpPr>
          <p:cNvPr id="63" name="文本框 62"/>
          <p:cNvSpPr txBox="1"/>
          <p:nvPr/>
        </p:nvSpPr>
        <p:spPr>
          <a:xfrm>
            <a:off x="10314349" y="428580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64" name="文本框 63"/>
          <p:cNvSpPr txBox="1"/>
          <p:nvPr/>
        </p:nvSpPr>
        <p:spPr>
          <a:xfrm>
            <a:off x="4132952" y="554456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Z</a:t>
            </a:r>
            <a:endParaRPr lang="zh-CN" altLang="en-US" dirty="0"/>
          </a:p>
        </p:txBody>
      </p:sp>
      <p:sp>
        <p:nvSpPr>
          <p:cNvPr id="65" name="文本框 64"/>
          <p:cNvSpPr txBox="1"/>
          <p:nvPr/>
        </p:nvSpPr>
        <p:spPr>
          <a:xfrm>
            <a:off x="752237" y="1466022"/>
            <a:ext cx="3491736" cy="13849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单纯形</a:t>
            </a:r>
            <a:r>
              <a:rPr lang="zh-CN" altLang="en-US" sz="2800" dirty="0"/>
              <a:t>是什么？</a:t>
            </a:r>
            <a:r>
              <a:rPr lang="zh-CN" altLang="en-US" sz="2800" dirty="0" smtClean="0"/>
              <a:t>单纯形</a:t>
            </a:r>
            <a:r>
              <a:rPr lang="zh-CN" altLang="en-US" sz="2800" dirty="0"/>
              <a:t>算法的基本思路在哪里？</a:t>
            </a:r>
          </a:p>
        </p:txBody>
      </p:sp>
      <p:sp>
        <p:nvSpPr>
          <p:cNvPr id="66" name="文本框 65"/>
          <p:cNvSpPr txBox="1"/>
          <p:nvPr/>
        </p:nvSpPr>
        <p:spPr>
          <a:xfrm>
            <a:off x="450864" y="3758083"/>
            <a:ext cx="4163263" cy="954107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推广到四个甚至更多的决策变量构成的线性规划</a:t>
            </a:r>
            <a:r>
              <a:rPr lang="zh-CN" altLang="en-US" sz="2800" b="1" dirty="0" smtClean="0"/>
              <a:t>？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864873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23393" y="2060849"/>
            <a:ext cx="11017638" cy="1815882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sz="5400" b="1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Arial" charset="0"/>
                <a:ea typeface="宋体" charset="-122"/>
              </a:rPr>
              <a:t>问题</a:t>
            </a:r>
            <a:r>
              <a:rPr lang="en-US" altLang="zh-CN" sz="5400" b="1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Arial" charset="0"/>
                <a:ea typeface="宋体" charset="-122"/>
              </a:rPr>
              <a:t>15</a:t>
            </a:r>
            <a:r>
              <a:rPr lang="zh-CN" altLang="en-US" sz="5400" b="1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Arial" charset="0"/>
                <a:ea typeface="宋体" charset="-122"/>
              </a:rPr>
              <a:t>：</a:t>
            </a:r>
            <a:endParaRPr lang="en-US" altLang="zh-CN" sz="5400" b="1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Arial" charset="0"/>
              <a:ea typeface="宋体" charset="-122"/>
            </a:endParaRPr>
          </a:p>
          <a:p>
            <a:pPr>
              <a:spcBef>
                <a:spcPts val="1200"/>
              </a:spcBef>
              <a:defRPr/>
            </a:pPr>
            <a:r>
              <a:rPr lang="zh-CN" altLang="en-US" sz="4800" b="1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Arial" charset="0"/>
                <a:ea typeface="宋体" charset="-122"/>
              </a:rPr>
              <a:t>对偶与线性规划的最优解有什么关系？</a:t>
            </a:r>
            <a:endParaRPr lang="en-US" altLang="zh-CN" sz="4800" b="1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Arial" charset="0"/>
              <a:ea typeface="宋体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04948" y="4725144"/>
            <a:ext cx="11854527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none" rtlCol="0">
            <a:spAutoFit/>
          </a:bodyPr>
          <a:lstStyle/>
          <a:p>
            <a:r>
              <a:rPr lang="zh-CN" altLang="en-US" sz="3600" dirty="0" smtClean="0"/>
              <a:t>两个相互对偶系统的“</a:t>
            </a:r>
            <a:r>
              <a:rPr lang="zh-CN" altLang="en-US" sz="3600" dirty="0"/>
              <a:t>等目标值</a:t>
            </a:r>
            <a:r>
              <a:rPr lang="zh-CN" altLang="en-US" sz="3600" dirty="0" smtClean="0"/>
              <a:t>” 可行解一定是最优解！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17" y="764704"/>
            <a:ext cx="10585176" cy="3529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1"/>
          <p:cNvSpPr txBox="1">
            <a:spLocks noChangeArrowheads="1"/>
          </p:cNvSpPr>
          <p:nvPr/>
        </p:nvSpPr>
        <p:spPr bwMode="auto">
          <a:xfrm>
            <a:off x="3035661" y="4581128"/>
            <a:ext cx="6192688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关键问题是：等值的“对偶解”存在吗？</a:t>
            </a:r>
          </a:p>
        </p:txBody>
      </p:sp>
    </p:spTree>
    <p:extLst>
      <p:ext uri="{BB962C8B-B14F-4D97-AF65-F5344CB8AC3E}">
        <p14:creationId xmlns:p14="http://schemas.microsoft.com/office/powerpoint/2010/main" val="3978702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805"/>
            <a:ext cx="7542696" cy="2199004"/>
          </a:xfrm>
          <a:prstGeom prst="rect">
            <a:avLst/>
          </a:prstGeom>
        </p:spPr>
      </p:pic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68" y="3933056"/>
            <a:ext cx="5029902" cy="1343212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7192166" y="404664"/>
            <a:ext cx="4710113" cy="3045684"/>
            <a:chOff x="6312024" y="2307477"/>
            <a:chExt cx="4710113" cy="3045684"/>
          </a:xfrm>
        </p:grpSpPr>
        <p:pic>
          <p:nvPicPr>
            <p:cNvPr id="9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12024" y="2899972"/>
              <a:ext cx="4710113" cy="24531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文本框 6"/>
            <p:cNvSpPr txBox="1"/>
            <p:nvPr/>
          </p:nvSpPr>
          <p:spPr>
            <a:xfrm>
              <a:off x="6501014" y="2307477"/>
              <a:ext cx="4055919" cy="40011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zh-CN" altLang="en-US" sz="2000" dirty="0" smtClean="0"/>
                <a:t>基本解</a:t>
              </a:r>
              <a:r>
                <a:rPr lang="en-US" altLang="zh-CN" sz="2000" dirty="0" smtClean="0"/>
                <a:t>&lt;</a:t>
              </a:r>
              <a:r>
                <a:rPr lang="en-US" altLang="zh-CN" sz="2000" dirty="0"/>
                <a:t>8,4,0,18,0,0&gt;, </a:t>
              </a:r>
              <a:r>
                <a:rPr lang="zh-CN" altLang="en-US" sz="2000" dirty="0"/>
                <a:t>目标值：</a:t>
              </a:r>
              <a:r>
                <a:rPr lang="en-US" altLang="zh-CN" sz="2000" dirty="0"/>
                <a:t>28</a:t>
              </a:r>
              <a:endParaRPr lang="zh-CN" altLang="en-US" sz="20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5039026" y="4785778"/>
                <a:ext cx="6873869" cy="4624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=&lt;</m:t>
                    </m:r>
                    <m:acc>
                      <m:accPr>
                        <m:chr m:val="̅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zh-CN" altLang="en-US" sz="2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en-US" altLang="zh-CN" sz="2400" dirty="0" smtClean="0"/>
                  <a:t>,</a:t>
                </a:r>
                <a:r>
                  <a:rPr lang="zh-CN" altLang="en-US" sz="2400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acc>
                  </m:oMath>
                </a14:m>
                <a:r>
                  <a:rPr lang="en-US" altLang="zh-CN" sz="2400" dirty="0" smtClean="0"/>
                  <a:t>&gt;=&lt;-c4’,,-c5’, -c6’&gt;=&lt;0, 1/6, 2/3 &gt;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9026" y="4785778"/>
                <a:ext cx="6873869" cy="462434"/>
              </a:xfrm>
              <a:prstGeom prst="rect">
                <a:avLst/>
              </a:prstGeom>
              <a:blipFill rotWithShape="0">
                <a:blip r:embed="rId5"/>
                <a:stretch>
                  <a:fillRect l="-266" t="-9211" r="-355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/>
          <p:cNvSpPr txBox="1"/>
          <p:nvPr/>
        </p:nvSpPr>
        <p:spPr>
          <a:xfrm>
            <a:off x="2922319" y="5622785"/>
            <a:ext cx="62889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可以验证，这个解是对偶系统的最优解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34975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6" y="2055911"/>
            <a:ext cx="10585176" cy="402286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</p:pic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6" y="0"/>
            <a:ext cx="6306430" cy="1838582"/>
          </a:xfrm>
          <a:prstGeom prst="rect">
            <a:avLst/>
          </a:prstGeom>
        </p:spPr>
      </p:pic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080" y="2359"/>
            <a:ext cx="5029902" cy="13432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3477233" y="4509120"/>
                <a:ext cx="8714767" cy="156966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/>
                  <a:t>证明要点：</a:t>
                </a:r>
                <a:endParaRPr lang="en-US" altLang="zh-CN" sz="2400" dirty="0" smtClean="0"/>
              </a:p>
              <a:p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   </a:t>
                </a:r>
                <a:r>
                  <a:rPr lang="zh-CN" altLang="en-US" sz="2400" dirty="0" smtClean="0"/>
                  <a:t>用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acc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在</m:t>
                    </m:r>
                  </m:oMath>
                </a14:m>
                <a:r>
                  <a:rPr lang="zh-CN" altLang="en-US" sz="2400" dirty="0" smtClean="0"/>
                  <a:t>单纯形算法结束时的松弛型中进行目标函数求值得到 </a:t>
                </a:r>
                <a:r>
                  <a:rPr lang="en-US" altLang="zh-CN" sz="2400" dirty="0" smtClean="0"/>
                  <a:t>v’</a:t>
                </a:r>
              </a:p>
              <a:p>
                <a:r>
                  <a:rPr lang="zh-CN" altLang="en-US" sz="2400" dirty="0" smtClean="0"/>
                  <a:t>    用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acc>
                    <m:r>
                      <a:rPr lang="zh-CN" altLang="en-US" sz="2400" i="1">
                        <a:latin typeface="Cambria Math" panose="02040503050406030204" pitchFamily="18" charset="0"/>
                      </a:rPr>
                      <m:t>在</m:t>
                    </m:r>
                  </m:oMath>
                </a14:m>
                <a:r>
                  <a:rPr lang="zh-CN" altLang="en-US" sz="2400" dirty="0" smtClean="0"/>
                  <a:t>对偶系统松弛</a:t>
                </a:r>
                <a:r>
                  <a:rPr lang="zh-CN" altLang="en-US" sz="2400" dirty="0"/>
                  <a:t>型中进行目标函数求</a:t>
                </a:r>
                <a:r>
                  <a:rPr lang="zh-CN" altLang="en-US" sz="2400" dirty="0" smtClean="0"/>
                  <a:t>值也得到 </a:t>
                </a:r>
                <a:r>
                  <a:rPr lang="en-US" altLang="zh-CN" sz="2400" dirty="0"/>
                  <a:t>v’</a:t>
                </a:r>
                <a:endParaRPr lang="zh-CN" altLang="en-US" sz="2400" dirty="0"/>
              </a:p>
              <a:p>
                <a:endParaRPr lang="zh-CN" altLang="en-US" sz="2400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7233" y="4509120"/>
                <a:ext cx="8714767" cy="156966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3778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3" y="620714"/>
            <a:ext cx="6819900" cy="223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314" y="4518026"/>
            <a:ext cx="8351837" cy="1273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4" y="3284538"/>
            <a:ext cx="7343775" cy="1116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701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840039"/>
            <a:ext cx="288925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702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9850" y="2813051"/>
            <a:ext cx="1855788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23392" y="260648"/>
            <a:ext cx="34636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/>
              <a:t>Open </a:t>
            </a:r>
            <a:r>
              <a:rPr lang="en-US" altLang="zh-CN" sz="4800" dirty="0" smtClean="0"/>
              <a:t>Topic:</a:t>
            </a:r>
            <a:endParaRPr lang="zh-CN" altLang="en-US" sz="4800" dirty="0"/>
          </a:p>
        </p:txBody>
      </p:sp>
      <p:sp>
        <p:nvSpPr>
          <p:cNvPr id="3" name="文本框 2"/>
          <p:cNvSpPr txBox="1"/>
          <p:nvPr/>
        </p:nvSpPr>
        <p:spPr>
          <a:xfrm>
            <a:off x="839416" y="1844824"/>
            <a:ext cx="1008112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1</a:t>
            </a:r>
            <a:r>
              <a:rPr lang="zh-CN" altLang="en-US" sz="3200" dirty="0" smtClean="0"/>
              <a:t>，请证明松弛操作前后的两个线性规划系统是等价的；</a:t>
            </a:r>
            <a:endParaRPr lang="en-US" altLang="zh-CN" sz="3200" dirty="0" smtClean="0"/>
          </a:p>
          <a:p>
            <a:r>
              <a:rPr lang="en-US" altLang="zh-CN" sz="3200" dirty="0" smtClean="0"/>
              <a:t>2</a:t>
            </a:r>
            <a:r>
              <a:rPr lang="zh-CN" altLang="en-US" sz="3200" dirty="0" smtClean="0"/>
              <a:t>，某养鸡专业户养鸡</a:t>
            </a:r>
            <a:r>
              <a:rPr lang="en-US" altLang="zh-CN" sz="3200" dirty="0" smtClean="0"/>
              <a:t>1000</a:t>
            </a:r>
            <a:r>
              <a:rPr lang="zh-CN" altLang="en-US" sz="3200" dirty="0" smtClean="0"/>
              <a:t>只，用大豆和谷物饲料混合喂养。每天每只鸡平均吃混合饲料</a:t>
            </a:r>
            <a:r>
              <a:rPr lang="en-US" altLang="zh-CN" sz="3200" dirty="0" smtClean="0"/>
              <a:t>0.5</a:t>
            </a:r>
            <a:r>
              <a:rPr lang="zh-CN" altLang="en-US" sz="3200" dirty="0" smtClean="0"/>
              <a:t>公斤，其中应至少含有</a:t>
            </a:r>
            <a:r>
              <a:rPr lang="en-US" altLang="zh-CN" sz="3200" dirty="0" smtClean="0"/>
              <a:t>0.1</a:t>
            </a:r>
            <a:r>
              <a:rPr lang="zh-CN" altLang="en-US" sz="3200" dirty="0" smtClean="0"/>
              <a:t>公斤蛋白质和</a:t>
            </a:r>
            <a:r>
              <a:rPr lang="en-US" altLang="zh-CN" sz="3200" dirty="0" smtClean="0"/>
              <a:t>0</a:t>
            </a:r>
            <a:r>
              <a:rPr lang="en-US" altLang="zh-CN" sz="3200" dirty="0"/>
              <a:t>.</a:t>
            </a:r>
            <a:r>
              <a:rPr lang="en-US" altLang="zh-CN" sz="3200" dirty="0" smtClean="0"/>
              <a:t>002</a:t>
            </a:r>
            <a:r>
              <a:rPr lang="zh-CN" altLang="en-US" sz="3200" dirty="0" smtClean="0"/>
              <a:t>公斤钙</a:t>
            </a:r>
            <a:r>
              <a:rPr lang="en-US" altLang="zh-CN" sz="3200" dirty="0" smtClean="0"/>
              <a:t>.</a:t>
            </a:r>
            <a:r>
              <a:rPr lang="zh-CN" altLang="en-US" sz="3200" dirty="0" smtClean="0"/>
              <a:t>已知每公斤大豆含有</a:t>
            </a:r>
            <a:r>
              <a:rPr lang="en-US" altLang="zh-CN" sz="3200" dirty="0" smtClean="0"/>
              <a:t>50%</a:t>
            </a:r>
            <a:r>
              <a:rPr lang="zh-CN" altLang="en-US" sz="3200" dirty="0" smtClean="0"/>
              <a:t>的蛋白质和</a:t>
            </a:r>
            <a:r>
              <a:rPr lang="en-US" altLang="zh-CN" sz="3200" dirty="0" smtClean="0"/>
              <a:t>0.5%</a:t>
            </a:r>
            <a:r>
              <a:rPr lang="zh-CN" altLang="en-US" sz="3200" dirty="0" smtClean="0"/>
              <a:t>的钙，价格</a:t>
            </a:r>
            <a:r>
              <a:rPr lang="en-US" altLang="zh-CN" sz="3200" dirty="0" smtClean="0"/>
              <a:t>1</a:t>
            </a:r>
            <a:r>
              <a:rPr lang="zh-CN" altLang="en-US" sz="3200" dirty="0" smtClean="0"/>
              <a:t>元</a:t>
            </a:r>
            <a:r>
              <a:rPr lang="en-US" altLang="zh-CN" sz="3200" dirty="0" smtClean="0"/>
              <a:t>/</a:t>
            </a:r>
            <a:r>
              <a:rPr lang="zh-CN" altLang="en-US" sz="3200" dirty="0" smtClean="0"/>
              <a:t>公斤；每公斤谷物含有</a:t>
            </a:r>
            <a:r>
              <a:rPr lang="en-US" altLang="zh-CN" sz="3200" dirty="0" smtClean="0"/>
              <a:t>10%</a:t>
            </a:r>
            <a:r>
              <a:rPr lang="zh-CN" altLang="en-US" sz="3200" dirty="0" smtClean="0"/>
              <a:t>的蛋白质和</a:t>
            </a:r>
            <a:r>
              <a:rPr lang="en-US" altLang="zh-CN" sz="3200" dirty="0" smtClean="0"/>
              <a:t>0.4%</a:t>
            </a:r>
            <a:r>
              <a:rPr lang="zh-CN" altLang="en-US" sz="3200" dirty="0" smtClean="0"/>
              <a:t>的钙，价格是</a:t>
            </a:r>
            <a:r>
              <a:rPr lang="en-US" altLang="zh-CN" sz="3200" dirty="0" smtClean="0"/>
              <a:t>0.3</a:t>
            </a:r>
            <a:r>
              <a:rPr lang="zh-CN" altLang="en-US" sz="3200" dirty="0" smtClean="0"/>
              <a:t>元</a:t>
            </a:r>
            <a:r>
              <a:rPr lang="en-US" altLang="zh-CN" sz="3200" dirty="0" smtClean="0"/>
              <a:t>/</a:t>
            </a:r>
            <a:r>
              <a:rPr lang="zh-CN" altLang="en-US" sz="3200" dirty="0" smtClean="0"/>
              <a:t>公斤。粮食部门每周只保证供应谷物饲料</a:t>
            </a:r>
            <a:r>
              <a:rPr lang="en-US" altLang="zh-CN" sz="3200" dirty="0" smtClean="0"/>
              <a:t>2500</a:t>
            </a:r>
            <a:r>
              <a:rPr lang="zh-CN" altLang="en-US" sz="3200" dirty="0" smtClean="0"/>
              <a:t>公斤，大豆供应不限。问如何搭配这两种饲料，才能使喂养成本最低？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315404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1992313" y="333376"/>
            <a:ext cx="8229600" cy="911225"/>
          </a:xfrm>
        </p:spPr>
        <p:txBody>
          <a:bodyPr/>
          <a:lstStyle/>
          <a:p>
            <a:r>
              <a:rPr lang="zh-CN" altLang="en-US" smtClean="0"/>
              <a:t>一个“现实”问题：</a:t>
            </a:r>
            <a:r>
              <a:rPr lang="en-US" altLang="zh-CN" smtClean="0"/>
              <a:t>Product-Mix</a:t>
            </a:r>
            <a:endParaRPr lang="zh-CN" altLang="en-US" smtClean="0"/>
          </a:p>
        </p:txBody>
      </p:sp>
      <p:pic>
        <p:nvPicPr>
          <p:cNvPr id="92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2663" y="1106489"/>
            <a:ext cx="7842250" cy="200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ounded Rectangle 2"/>
          <p:cNvSpPr/>
          <p:nvPr/>
        </p:nvSpPr>
        <p:spPr>
          <a:xfrm>
            <a:off x="2135189" y="1106489"/>
            <a:ext cx="1728787" cy="28733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" name="Rounded Rectangle 3"/>
          <p:cNvSpPr/>
          <p:nvPr/>
        </p:nvSpPr>
        <p:spPr>
          <a:xfrm>
            <a:off x="9515476" y="2762251"/>
            <a:ext cx="530225" cy="35401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222" name="TextBox 5"/>
          <p:cNvSpPr txBox="1">
            <a:spLocks noChangeArrowheads="1"/>
          </p:cNvSpPr>
          <p:nvPr/>
        </p:nvSpPr>
        <p:spPr bwMode="auto">
          <a:xfrm>
            <a:off x="2760664" y="3279776"/>
            <a:ext cx="70564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/>
              <a:t>每个厂有</a:t>
            </a:r>
            <a:r>
              <a:rPr lang="en-US" altLang="zh-CN" dirty="0"/>
              <a:t>10</a:t>
            </a:r>
            <a:r>
              <a:rPr lang="zh-CN" altLang="en-US" dirty="0"/>
              <a:t>条生产线，可以安排任何产品，但效率和成本可能不同</a:t>
            </a:r>
            <a:r>
              <a:rPr lang="zh-CN" altLang="en-US" dirty="0" smtClean="0"/>
              <a:t>。必要</a:t>
            </a:r>
            <a:r>
              <a:rPr lang="zh-CN" altLang="en-US" dirty="0"/>
              <a:t>时也可以考虑在厂间运输成品，特定两个厂之间单位产品运输成本是固定的。每个厂存储能力有上限，单位成本相同。</a:t>
            </a:r>
          </a:p>
        </p:txBody>
      </p:sp>
      <p:pic>
        <p:nvPicPr>
          <p:cNvPr id="92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551" y="4330700"/>
            <a:ext cx="7840663" cy="183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817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42482" y="548681"/>
            <a:ext cx="7637615" cy="255454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5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charset="0"/>
                <a:ea typeface="宋体" charset="-122"/>
              </a:rPr>
              <a:t>问题：</a:t>
            </a:r>
            <a:endParaRPr lang="en-US" altLang="zh-CN" sz="5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charset="0"/>
              <a:ea typeface="宋体" charset="-122"/>
            </a:endParaRPr>
          </a:p>
          <a:p>
            <a:pPr>
              <a:spcBef>
                <a:spcPts val="1200"/>
              </a:spcBef>
              <a:defRPr/>
            </a:pPr>
            <a:r>
              <a:rPr lang="zh-CN" altLang="en-US" sz="48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charset="0"/>
                <a:ea typeface="宋体" charset="-122"/>
              </a:rPr>
              <a:t>你能否估计一下这个问题“规模”有多大？</a:t>
            </a:r>
            <a:endParaRPr lang="en-US" altLang="zh-CN" sz="4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charset="0"/>
              <a:ea typeface="宋体" charset="-122"/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126" y="3357564"/>
            <a:ext cx="11516514" cy="2547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0585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1981200" y="277814"/>
            <a:ext cx="8229600" cy="847725"/>
          </a:xfrm>
        </p:spPr>
        <p:txBody>
          <a:bodyPr/>
          <a:lstStyle/>
          <a:p>
            <a:r>
              <a:rPr lang="en-US" altLang="zh-CN" smtClean="0"/>
              <a:t>Simplex: </a:t>
            </a:r>
            <a:r>
              <a:rPr lang="zh-CN" altLang="en-US" smtClean="0"/>
              <a:t>基本思想</a:t>
            </a:r>
          </a:p>
        </p:txBody>
      </p:sp>
      <p:sp>
        <p:nvSpPr>
          <p:cNvPr id="17411" name="TextBox 2"/>
          <p:cNvSpPr txBox="1">
            <a:spLocks noChangeArrowheads="1"/>
          </p:cNvSpPr>
          <p:nvPr/>
        </p:nvSpPr>
        <p:spPr bwMode="auto">
          <a:xfrm>
            <a:off x="1077442" y="1268760"/>
            <a:ext cx="1003711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通过逐次交换“基本变量”和“非基本变量”获得一系列的“基本解”，每个基本解一定是可行解，并构成非递减序列，不断“逼近”最优解。</a:t>
            </a:r>
          </a:p>
        </p:txBody>
      </p:sp>
      <p:sp>
        <p:nvSpPr>
          <p:cNvPr id="4" name="Rectangle 3"/>
          <p:cNvSpPr/>
          <p:nvPr/>
        </p:nvSpPr>
        <p:spPr>
          <a:xfrm>
            <a:off x="2147957" y="2636912"/>
            <a:ext cx="7946406" cy="34470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6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00206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Arial" charset="0"/>
                <a:ea typeface="宋体" charset="-122"/>
              </a:rPr>
              <a:t>问题</a:t>
            </a:r>
            <a:r>
              <a:rPr lang="en-US" altLang="zh-CN" sz="36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00206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Arial" charset="0"/>
                <a:ea typeface="宋体" charset="-122"/>
              </a:rPr>
              <a:t>11</a:t>
            </a:r>
            <a:r>
              <a:rPr lang="zh-CN" altLang="en-US" sz="36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00206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Arial" charset="0"/>
                <a:ea typeface="宋体" charset="-122"/>
              </a:rPr>
              <a:t>：</a:t>
            </a:r>
            <a:endParaRPr lang="en-US" altLang="zh-CN" sz="36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solidFill>
                <a:srgbClr val="002060"/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Arial" charset="0"/>
              <a:ea typeface="宋体" charset="-122"/>
            </a:endParaRPr>
          </a:p>
          <a:p>
            <a:pPr>
              <a:spcBef>
                <a:spcPts val="1200"/>
              </a:spcBef>
              <a:defRPr/>
            </a:pPr>
            <a:r>
              <a:rPr lang="zh-CN" altLang="en-US" sz="32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00206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Arial" charset="0"/>
                <a:ea typeface="宋体" charset="-122"/>
              </a:rPr>
              <a:t>你能回答以下“基本”问题吗？</a:t>
            </a:r>
            <a:endParaRPr lang="en-US" altLang="zh-CN" sz="32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solidFill>
                <a:srgbClr val="002060"/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Arial" charset="0"/>
              <a:ea typeface="宋体" charset="-122"/>
            </a:endParaRPr>
          </a:p>
          <a:p>
            <a:pPr marL="571500" indent="-571500">
              <a:buFont typeface="Wingdings" pitchFamily="2" charset="2"/>
              <a:buChar char="Ø"/>
              <a:defRPr/>
            </a:pPr>
            <a:r>
              <a:rPr lang="zh-CN" altLang="en-US" sz="28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00206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Arial" charset="0"/>
                <a:ea typeface="宋体" charset="-122"/>
              </a:rPr>
              <a:t>“基本解”是什么？</a:t>
            </a:r>
            <a:endParaRPr lang="en-US" altLang="zh-CN" sz="28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solidFill>
                <a:srgbClr val="002060"/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Arial" charset="0"/>
              <a:ea typeface="宋体" charset="-122"/>
            </a:endParaRPr>
          </a:p>
          <a:p>
            <a:pPr marL="571500" indent="-571500">
              <a:buFont typeface="Wingdings" pitchFamily="2" charset="2"/>
              <a:buChar char="Ø"/>
              <a:defRPr/>
            </a:pPr>
            <a:r>
              <a:rPr lang="zh-CN" altLang="en-US" sz="28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00206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Arial" charset="0"/>
                <a:ea typeface="宋体" charset="-122"/>
              </a:rPr>
              <a:t>如何选择要“交换”的“非基本变量”？</a:t>
            </a:r>
            <a:endParaRPr lang="en-US" altLang="zh-CN" sz="28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solidFill>
                <a:srgbClr val="002060"/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Arial" charset="0"/>
              <a:ea typeface="宋体" charset="-122"/>
            </a:endParaRPr>
          </a:p>
          <a:p>
            <a:pPr marL="571500" indent="-571500">
              <a:buFont typeface="Wingdings" pitchFamily="2" charset="2"/>
              <a:buChar char="Ø"/>
              <a:defRPr/>
            </a:pPr>
            <a:r>
              <a:rPr lang="zh-CN" altLang="en-US" sz="28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00206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Arial" charset="0"/>
                <a:ea typeface="宋体" charset="-122"/>
              </a:rPr>
              <a:t>如何确定被交换的“基本”变量？</a:t>
            </a:r>
            <a:endParaRPr lang="en-US" altLang="zh-CN" sz="28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solidFill>
                <a:srgbClr val="002060"/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Arial" charset="0"/>
              <a:ea typeface="宋体" charset="-122"/>
            </a:endParaRPr>
          </a:p>
          <a:p>
            <a:pPr marL="571500" indent="-571500">
              <a:buFont typeface="Wingdings" pitchFamily="2" charset="2"/>
              <a:buChar char="Ø"/>
              <a:defRPr/>
            </a:pPr>
            <a:r>
              <a:rPr lang="zh-CN" altLang="en-US" sz="28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00206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Arial" charset="0"/>
                <a:ea typeface="宋体" charset="-122"/>
              </a:rPr>
              <a:t>为什么目标函数值会增加？</a:t>
            </a:r>
            <a:endParaRPr lang="en-US" altLang="zh-CN" sz="28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solidFill>
                <a:srgbClr val="002060"/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Arial" charset="0"/>
              <a:ea typeface="宋体" charset="-122"/>
            </a:endParaRPr>
          </a:p>
          <a:p>
            <a:pPr marL="571500" indent="-571500">
              <a:buFont typeface="Wingdings" pitchFamily="2" charset="2"/>
              <a:buChar char="Ø"/>
              <a:defRPr/>
            </a:pPr>
            <a:r>
              <a:rPr lang="zh-CN" altLang="en-US" sz="28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00206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Arial" charset="0"/>
                <a:ea typeface="宋体" charset="-122"/>
              </a:rPr>
              <a:t>什么时候结束？</a:t>
            </a:r>
            <a:endParaRPr lang="en-US" altLang="zh-CN" sz="28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solidFill>
                <a:srgbClr val="002060"/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9615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31704" y="764704"/>
            <a:ext cx="5143390" cy="1538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4400" b="1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  <a:ea typeface="宋体" charset="-122"/>
              </a:rPr>
              <a:t>问题</a:t>
            </a:r>
            <a:r>
              <a:rPr lang="en-US" altLang="zh-CN" sz="4400" b="1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  <a:ea typeface="宋体" charset="-122"/>
              </a:rPr>
              <a:t>3</a:t>
            </a:r>
            <a:r>
              <a:rPr lang="zh-CN" altLang="en-US" sz="4400" b="1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  <a:ea typeface="宋体" charset="-122"/>
              </a:rPr>
              <a:t>：</a:t>
            </a:r>
            <a:endParaRPr lang="en-US" altLang="zh-CN" sz="4400" b="1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  <a:latin typeface="Arial" charset="0"/>
              <a:ea typeface="宋体" charset="-122"/>
            </a:endParaRPr>
          </a:p>
          <a:p>
            <a:pPr>
              <a:spcBef>
                <a:spcPts val="1200"/>
              </a:spcBef>
              <a:defRPr/>
            </a:pPr>
            <a:r>
              <a:rPr lang="zh-CN" altLang="en-US" sz="4000" b="1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  <a:ea typeface="宋体" charset="-122"/>
              </a:rPr>
              <a:t>如何理解下列语句：</a:t>
            </a:r>
            <a:endParaRPr lang="en-US" altLang="zh-CN" sz="4000" b="1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  <a:latin typeface="Arial" charset="0"/>
              <a:ea typeface="宋体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0720" y="2492896"/>
            <a:ext cx="1138762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Although we cannot easily graph </a:t>
            </a:r>
            <a:r>
              <a:rPr lang="en-US" altLang="zh-CN" sz="2800" dirty="0" smtClean="0"/>
              <a:t>linear programs </a:t>
            </a:r>
            <a:r>
              <a:rPr lang="en-US" altLang="zh-CN" sz="2800" dirty="0"/>
              <a:t>with more than two </a:t>
            </a:r>
            <a:r>
              <a:rPr lang="en-US" altLang="zh-CN" sz="2800" dirty="0" smtClean="0"/>
              <a:t>variables, the </a:t>
            </a:r>
            <a:r>
              <a:rPr lang="en-US" altLang="zh-CN" sz="2800" dirty="0"/>
              <a:t>same intuition holds. If we have three variables, then each constraint </a:t>
            </a:r>
            <a:r>
              <a:rPr lang="en-US" altLang="zh-CN" sz="2800" dirty="0" smtClean="0"/>
              <a:t>corresponds to </a:t>
            </a:r>
            <a:r>
              <a:rPr lang="en-US" altLang="zh-CN" sz="2800" dirty="0"/>
              <a:t>a half-space in three-dimensional space. The </a:t>
            </a:r>
            <a:r>
              <a:rPr lang="en-US" altLang="zh-CN" sz="2800" dirty="0" smtClean="0"/>
              <a:t>intersection </a:t>
            </a:r>
            <a:r>
              <a:rPr lang="en-US" altLang="zh-CN" sz="2800" dirty="0"/>
              <a:t>of these </a:t>
            </a:r>
            <a:r>
              <a:rPr lang="en-US" altLang="zh-CN" sz="2800" dirty="0" smtClean="0"/>
              <a:t>half-spaces forms </a:t>
            </a:r>
            <a:r>
              <a:rPr lang="en-US" altLang="zh-CN" sz="2800" dirty="0"/>
              <a:t>the feasible region.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67609" y="1556793"/>
            <a:ext cx="7278493" cy="329320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54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Arial" charset="0"/>
                <a:ea typeface="宋体" charset="-122"/>
              </a:rPr>
              <a:t>问题</a:t>
            </a:r>
            <a:r>
              <a:rPr lang="en-US" altLang="zh-CN" sz="54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Arial" charset="0"/>
                <a:ea typeface="宋体" charset="-122"/>
              </a:rPr>
              <a:t>4</a:t>
            </a:r>
            <a:r>
              <a:rPr lang="zh-CN" altLang="en-US" sz="54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Arial" charset="0"/>
                <a:ea typeface="宋体" charset="-122"/>
              </a:rPr>
              <a:t>：</a:t>
            </a:r>
            <a:endParaRPr lang="en-US" altLang="zh-CN" sz="54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Arial" charset="0"/>
              <a:ea typeface="宋体" charset="-122"/>
            </a:endParaRPr>
          </a:p>
          <a:p>
            <a:pPr>
              <a:spcBef>
                <a:spcPts val="1200"/>
              </a:spcBef>
              <a:defRPr/>
            </a:pPr>
            <a:r>
              <a:rPr lang="zh-CN" altLang="en-US" sz="48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Arial" charset="0"/>
                <a:ea typeface="宋体" charset="-122"/>
              </a:rPr>
              <a:t>线性规划问题中的不等式能不能用严格的大于或小于？</a:t>
            </a:r>
            <a:endParaRPr lang="en-US" altLang="zh-CN" sz="48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线性规划问题的标准形式</a:t>
            </a:r>
          </a:p>
        </p:txBody>
      </p:sp>
      <p:pic>
        <p:nvPicPr>
          <p:cNvPr id="1126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189" y="1125538"/>
            <a:ext cx="6048375" cy="2576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1926" y="4221164"/>
            <a:ext cx="3184525" cy="174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Connector 6"/>
          <p:cNvCxnSpPr/>
          <p:nvPr/>
        </p:nvCxnSpPr>
        <p:spPr>
          <a:xfrm>
            <a:off x="5951538" y="3933825"/>
            <a:ext cx="3600450" cy="0"/>
          </a:xfrm>
          <a:prstGeom prst="line">
            <a:avLst/>
          </a:prstGeom>
          <a:ln w="38100">
            <a:solidFill>
              <a:srgbClr val="C0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rved Right Arrow 7"/>
          <p:cNvSpPr/>
          <p:nvPr/>
        </p:nvSpPr>
        <p:spPr>
          <a:xfrm>
            <a:off x="4433888" y="3917950"/>
            <a:ext cx="792162" cy="1366838"/>
          </a:xfrm>
          <a:prstGeom prst="curvedRightArrow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7239" y="996950"/>
            <a:ext cx="3997325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2207568" y="3356993"/>
            <a:ext cx="7848872" cy="166199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4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问题</a:t>
            </a:r>
            <a:r>
              <a:rPr lang="en-US" altLang="zh-CN" sz="4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5</a:t>
            </a:r>
            <a:r>
              <a:rPr lang="zh-CN" altLang="en-US" sz="4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：</a:t>
            </a:r>
            <a:endParaRPr lang="en-US" altLang="zh-CN" sz="48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Arial" charset="0"/>
              <a:ea typeface="宋体" charset="-122"/>
            </a:endParaRPr>
          </a:p>
          <a:p>
            <a:pPr>
              <a:spcBef>
                <a:spcPts val="1200"/>
              </a:spcBef>
              <a:defRPr/>
            </a:pPr>
            <a:r>
              <a:rPr lang="zh-CN" altLang="en-US" sz="4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为什么说这不是“标准形式”，</a:t>
            </a:r>
            <a:endParaRPr lang="en-US" altLang="zh-CN" sz="4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521" y="1556793"/>
            <a:ext cx="8713553" cy="3036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42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default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default">
      <a:majorFont>
        <a:latin typeface="Garamond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</Template>
  <TotalTime>8009</TotalTime>
  <Pages>0</Pages>
  <Words>2799</Words>
  <Characters>0</Characters>
  <Application>Microsoft Office PowerPoint</Application>
  <DocSecurity>0</DocSecurity>
  <PresentationFormat>宽屏</PresentationFormat>
  <Lines>0</Lines>
  <Paragraphs>267</Paragraphs>
  <Slides>48</Slides>
  <Notes>29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59" baseType="lpstr">
      <vt:lpstr>华文行楷</vt:lpstr>
      <vt:lpstr>楷体</vt:lpstr>
      <vt:lpstr>宋体</vt:lpstr>
      <vt:lpstr>微软雅黑</vt:lpstr>
      <vt:lpstr>Arial</vt:lpstr>
      <vt:lpstr>Cambria Math</vt:lpstr>
      <vt:lpstr>Garamond</vt:lpstr>
      <vt:lpstr>Lucida Calligraphy</vt:lpstr>
      <vt:lpstr>Wingdings</vt:lpstr>
      <vt:lpstr>default</vt:lpstr>
      <vt:lpstr>公式</vt:lpstr>
      <vt:lpstr>计算机问题求解 – 论题4-1     -  线性规划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线性规划问题的标准形式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线性规划：Slack Form</vt:lpstr>
      <vt:lpstr>线性规划：Slack Form</vt:lpstr>
      <vt:lpstr>Simplex: 基本思想</vt:lpstr>
      <vt:lpstr>第一步：找到它的松弛形式</vt:lpstr>
      <vt:lpstr>Simplex方法的“解”的结构</vt:lpstr>
      <vt:lpstr>基本解、基本可行解</vt:lpstr>
      <vt:lpstr>为什么要定义基本解？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每一轮Pivot得到“新”系统的基本解</vt:lpstr>
      <vt:lpstr>PowerPoint 演示文稿</vt:lpstr>
      <vt:lpstr>单纯形算法正确性的几个要素(当线性规划系统有最优解时)</vt:lpstr>
      <vt:lpstr>如果有“初始可行解”……</vt:lpstr>
      <vt:lpstr>PowerPoint 演示文稿</vt:lpstr>
      <vt:lpstr>PowerPoint 演示文稿</vt:lpstr>
      <vt:lpstr>PowerPoint 演示文稿</vt:lpstr>
      <vt:lpstr>PowerPoint 演示文稿</vt:lpstr>
      <vt:lpstr>线性规划的对偶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一个“现实”问题：Product-Mix</vt:lpstr>
      <vt:lpstr>PowerPoint 演示文稿</vt:lpstr>
      <vt:lpstr>Simplex: 基本思想</vt:lpstr>
    </vt:vector>
  </TitlesOfParts>
  <Company>Nanjing University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计算机问题求解     -  算法在计算机科学中的地位</dc:title>
  <dc:creator>Chen Daoxu</dc:creator>
  <cp:lastModifiedBy>wei hengxin</cp:lastModifiedBy>
  <cp:revision>182</cp:revision>
  <cp:lastPrinted>1601-01-01T00:00:00Z</cp:lastPrinted>
  <dcterms:created xsi:type="dcterms:W3CDTF">2010-10-07T02:50:25Z</dcterms:created>
  <dcterms:modified xsi:type="dcterms:W3CDTF">2019-02-27T05:07:58Z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3</vt:r8>
  </property>
  <property fmtid="{D5CDD505-2E9C-101B-9397-08002B2CF9AE}" pid="3" name="KSOProductBuildVer">
    <vt:lpwstr>2052-6.6.0.2461</vt:lpwstr>
  </property>
</Properties>
</file>