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60" r:id="rId5"/>
    <p:sldId id="259" r:id="rId6"/>
    <p:sldId id="261" r:id="rId7"/>
    <p:sldId id="263" r:id="rId8"/>
    <p:sldId id="266" r:id="rId9"/>
    <p:sldId id="264" r:id="rId10"/>
    <p:sldId id="267" r:id="rId11"/>
    <p:sldId id="268" r:id="rId12"/>
    <p:sldId id="269" r:id="rId13"/>
    <p:sldId id="272" r:id="rId14"/>
    <p:sldId id="270" r:id="rId15"/>
    <p:sldId id="271"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1286" autoAdjust="0"/>
  </p:normalViewPr>
  <p:slideViewPr>
    <p:cSldViewPr snapToGrid="0">
      <p:cViewPr varScale="1">
        <p:scale>
          <a:sx n="61" d="100"/>
          <a:sy n="61" d="100"/>
        </p:scale>
        <p:origin x="1493"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D71D76-B39C-4FCD-AD2E-480291B9D513}" type="datetimeFigureOut">
              <a:rPr lang="zh-CN" altLang="en-US" smtClean="0"/>
              <a:t>2018/3/19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D1DC45-E600-4E5D-B636-72FD8EBED56A}" type="slidenum">
              <a:rPr lang="zh-CN" altLang="en-US" smtClean="0"/>
              <a:t>‹#›</a:t>
            </a:fld>
            <a:endParaRPr lang="zh-CN" altLang="en-US"/>
          </a:p>
        </p:txBody>
      </p:sp>
    </p:spTree>
    <p:extLst>
      <p:ext uri="{BB962C8B-B14F-4D97-AF65-F5344CB8AC3E}">
        <p14:creationId xmlns:p14="http://schemas.microsoft.com/office/powerpoint/2010/main" val="4189436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大家其实之前应该都接触过用渐进符号表示时间和空间复杂度的方式，比较多的应该是大</a:t>
            </a:r>
            <a:r>
              <a:rPr lang="en-US" altLang="zh-CN" dirty="0"/>
              <a:t>O</a:t>
            </a:r>
            <a:r>
              <a:rPr lang="zh-CN" altLang="en-US" dirty="0"/>
              <a:t>，或者说大</a:t>
            </a:r>
            <a:r>
              <a:rPr lang="en-US" altLang="zh-CN" dirty="0" err="1"/>
              <a:t>omicorn</a:t>
            </a:r>
            <a:endParaRPr lang="en-US" altLang="zh-CN" dirty="0"/>
          </a:p>
          <a:p>
            <a:r>
              <a:rPr lang="zh-CN" altLang="en-US" dirty="0"/>
              <a:t>这些渐近符号都是有严格定义的，如果大家已经在作业中有一些了解，那么应该会自然地和我们见得比较多的符号联系在一起，比如说，大于，小于，小于等于</a:t>
            </a:r>
            <a:br>
              <a:rPr lang="en-US" altLang="zh-CN" dirty="0"/>
            </a:br>
            <a:r>
              <a:rPr lang="zh-CN" altLang="en-US" dirty="0"/>
              <a:t>今天的</a:t>
            </a:r>
            <a:r>
              <a:rPr lang="en-US" altLang="zh-CN" dirty="0"/>
              <a:t>open topic</a:t>
            </a:r>
            <a:r>
              <a:rPr lang="zh-CN" altLang="en-US" dirty="0"/>
              <a:t>是要比较他们之间的区别，但在我看来，只要对他们的定义足够清晰，那么区别自然就出来了</a:t>
            </a:r>
            <a:endParaRPr lang="en-US" altLang="zh-CN" dirty="0"/>
          </a:p>
          <a:p>
            <a:r>
              <a:rPr lang="zh-CN" altLang="en-US" dirty="0"/>
              <a:t>所以我打算先再一次介绍、定义这些符号，我觉得从这些直觉的东西引入并不是一件坏事</a:t>
            </a:r>
            <a:endParaRPr lang="en-US" altLang="zh-CN" dirty="0"/>
          </a:p>
          <a:p>
            <a:r>
              <a:rPr lang="zh-CN" altLang="en-US" dirty="0"/>
              <a:t>我们来看一下这几句话</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99D1DC45-E600-4E5D-B636-72FD8EBED56A}" type="slidenum">
              <a:rPr lang="zh-CN" altLang="en-US" smtClean="0"/>
              <a:t>1</a:t>
            </a:fld>
            <a:endParaRPr lang="zh-CN" altLang="en-US"/>
          </a:p>
        </p:txBody>
      </p:sp>
    </p:spTree>
    <p:extLst>
      <p:ext uri="{BB962C8B-B14F-4D97-AF65-F5344CB8AC3E}">
        <p14:creationId xmlns:p14="http://schemas.microsoft.com/office/powerpoint/2010/main" val="31179974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严格的定义就是这样</a:t>
            </a:r>
            <a:endParaRPr lang="en-US" altLang="zh-CN" dirty="0"/>
          </a:p>
          <a:p>
            <a:r>
              <a:rPr lang="zh-CN" altLang="en-US" dirty="0"/>
              <a:t>当然大家可能已经发现了，我好像只做了两组对比，小</a:t>
            </a:r>
            <a:r>
              <a:rPr lang="en-US" altLang="zh-CN" dirty="0"/>
              <a:t>theta</a:t>
            </a:r>
            <a:r>
              <a:rPr lang="zh-CN" altLang="en-US" dirty="0"/>
              <a:t>和大</a:t>
            </a:r>
            <a:r>
              <a:rPr lang="en-US" altLang="zh-CN" dirty="0"/>
              <a:t>theta</a:t>
            </a:r>
            <a:r>
              <a:rPr lang="zh-CN" altLang="en-US" dirty="0"/>
              <a:t>的对比好像没有</a:t>
            </a:r>
            <a:endParaRPr lang="en-US" altLang="zh-CN" dirty="0"/>
          </a:p>
          <a:p>
            <a:r>
              <a:rPr lang="zh-CN" altLang="en-US" dirty="0"/>
              <a:t>实际上是因为我找到这方面的资料时，完全没有发现小</a:t>
            </a:r>
            <a:r>
              <a:rPr lang="en-US" altLang="zh-CN" dirty="0"/>
              <a:t>theta</a:t>
            </a:r>
            <a:r>
              <a:rPr lang="zh-CN" altLang="en-US" dirty="0"/>
              <a:t>在算法分析中的出现</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99D1DC45-E600-4E5D-B636-72FD8EBED56A}" type="slidenum">
              <a:rPr lang="zh-CN" altLang="en-US" smtClean="0"/>
              <a:t>10</a:t>
            </a:fld>
            <a:endParaRPr lang="zh-CN" altLang="en-US"/>
          </a:p>
        </p:txBody>
      </p:sp>
    </p:spTree>
    <p:extLst>
      <p:ext uri="{BB962C8B-B14F-4D97-AF65-F5344CB8AC3E}">
        <p14:creationId xmlns:p14="http://schemas.microsoft.com/office/powerpoint/2010/main" val="27243023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Wiki</a:t>
            </a:r>
            <a:r>
              <a:rPr lang="zh-CN" altLang="en-US" dirty="0"/>
              <a:t>上对</a:t>
            </a:r>
            <a:r>
              <a:rPr lang="en-US" altLang="zh-CN" dirty="0"/>
              <a:t>theta</a:t>
            </a:r>
            <a:r>
              <a:rPr lang="zh-CN" altLang="en-US" dirty="0"/>
              <a:t>的解释，小</a:t>
            </a:r>
            <a:r>
              <a:rPr lang="en-US" altLang="zh-CN" dirty="0"/>
              <a:t>theta</a:t>
            </a:r>
            <a:r>
              <a:rPr lang="zh-CN" altLang="en-US" dirty="0"/>
              <a:t>没有</a:t>
            </a:r>
            <a:endParaRPr lang="en-US" altLang="zh-CN" dirty="0"/>
          </a:p>
          <a:p>
            <a:r>
              <a:rPr lang="zh-CN" altLang="en-US" dirty="0"/>
              <a:t>倒是隔壁班一位同学发现了这个选题后面的坑，顺便把我拉出来了</a:t>
            </a:r>
          </a:p>
        </p:txBody>
      </p:sp>
      <p:sp>
        <p:nvSpPr>
          <p:cNvPr id="4" name="灯片编号占位符 3"/>
          <p:cNvSpPr>
            <a:spLocks noGrp="1"/>
          </p:cNvSpPr>
          <p:nvPr>
            <p:ph type="sldNum" sz="quarter" idx="10"/>
          </p:nvPr>
        </p:nvSpPr>
        <p:spPr/>
        <p:txBody>
          <a:bodyPr/>
          <a:lstStyle/>
          <a:p>
            <a:fld id="{99D1DC45-E600-4E5D-B636-72FD8EBED56A}" type="slidenum">
              <a:rPr lang="zh-CN" altLang="en-US" smtClean="0"/>
              <a:t>11</a:t>
            </a:fld>
            <a:endParaRPr lang="zh-CN" altLang="en-US"/>
          </a:p>
        </p:txBody>
      </p:sp>
    </p:spTree>
    <p:extLst>
      <p:ext uri="{BB962C8B-B14F-4D97-AF65-F5344CB8AC3E}">
        <p14:creationId xmlns:p14="http://schemas.microsoft.com/office/powerpoint/2010/main" val="1081924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个人觉得，老师应该是要让我们讲大</a:t>
            </a:r>
            <a:r>
              <a:rPr lang="en-US" altLang="zh-CN" dirty="0"/>
              <a:t>theta</a:t>
            </a:r>
            <a:r>
              <a:rPr lang="zh-CN" altLang="en-US" dirty="0"/>
              <a:t>和这个</a:t>
            </a:r>
            <a:r>
              <a:rPr lang="en-US" altLang="zh-CN" dirty="0"/>
              <a:t>tilde</a:t>
            </a:r>
            <a:r>
              <a:rPr lang="zh-CN" altLang="en-US" dirty="0"/>
              <a:t>符号的区别</a:t>
            </a:r>
            <a:endParaRPr lang="en-US" altLang="zh-CN" dirty="0"/>
          </a:p>
          <a:p>
            <a:r>
              <a:rPr lang="zh-CN" altLang="en-US" dirty="0"/>
              <a:t>实际上呢，</a:t>
            </a:r>
            <a:r>
              <a:rPr lang="en-US" altLang="zh-CN" dirty="0"/>
              <a:t>tilde</a:t>
            </a:r>
            <a:r>
              <a:rPr lang="zh-CN" altLang="en-US" dirty="0"/>
              <a:t>应该是一个比大</a:t>
            </a:r>
            <a:r>
              <a:rPr lang="en-US" altLang="zh-CN" dirty="0"/>
              <a:t>theta</a:t>
            </a:r>
            <a:r>
              <a:rPr lang="zh-CN" altLang="en-US" dirty="0"/>
              <a:t>条件更强的符号</a:t>
            </a:r>
            <a:endParaRPr lang="en-US" altLang="zh-CN" dirty="0"/>
          </a:p>
          <a:p>
            <a:r>
              <a:rPr lang="en-US" altLang="zh-CN" dirty="0"/>
              <a:t>Theta</a:t>
            </a:r>
            <a:r>
              <a:rPr lang="zh-CN" altLang="en-US" dirty="0"/>
              <a:t>是一种同阶的关系，它只要求，在经过两个常数的修正之后，</a:t>
            </a:r>
            <a:r>
              <a:rPr lang="en-US" altLang="zh-CN" dirty="0"/>
              <a:t>f(n)</a:t>
            </a:r>
            <a:r>
              <a:rPr lang="zh-CN" altLang="en-US" dirty="0"/>
              <a:t>会被</a:t>
            </a:r>
            <a:r>
              <a:rPr lang="en-US" altLang="zh-CN" dirty="0"/>
              <a:t>g(n)</a:t>
            </a:r>
            <a:r>
              <a:rPr lang="zh-CN" altLang="en-US" dirty="0"/>
              <a:t>夹住，而</a:t>
            </a:r>
            <a:r>
              <a:rPr lang="en-US" altLang="zh-CN" dirty="0"/>
              <a:t>tilde</a:t>
            </a:r>
            <a:r>
              <a:rPr lang="zh-CN" altLang="en-US" dirty="0"/>
              <a:t>就接近于相等了，在没有常数系数修正的情况下，</a:t>
            </a:r>
            <a:r>
              <a:rPr lang="en-US" altLang="zh-CN" dirty="0"/>
              <a:t>f(n)</a:t>
            </a:r>
            <a:r>
              <a:rPr lang="zh-CN" altLang="en-US" dirty="0"/>
              <a:t>和</a:t>
            </a:r>
            <a:r>
              <a:rPr lang="en-US" altLang="zh-CN" dirty="0"/>
              <a:t>g(n)</a:t>
            </a:r>
            <a:r>
              <a:rPr lang="zh-CN" altLang="en-US" dirty="0"/>
              <a:t>在无穷远处的比值为</a:t>
            </a:r>
            <a:r>
              <a:rPr lang="en-US" altLang="zh-CN" dirty="0"/>
              <a:t>1</a:t>
            </a:r>
            <a:r>
              <a:rPr lang="zh-CN" altLang="en-US" dirty="0"/>
              <a:t>，因为</a:t>
            </a:r>
            <a:r>
              <a:rPr lang="en-US" altLang="zh-CN" dirty="0"/>
              <a:t>tilde</a:t>
            </a:r>
            <a:r>
              <a:rPr lang="zh-CN" altLang="en-US" dirty="0"/>
              <a:t>几乎不在算法分析中出现，所以我也不细讲了，这张表格还有一栏被遮住了，感兴趣的同学可以下载</a:t>
            </a:r>
            <a:r>
              <a:rPr lang="en-US" altLang="zh-CN" dirty="0"/>
              <a:t>PPT</a:t>
            </a:r>
            <a:r>
              <a:rPr lang="zh-CN" altLang="en-US" dirty="0"/>
              <a:t>回去看一下</a:t>
            </a:r>
            <a:endParaRPr lang="en-US" altLang="zh-CN" dirty="0"/>
          </a:p>
          <a:p>
            <a:r>
              <a:rPr lang="zh-CN" altLang="en-US" dirty="0"/>
              <a:t>另外说到这个大</a:t>
            </a:r>
            <a:r>
              <a:rPr lang="en-US" altLang="zh-CN" dirty="0"/>
              <a:t>theta,</a:t>
            </a:r>
            <a:r>
              <a:rPr lang="zh-CN" altLang="en-US" dirty="0"/>
              <a:t>还有一点要注意，就是大</a:t>
            </a:r>
            <a:r>
              <a:rPr lang="en-US" altLang="zh-CN" dirty="0"/>
              <a:t>theta</a:t>
            </a:r>
            <a:r>
              <a:rPr lang="zh-CN" altLang="en-US" dirty="0"/>
              <a:t>条件更强，如果用它来表示算法复杂度，那要更准确一点，但有些情况要注意，比如说</a:t>
            </a:r>
            <a:endParaRPr lang="en-US" altLang="zh-CN" dirty="0"/>
          </a:p>
        </p:txBody>
      </p:sp>
      <p:sp>
        <p:nvSpPr>
          <p:cNvPr id="4" name="灯片编号占位符 3"/>
          <p:cNvSpPr>
            <a:spLocks noGrp="1"/>
          </p:cNvSpPr>
          <p:nvPr>
            <p:ph type="sldNum" sz="quarter" idx="10"/>
          </p:nvPr>
        </p:nvSpPr>
        <p:spPr/>
        <p:txBody>
          <a:bodyPr/>
          <a:lstStyle/>
          <a:p>
            <a:fld id="{99D1DC45-E600-4E5D-B636-72FD8EBED56A}" type="slidenum">
              <a:rPr lang="zh-CN" altLang="en-US" smtClean="0"/>
              <a:t>12</a:t>
            </a:fld>
            <a:endParaRPr lang="zh-CN" altLang="en-US"/>
          </a:p>
        </p:txBody>
      </p:sp>
    </p:spTree>
    <p:extLst>
      <p:ext uri="{BB962C8B-B14F-4D97-AF65-F5344CB8AC3E}">
        <p14:creationId xmlns:p14="http://schemas.microsoft.com/office/powerpoint/2010/main" val="18655884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平时我们用大</a:t>
            </a:r>
            <a:r>
              <a:rPr lang="en-US" altLang="zh-CN" dirty="0"/>
              <a:t>O</a:t>
            </a:r>
            <a:r>
              <a:rPr lang="zh-CN" altLang="en-US" dirty="0"/>
              <a:t>比较多，可能是大</a:t>
            </a:r>
            <a:r>
              <a:rPr lang="en-US" altLang="zh-CN" dirty="0"/>
              <a:t>O</a:t>
            </a:r>
            <a:r>
              <a:rPr lang="zh-CN" altLang="en-US" dirty="0"/>
              <a:t>写起来方便，可能是大多数情况下，我们关注算法的最坏情况，当然是大家分不清大</a:t>
            </a:r>
            <a:r>
              <a:rPr lang="en-US" altLang="zh-CN" dirty="0"/>
              <a:t>theta</a:t>
            </a:r>
            <a:r>
              <a:rPr lang="zh-CN" altLang="en-US" dirty="0"/>
              <a:t>和大</a:t>
            </a:r>
            <a:r>
              <a:rPr lang="en-US" altLang="zh-CN" dirty="0"/>
              <a:t>O</a:t>
            </a:r>
            <a:r>
              <a:rPr lang="zh-CN" altLang="en-US" dirty="0"/>
              <a:t>。也可能是这种，我们虽然可能强调其中一种情况，比如</a:t>
            </a:r>
            <a:r>
              <a:rPr lang="en-US" altLang="zh-CN" dirty="0"/>
              <a:t>worst case,</a:t>
            </a:r>
            <a:r>
              <a:rPr lang="zh-CN" altLang="en-US" dirty="0"/>
              <a:t>但我们也想包含</a:t>
            </a:r>
            <a:r>
              <a:rPr lang="en-US" altLang="zh-CN" dirty="0"/>
              <a:t>best case</a:t>
            </a:r>
            <a:r>
              <a:rPr lang="zh-CN" altLang="en-US" dirty="0"/>
              <a:t>和</a:t>
            </a:r>
            <a:r>
              <a:rPr lang="en-US" altLang="zh-CN" dirty="0"/>
              <a:t> average case</a:t>
            </a:r>
            <a:r>
              <a:rPr lang="zh-CN" altLang="en-US" dirty="0"/>
              <a:t>的情况。</a:t>
            </a:r>
            <a:endParaRPr lang="en-US" altLang="zh-CN" dirty="0"/>
          </a:p>
          <a:p>
            <a:r>
              <a:rPr lang="zh-CN" altLang="en-US" dirty="0"/>
              <a:t>比如我们可能就会说这个算法的时间复杂度是</a:t>
            </a:r>
            <a:r>
              <a:rPr lang="en-US" altLang="zh-CN" dirty="0"/>
              <a:t>O</a:t>
            </a:r>
            <a:r>
              <a:rPr lang="zh-CN" altLang="en-US" dirty="0"/>
              <a:t>（</a:t>
            </a:r>
            <a:r>
              <a:rPr lang="en-US" altLang="zh-CN" dirty="0"/>
              <a:t>n^2)</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现在我想再一次回到开头的那个比喻</a:t>
            </a:r>
          </a:p>
        </p:txBody>
      </p:sp>
      <p:sp>
        <p:nvSpPr>
          <p:cNvPr id="4" name="灯片编号占位符 3"/>
          <p:cNvSpPr>
            <a:spLocks noGrp="1"/>
          </p:cNvSpPr>
          <p:nvPr>
            <p:ph type="sldNum" sz="quarter" idx="10"/>
          </p:nvPr>
        </p:nvSpPr>
        <p:spPr/>
        <p:txBody>
          <a:bodyPr/>
          <a:lstStyle/>
          <a:p>
            <a:fld id="{99D1DC45-E600-4E5D-B636-72FD8EBED56A}" type="slidenum">
              <a:rPr lang="zh-CN" altLang="en-US" smtClean="0"/>
              <a:t>13</a:t>
            </a:fld>
            <a:endParaRPr lang="zh-CN" altLang="en-US"/>
          </a:p>
        </p:txBody>
      </p:sp>
    </p:spTree>
    <p:extLst>
      <p:ext uri="{BB962C8B-B14F-4D97-AF65-F5344CB8AC3E}">
        <p14:creationId xmlns:p14="http://schemas.microsoft.com/office/powerpoint/2010/main" val="27360946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之前给大家看的那</a:t>
            </a:r>
            <a:r>
              <a:rPr lang="en-US" altLang="zh-CN" dirty="0"/>
              <a:t>5</a:t>
            </a:r>
            <a:r>
              <a:rPr lang="zh-CN" altLang="en-US" dirty="0"/>
              <a:t>个比喻实际上是算法导论里面的，在找资料的过程中，还发现了，</a:t>
            </a:r>
            <a:r>
              <a:rPr lang="en-US" altLang="zh-CN" dirty="0"/>
              <a:t>wiki</a:t>
            </a:r>
            <a:r>
              <a:rPr lang="zh-CN" altLang="en-US" dirty="0"/>
              <a:t>上，知乎上，博客上，一篇追溯渐近符号历史的文章上，都提到过这些比喻，这些比喻可以说是很恰当的，这种恰当，实际上源于他们共同的性质</a:t>
            </a:r>
          </a:p>
        </p:txBody>
      </p:sp>
      <p:sp>
        <p:nvSpPr>
          <p:cNvPr id="4" name="灯片编号占位符 3"/>
          <p:cNvSpPr>
            <a:spLocks noGrp="1"/>
          </p:cNvSpPr>
          <p:nvPr>
            <p:ph type="sldNum" sz="quarter" idx="10"/>
          </p:nvPr>
        </p:nvSpPr>
        <p:spPr/>
        <p:txBody>
          <a:bodyPr/>
          <a:lstStyle/>
          <a:p>
            <a:fld id="{99D1DC45-E600-4E5D-B636-72FD8EBED56A}" type="slidenum">
              <a:rPr lang="zh-CN" altLang="en-US" smtClean="0"/>
              <a:t>14</a:t>
            </a:fld>
            <a:endParaRPr lang="zh-CN" altLang="en-US"/>
          </a:p>
        </p:txBody>
      </p:sp>
    </p:spTree>
    <p:extLst>
      <p:ext uri="{BB962C8B-B14F-4D97-AF65-F5344CB8AC3E}">
        <p14:creationId xmlns:p14="http://schemas.microsoft.com/office/powerpoint/2010/main" val="35606475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从集合关系的角度来讲，他们的性质和相对应的大于小于这些符号是一样的，所以能很自然地作出这些比喻。</a:t>
            </a:r>
            <a:endParaRPr lang="en-US" altLang="zh-CN" dirty="0"/>
          </a:p>
          <a:p>
            <a:r>
              <a:rPr lang="zh-CN" altLang="en-US" dirty="0"/>
              <a:t>转置对称</a:t>
            </a:r>
            <a:endParaRPr lang="en-US" altLang="zh-CN" dirty="0"/>
          </a:p>
          <a:p>
            <a:r>
              <a:rPr lang="zh-CN" altLang="en-US" dirty="0"/>
              <a:t>那么最后随便讲讲吧</a:t>
            </a:r>
            <a:endParaRPr lang="en-US" altLang="zh-CN" dirty="0"/>
          </a:p>
          <a:p>
            <a:r>
              <a:rPr lang="zh-CN" altLang="en-US" dirty="0"/>
              <a:t>当然实际上我们用这些符号经常是不太严格的</a:t>
            </a:r>
            <a:endParaRPr lang="en-US" altLang="zh-CN" dirty="0"/>
          </a:p>
          <a:p>
            <a:r>
              <a:rPr lang="zh-CN" altLang="en-US" dirty="0"/>
              <a:t>不是有这么一件事吗，一个数学家看到物理学家的解题过程，很生气地说，你怎么能这么胡乱运算呢，这都不是一致连续的。物理学家一摊手，说，那我不管，反正我做出来了。</a:t>
            </a:r>
            <a:endParaRPr lang="en-US" altLang="zh-CN" dirty="0"/>
          </a:p>
          <a:p>
            <a:r>
              <a:rPr lang="zh-CN" altLang="en-US" dirty="0"/>
              <a:t>仔细想想，我们也确实不算严格的数学家。</a:t>
            </a:r>
            <a:endParaRPr lang="en-US" altLang="zh-CN" dirty="0"/>
          </a:p>
          <a:p>
            <a:r>
              <a:rPr lang="zh-CN" altLang="en-US" dirty="0"/>
              <a:t>谢谢大家</a:t>
            </a:r>
            <a:endParaRPr lang="en-US" altLang="zh-CN" dirty="0"/>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99D1DC45-E600-4E5D-B636-72FD8EBED56A}" type="slidenum">
              <a:rPr lang="zh-CN" altLang="en-US" smtClean="0"/>
              <a:t>15</a:t>
            </a:fld>
            <a:endParaRPr lang="zh-CN" altLang="en-US"/>
          </a:p>
        </p:txBody>
      </p:sp>
    </p:spTree>
    <p:extLst>
      <p:ext uri="{BB962C8B-B14F-4D97-AF65-F5344CB8AC3E}">
        <p14:creationId xmlns:p14="http://schemas.microsoft.com/office/powerpoint/2010/main" val="26136096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在这里，</a:t>
            </a:r>
            <a:r>
              <a:rPr lang="en-US" altLang="zh-CN" dirty="0"/>
              <a:t>a </a:t>
            </a:r>
            <a:r>
              <a:rPr lang="zh-CN" altLang="en-US" dirty="0"/>
              <a:t>指的就是</a:t>
            </a:r>
            <a:r>
              <a:rPr lang="en-US" altLang="zh-CN" dirty="0"/>
              <a:t>f(n), b </a:t>
            </a:r>
            <a:r>
              <a:rPr lang="zh-CN" altLang="en-US" dirty="0"/>
              <a:t>指的就是</a:t>
            </a:r>
            <a:r>
              <a:rPr lang="en-US" altLang="zh-CN" dirty="0"/>
              <a:t>g(n)</a:t>
            </a:r>
          </a:p>
          <a:p>
            <a:r>
              <a:rPr lang="zh-CN" altLang="en-US" dirty="0"/>
              <a:t>先记住这些，我们再来看第一，</a:t>
            </a:r>
            <a:endParaRPr lang="en-US" altLang="zh-CN" dirty="0"/>
          </a:p>
          <a:p>
            <a:r>
              <a:rPr lang="zh-CN" altLang="en-US" dirty="0"/>
              <a:t>先说说这</a:t>
            </a:r>
            <a:r>
              <a:rPr lang="en-US" altLang="zh-CN" dirty="0"/>
              <a:t>5</a:t>
            </a:r>
            <a:r>
              <a:rPr lang="zh-CN" altLang="en-US" dirty="0"/>
              <a:t>个中条件最强的一个符号，大</a:t>
            </a:r>
            <a:r>
              <a:rPr lang="en-US" altLang="zh-CN" dirty="0"/>
              <a:t>theta</a:t>
            </a:r>
            <a:endParaRPr lang="zh-CN" altLang="en-US" dirty="0"/>
          </a:p>
        </p:txBody>
      </p:sp>
      <p:sp>
        <p:nvSpPr>
          <p:cNvPr id="4" name="灯片编号占位符 3"/>
          <p:cNvSpPr>
            <a:spLocks noGrp="1"/>
          </p:cNvSpPr>
          <p:nvPr>
            <p:ph type="sldNum" sz="quarter" idx="10"/>
          </p:nvPr>
        </p:nvSpPr>
        <p:spPr/>
        <p:txBody>
          <a:bodyPr/>
          <a:lstStyle/>
          <a:p>
            <a:fld id="{99D1DC45-E600-4E5D-B636-72FD8EBED56A}" type="slidenum">
              <a:rPr lang="zh-CN" altLang="en-US" smtClean="0"/>
              <a:t>2</a:t>
            </a:fld>
            <a:endParaRPr lang="zh-CN" altLang="en-US"/>
          </a:p>
        </p:txBody>
      </p:sp>
    </p:spTree>
    <p:extLst>
      <p:ext uri="{BB962C8B-B14F-4D97-AF65-F5344CB8AC3E}">
        <p14:creationId xmlns:p14="http://schemas.microsoft.com/office/powerpoint/2010/main" val="409851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集合里冒号的意思就是使得</a:t>
            </a:r>
            <a:endParaRPr lang="en-US" altLang="zh-CN" dirty="0"/>
          </a:p>
          <a:p>
            <a:r>
              <a:rPr lang="zh-CN" altLang="en-US" dirty="0"/>
              <a:t>对于任意一个大于</a:t>
            </a:r>
            <a:r>
              <a:rPr lang="en-US" altLang="zh-CN" dirty="0"/>
              <a:t>n0</a:t>
            </a:r>
            <a:r>
              <a:rPr lang="zh-CN" altLang="en-US" dirty="0"/>
              <a:t>的</a:t>
            </a:r>
            <a:r>
              <a:rPr lang="en-US" altLang="zh-CN" dirty="0"/>
              <a:t>n</a:t>
            </a:r>
            <a:r>
              <a:rPr lang="zh-CN" altLang="en-US" dirty="0"/>
              <a:t>，都有</a:t>
            </a:r>
            <a:r>
              <a:rPr lang="en-US" altLang="zh-CN" dirty="0"/>
              <a:t>f(n)</a:t>
            </a:r>
            <a:r>
              <a:rPr lang="zh-CN" altLang="en-US" dirty="0"/>
              <a:t>在这两个函数之间</a:t>
            </a:r>
            <a:endParaRPr lang="en-US" altLang="zh-CN" dirty="0"/>
          </a:p>
          <a:p>
            <a:r>
              <a:rPr lang="zh-CN" altLang="en-US" dirty="0"/>
              <a:t>另外定义里面要注意一下这个大于等于</a:t>
            </a:r>
            <a:r>
              <a:rPr lang="en-US" altLang="zh-CN" dirty="0"/>
              <a:t>0</a:t>
            </a:r>
            <a:r>
              <a:rPr lang="zh-CN" altLang="en-US" dirty="0"/>
              <a:t>，老师之前上课的时候提到过，问到过大</a:t>
            </a:r>
            <a:r>
              <a:rPr lang="en-US" altLang="zh-CN" dirty="0"/>
              <a:t>O(n)</a:t>
            </a:r>
            <a:r>
              <a:rPr lang="zh-CN" altLang="en-US" dirty="0"/>
              <a:t>里面是否包含（</a:t>
            </a:r>
            <a:r>
              <a:rPr lang="en-US" altLang="zh-CN" dirty="0"/>
              <a:t>-n</a:t>
            </a:r>
            <a:r>
              <a:rPr lang="zh-CN" altLang="en-US" dirty="0"/>
              <a:t>）类似的话，这在算法分析里面并没有什么实际意义</a:t>
            </a:r>
            <a:endParaRPr lang="en-US" altLang="zh-CN" dirty="0"/>
          </a:p>
          <a:p>
            <a:r>
              <a:rPr lang="zh-CN" altLang="en-US" dirty="0"/>
              <a:t>我们会很自然地联想到夹逼，再想想之前那几句话，大</a:t>
            </a:r>
            <a:r>
              <a:rPr lang="en-US" altLang="zh-CN" dirty="0"/>
              <a:t>theta</a:t>
            </a:r>
            <a:r>
              <a:rPr lang="zh-CN" altLang="en-US" dirty="0"/>
              <a:t>像等于，这应该好理解</a:t>
            </a:r>
            <a:endParaRPr lang="en-US" altLang="zh-CN" dirty="0"/>
          </a:p>
          <a:p>
            <a:r>
              <a:rPr lang="zh-CN" altLang="en-US" dirty="0"/>
              <a:t>而满足这样的关系，</a:t>
            </a:r>
            <a:r>
              <a:rPr lang="en-US" altLang="zh-CN" dirty="0"/>
              <a:t>g(n)</a:t>
            </a:r>
            <a:r>
              <a:rPr lang="zh-CN" altLang="en-US" dirty="0"/>
              <a:t>就叫做</a:t>
            </a:r>
            <a:r>
              <a:rPr lang="en-US" altLang="zh-CN" dirty="0"/>
              <a:t>f(n)</a:t>
            </a:r>
            <a:r>
              <a:rPr lang="zh-CN" altLang="en-US" dirty="0"/>
              <a:t>的渐近紧确界</a:t>
            </a:r>
            <a:endParaRPr lang="en-US" altLang="zh-CN" dirty="0"/>
          </a:p>
          <a:p>
            <a:r>
              <a:rPr lang="zh-CN" altLang="en-US" dirty="0"/>
              <a:t>现在回到实际的算法分析中，如果我们说一个算法的时间复杂度是</a:t>
            </a:r>
            <a:r>
              <a:rPr lang="en-US" altLang="zh-CN" dirty="0"/>
              <a:t>theta(n^2)</a:t>
            </a:r>
            <a:r>
              <a:rPr lang="zh-CN" altLang="en-US" dirty="0"/>
              <a:t>，那我们的意思就是说这个算法在</a:t>
            </a:r>
            <a:r>
              <a:rPr lang="en-US" altLang="zh-CN" dirty="0"/>
              <a:t>n</a:t>
            </a:r>
            <a:r>
              <a:rPr lang="zh-CN" altLang="en-US" dirty="0"/>
              <a:t>的规模足够大的情况下，不管是最好情况还是最坏情况，它都在</a:t>
            </a:r>
            <a:r>
              <a:rPr lang="en-US" altLang="zh-CN" dirty="0"/>
              <a:t>c1n^2</a:t>
            </a:r>
            <a:r>
              <a:rPr lang="zh-CN" altLang="en-US" dirty="0"/>
              <a:t>和</a:t>
            </a:r>
            <a:r>
              <a:rPr lang="en-US" altLang="zh-CN" dirty="0"/>
              <a:t>c2n^2</a:t>
            </a:r>
            <a:r>
              <a:rPr lang="zh-CN" altLang="en-US" dirty="0"/>
              <a:t>之中。</a:t>
            </a:r>
            <a:endParaRPr lang="en-US" altLang="zh-CN" dirty="0"/>
          </a:p>
          <a:p>
            <a:r>
              <a:rPr lang="zh-CN" altLang="en-US" dirty="0"/>
              <a:t>这里顺便抛个疑问，如果这个算法的</a:t>
            </a:r>
            <a:r>
              <a:rPr lang="en-US" altLang="zh-CN" dirty="0"/>
              <a:t>time cost</a:t>
            </a:r>
            <a:r>
              <a:rPr lang="zh-CN" altLang="en-US" dirty="0"/>
              <a:t>恰好就只有一项二次项，那么这当然没问题，但往往并非如此</a:t>
            </a:r>
            <a:br>
              <a:rPr lang="en-US" altLang="zh-CN" dirty="0"/>
            </a:br>
            <a:endParaRPr lang="en-US" altLang="zh-CN" dirty="0"/>
          </a:p>
        </p:txBody>
      </p:sp>
      <p:sp>
        <p:nvSpPr>
          <p:cNvPr id="4" name="灯片编号占位符 3"/>
          <p:cNvSpPr>
            <a:spLocks noGrp="1"/>
          </p:cNvSpPr>
          <p:nvPr>
            <p:ph type="sldNum" sz="quarter" idx="10"/>
          </p:nvPr>
        </p:nvSpPr>
        <p:spPr/>
        <p:txBody>
          <a:bodyPr/>
          <a:lstStyle/>
          <a:p>
            <a:fld id="{99D1DC45-E600-4E5D-B636-72FD8EBED56A}" type="slidenum">
              <a:rPr lang="zh-CN" altLang="en-US" smtClean="0"/>
              <a:t>3</a:t>
            </a:fld>
            <a:endParaRPr lang="zh-CN" altLang="en-US"/>
          </a:p>
        </p:txBody>
      </p:sp>
    </p:spTree>
    <p:extLst>
      <p:ext uri="{BB962C8B-B14F-4D97-AF65-F5344CB8AC3E}">
        <p14:creationId xmlns:p14="http://schemas.microsoft.com/office/powerpoint/2010/main" val="18018788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这是上节课的一张</a:t>
            </a:r>
            <a:r>
              <a:rPr lang="en-US" altLang="zh-CN" dirty="0"/>
              <a:t>ppt</a:t>
            </a:r>
            <a:r>
              <a:rPr lang="zh-CN" altLang="en-US" dirty="0"/>
              <a:t>，我们最终认为，这个算法的时间复杂度就是</a:t>
            </a:r>
            <a:r>
              <a:rPr lang="en-US" altLang="zh-CN" dirty="0"/>
              <a:t>n^2</a:t>
            </a:r>
            <a:r>
              <a:rPr lang="zh-CN" altLang="en-US" dirty="0"/>
              <a:t>，这种“粗心”到底是不是对的呢？</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这个证明是很显然，</a:t>
            </a:r>
            <a:r>
              <a:rPr lang="en-US" altLang="zh-CN" dirty="0"/>
              <a:t>n</a:t>
            </a:r>
            <a:r>
              <a:rPr lang="zh-CN" altLang="en-US" dirty="0"/>
              <a:t>规模很大的时候，后面的项就忽略不计了，其他的</a:t>
            </a:r>
            <a:r>
              <a:rPr lang="en-US" altLang="zh-CN" dirty="0" err="1"/>
              <a:t>logn</a:t>
            </a:r>
            <a:r>
              <a:rPr lang="zh-CN" altLang="en-US" dirty="0"/>
              <a:t>也可以很容易证明出来</a:t>
            </a:r>
          </a:p>
          <a:p>
            <a:endParaRPr lang="zh-CN" altLang="en-US" dirty="0"/>
          </a:p>
        </p:txBody>
      </p:sp>
      <p:sp>
        <p:nvSpPr>
          <p:cNvPr id="4" name="灯片编号占位符 3"/>
          <p:cNvSpPr>
            <a:spLocks noGrp="1"/>
          </p:cNvSpPr>
          <p:nvPr>
            <p:ph type="sldNum" sz="quarter" idx="10"/>
          </p:nvPr>
        </p:nvSpPr>
        <p:spPr/>
        <p:txBody>
          <a:bodyPr/>
          <a:lstStyle/>
          <a:p>
            <a:pPr>
              <a:defRPr/>
            </a:pPr>
            <a:fld id="{BEE5B451-B887-42EB-9D2D-CBC5A3487B02}" type="slidenum">
              <a:rPr lang="zh-CN" altLang="zh-CN" smtClean="0"/>
              <a:pPr>
                <a:defRPr/>
              </a:pPr>
              <a:t>4</a:t>
            </a:fld>
            <a:endParaRPr lang="zh-CN" altLang="zh-CN"/>
          </a:p>
        </p:txBody>
      </p:sp>
    </p:spTree>
    <p:extLst>
      <p:ext uri="{BB962C8B-B14F-4D97-AF65-F5344CB8AC3E}">
        <p14:creationId xmlns:p14="http://schemas.microsoft.com/office/powerpoint/2010/main" val="14336784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有了大</a:t>
            </a:r>
            <a:r>
              <a:rPr lang="en-US" altLang="zh-CN" dirty="0"/>
              <a:t>theta</a:t>
            </a:r>
            <a:r>
              <a:rPr lang="zh-CN" altLang="en-US" dirty="0"/>
              <a:t>的定义，我们很容易就能理解大</a:t>
            </a:r>
            <a:r>
              <a:rPr lang="en-US" altLang="zh-CN" dirty="0"/>
              <a:t>O</a:t>
            </a:r>
            <a:r>
              <a:rPr lang="zh-CN" altLang="en-US" dirty="0"/>
              <a:t>和大</a:t>
            </a:r>
            <a:r>
              <a:rPr lang="en-US" altLang="zh-CN" dirty="0"/>
              <a:t>omega,</a:t>
            </a:r>
            <a:r>
              <a:rPr lang="zh-CN" altLang="en-US" dirty="0"/>
              <a:t>他们相较于大</a:t>
            </a:r>
            <a:r>
              <a:rPr lang="en-US" altLang="zh-CN" dirty="0"/>
              <a:t>theta,</a:t>
            </a:r>
            <a:r>
              <a:rPr lang="zh-CN" altLang="en-US" dirty="0"/>
              <a:t>不过是一个少了下界，一个少了上界，大家可以看这三张图比较一下，</a:t>
            </a:r>
            <a:r>
              <a:rPr lang="en-US" altLang="zh-CN" dirty="0"/>
              <a:t>n0</a:t>
            </a:r>
            <a:r>
              <a:rPr lang="zh-CN" altLang="en-US" dirty="0"/>
              <a:t>之后就都满足定义了</a:t>
            </a:r>
            <a:endParaRPr lang="en-US" altLang="zh-CN" dirty="0"/>
          </a:p>
          <a:p>
            <a:r>
              <a:rPr lang="zh-CN" altLang="en-US" dirty="0"/>
              <a:t>对于大</a:t>
            </a:r>
            <a:r>
              <a:rPr lang="en-US" altLang="zh-CN" dirty="0"/>
              <a:t>O</a:t>
            </a:r>
            <a:r>
              <a:rPr lang="zh-CN" altLang="en-US" dirty="0"/>
              <a:t>来讲，它有一个渐近上界，对于大</a:t>
            </a:r>
            <a:r>
              <a:rPr lang="en-US" altLang="zh-CN" dirty="0"/>
              <a:t>Omega</a:t>
            </a:r>
            <a:r>
              <a:rPr lang="zh-CN" altLang="en-US" dirty="0"/>
              <a:t>来讲，它有一个渐近下界，</a:t>
            </a:r>
            <a:r>
              <a:rPr lang="en-US" altLang="zh-CN" dirty="0"/>
              <a:t>theta</a:t>
            </a:r>
            <a:r>
              <a:rPr lang="zh-CN" altLang="en-US" dirty="0"/>
              <a:t>自然是刚才提到的渐近紧确界了</a:t>
            </a:r>
            <a:endParaRPr lang="en-US" altLang="zh-CN" dirty="0"/>
          </a:p>
        </p:txBody>
      </p:sp>
      <p:sp>
        <p:nvSpPr>
          <p:cNvPr id="4" name="灯片编号占位符 3"/>
          <p:cNvSpPr>
            <a:spLocks noGrp="1"/>
          </p:cNvSpPr>
          <p:nvPr>
            <p:ph type="sldNum" sz="quarter" idx="10"/>
          </p:nvPr>
        </p:nvSpPr>
        <p:spPr/>
        <p:txBody>
          <a:bodyPr/>
          <a:lstStyle/>
          <a:p>
            <a:fld id="{99D1DC45-E600-4E5D-B636-72FD8EBED56A}" type="slidenum">
              <a:rPr lang="zh-CN" altLang="en-US" smtClean="0"/>
              <a:t>5</a:t>
            </a:fld>
            <a:endParaRPr lang="zh-CN" altLang="en-US"/>
          </a:p>
        </p:txBody>
      </p:sp>
    </p:spTree>
    <p:extLst>
      <p:ext uri="{BB962C8B-B14F-4D97-AF65-F5344CB8AC3E}">
        <p14:creationId xmlns:p14="http://schemas.microsoft.com/office/powerpoint/2010/main" val="12311524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那我们现在进入正题，比较大小渐近符号的不同</a:t>
            </a:r>
            <a:endParaRPr lang="en-US" altLang="zh-CN" dirty="0"/>
          </a:p>
          <a:p>
            <a:r>
              <a:rPr lang="zh-CN" altLang="en-US" dirty="0"/>
              <a:t>还是回顾一下这张图，</a:t>
            </a:r>
            <a:endParaRPr lang="en-US" altLang="zh-CN" dirty="0"/>
          </a:p>
          <a:p>
            <a:r>
              <a:rPr lang="zh-CN" altLang="en-US" dirty="0"/>
              <a:t>可能放太大了不太清楚，下面两个是小</a:t>
            </a:r>
            <a:r>
              <a:rPr lang="en-US" altLang="zh-CN" dirty="0"/>
              <a:t>o</a:t>
            </a:r>
            <a:r>
              <a:rPr lang="zh-CN" altLang="en-US" dirty="0"/>
              <a:t>和小</a:t>
            </a:r>
            <a:r>
              <a:rPr lang="en-US" altLang="zh-CN" dirty="0"/>
              <a:t>omega</a:t>
            </a:r>
          </a:p>
          <a:p>
            <a:r>
              <a:rPr lang="en-US" altLang="zh-CN" dirty="0"/>
              <a:t>OK</a:t>
            </a:r>
            <a:r>
              <a:rPr lang="zh-CN" altLang="en-US" dirty="0"/>
              <a:t>，我知道有些同学已经知道他们的区别是什么了，</a:t>
            </a:r>
            <a:endParaRPr lang="en-US" altLang="zh-CN" dirty="0"/>
          </a:p>
          <a:p>
            <a:r>
              <a:rPr lang="zh-CN" altLang="en-US" dirty="0"/>
              <a:t>现在我们这么看</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99D1DC45-E600-4E5D-B636-72FD8EBED56A}" type="slidenum">
              <a:rPr lang="zh-CN" altLang="en-US" smtClean="0"/>
              <a:t>6</a:t>
            </a:fld>
            <a:endParaRPr lang="zh-CN" altLang="en-US"/>
          </a:p>
        </p:txBody>
      </p:sp>
    </p:spTree>
    <p:extLst>
      <p:ext uri="{BB962C8B-B14F-4D97-AF65-F5344CB8AC3E}">
        <p14:creationId xmlns:p14="http://schemas.microsoft.com/office/powerpoint/2010/main" val="21932597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这些符号代表着什么？</a:t>
            </a:r>
            <a:endParaRPr lang="en-US" altLang="zh-CN" dirty="0"/>
          </a:p>
          <a:p>
            <a:r>
              <a:rPr lang="zh-CN" altLang="en-US" dirty="0"/>
              <a:t>他们代表的是集合</a:t>
            </a:r>
          </a:p>
        </p:txBody>
      </p:sp>
      <p:sp>
        <p:nvSpPr>
          <p:cNvPr id="4" name="灯片编号占位符 3"/>
          <p:cNvSpPr>
            <a:spLocks noGrp="1"/>
          </p:cNvSpPr>
          <p:nvPr>
            <p:ph type="sldNum" sz="quarter" idx="10"/>
          </p:nvPr>
        </p:nvSpPr>
        <p:spPr/>
        <p:txBody>
          <a:bodyPr/>
          <a:lstStyle/>
          <a:p>
            <a:fld id="{99D1DC45-E600-4E5D-B636-72FD8EBED56A}" type="slidenum">
              <a:rPr lang="zh-CN" altLang="en-US" smtClean="0"/>
              <a:t>7</a:t>
            </a:fld>
            <a:endParaRPr lang="zh-CN" altLang="en-US"/>
          </a:p>
        </p:txBody>
      </p:sp>
    </p:spTree>
    <p:extLst>
      <p:ext uri="{BB962C8B-B14F-4D97-AF65-F5344CB8AC3E}">
        <p14:creationId xmlns:p14="http://schemas.microsoft.com/office/powerpoint/2010/main" val="21488102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我们再次回顾这三个渐近符号的定义</a:t>
            </a:r>
            <a:endParaRPr lang="en-US" altLang="zh-CN" dirty="0"/>
          </a:p>
          <a:p>
            <a:r>
              <a:rPr lang="zh-CN" altLang="en-US" dirty="0"/>
              <a:t>没错，他们就是这样一些符合条件的</a:t>
            </a:r>
            <a:r>
              <a:rPr lang="en-US" altLang="zh-CN" dirty="0"/>
              <a:t>f(n)</a:t>
            </a:r>
            <a:r>
              <a:rPr lang="zh-CN" altLang="en-US" dirty="0"/>
              <a:t>的集合</a:t>
            </a:r>
            <a:endParaRPr lang="en-US" altLang="zh-CN" dirty="0"/>
          </a:p>
          <a:p>
            <a:r>
              <a:rPr lang="zh-CN" altLang="en-US" dirty="0"/>
              <a:t>我用文字，图像，极限公式来帮助大家再加深一下印象</a:t>
            </a:r>
            <a:endParaRPr lang="en-US" altLang="zh-CN" dirty="0"/>
          </a:p>
          <a:p>
            <a:r>
              <a:rPr lang="zh-CN" altLang="en-US" dirty="0"/>
              <a:t>虽然我还没讲小</a:t>
            </a:r>
            <a:r>
              <a:rPr lang="en-US" altLang="zh-CN" dirty="0"/>
              <a:t>o</a:t>
            </a:r>
            <a:r>
              <a:rPr lang="zh-CN" altLang="en-US" dirty="0"/>
              <a:t>和小</a:t>
            </a:r>
            <a:r>
              <a:rPr lang="en-US" altLang="zh-CN" dirty="0"/>
              <a:t>omega</a:t>
            </a:r>
            <a:r>
              <a:rPr lang="zh-CN" altLang="en-US" dirty="0"/>
              <a:t>的定义，但请看这个</a:t>
            </a:r>
          </a:p>
        </p:txBody>
      </p:sp>
      <p:sp>
        <p:nvSpPr>
          <p:cNvPr id="4" name="灯片编号占位符 3"/>
          <p:cNvSpPr>
            <a:spLocks noGrp="1"/>
          </p:cNvSpPr>
          <p:nvPr>
            <p:ph type="sldNum" sz="quarter" idx="10"/>
          </p:nvPr>
        </p:nvSpPr>
        <p:spPr/>
        <p:txBody>
          <a:bodyPr/>
          <a:lstStyle/>
          <a:p>
            <a:fld id="{99D1DC45-E600-4E5D-B636-72FD8EBED56A}" type="slidenum">
              <a:rPr lang="zh-CN" altLang="en-US" smtClean="0"/>
              <a:t>8</a:t>
            </a:fld>
            <a:endParaRPr lang="zh-CN" altLang="en-US"/>
          </a:p>
        </p:txBody>
      </p:sp>
    </p:spTree>
    <p:extLst>
      <p:ext uri="{BB962C8B-B14F-4D97-AF65-F5344CB8AC3E}">
        <p14:creationId xmlns:p14="http://schemas.microsoft.com/office/powerpoint/2010/main" val="3985910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这两个并集运算结果是什么？</a:t>
            </a:r>
            <a:endParaRPr lang="en-US" altLang="zh-CN" dirty="0"/>
          </a:p>
          <a:p>
            <a:r>
              <a:rPr lang="zh-CN" altLang="en-US" dirty="0"/>
              <a:t>大家都知道，是大</a:t>
            </a:r>
            <a:r>
              <a:rPr lang="en-US" altLang="zh-CN" dirty="0"/>
              <a:t>O</a:t>
            </a:r>
            <a:r>
              <a:rPr lang="zh-CN" altLang="en-US" dirty="0"/>
              <a:t>和大</a:t>
            </a:r>
            <a:r>
              <a:rPr lang="en-US" altLang="zh-CN" dirty="0"/>
              <a:t>Omega</a:t>
            </a:r>
            <a:r>
              <a:rPr lang="zh-CN" altLang="en-US" dirty="0"/>
              <a:t>，虽然我还没给出小</a:t>
            </a:r>
            <a:r>
              <a:rPr lang="en-US" altLang="zh-CN" dirty="0"/>
              <a:t>o</a:t>
            </a:r>
            <a:r>
              <a:rPr lang="zh-CN" altLang="en-US" dirty="0"/>
              <a:t>和小</a:t>
            </a:r>
            <a:r>
              <a:rPr lang="en-US" altLang="zh-CN" dirty="0"/>
              <a:t>omega</a:t>
            </a:r>
            <a:r>
              <a:rPr lang="zh-CN" altLang="en-US" dirty="0"/>
              <a:t>的定义，但今天</a:t>
            </a:r>
            <a:r>
              <a:rPr lang="en-US" altLang="zh-CN" dirty="0"/>
              <a:t>open topic </a:t>
            </a:r>
            <a:r>
              <a:rPr lang="zh-CN" altLang="en-US" dirty="0"/>
              <a:t>的问题应该解决了</a:t>
            </a:r>
            <a:endParaRPr lang="en-US" altLang="zh-CN" dirty="0"/>
          </a:p>
          <a:p>
            <a:r>
              <a:rPr lang="zh-CN" altLang="en-US" dirty="0"/>
              <a:t>小</a:t>
            </a:r>
            <a:r>
              <a:rPr lang="en-US" altLang="zh-CN" dirty="0"/>
              <a:t>o</a:t>
            </a:r>
            <a:r>
              <a:rPr lang="zh-CN" altLang="en-US" dirty="0"/>
              <a:t>是大</a:t>
            </a:r>
            <a:r>
              <a:rPr lang="en-US" altLang="zh-CN" dirty="0"/>
              <a:t>O</a:t>
            </a:r>
            <a:r>
              <a:rPr lang="zh-CN" altLang="en-US" dirty="0"/>
              <a:t>的真子集，</a:t>
            </a:r>
            <a:r>
              <a:rPr lang="en-US" altLang="zh-CN" dirty="0"/>
              <a:t>theta</a:t>
            </a:r>
            <a:r>
              <a:rPr lang="zh-CN" altLang="en-US" dirty="0"/>
              <a:t>是小</a:t>
            </a:r>
            <a:r>
              <a:rPr lang="en-US" altLang="zh-CN" dirty="0"/>
              <a:t>o</a:t>
            </a:r>
            <a:r>
              <a:rPr lang="zh-CN" altLang="en-US" dirty="0"/>
              <a:t>相对于大</a:t>
            </a:r>
            <a:r>
              <a:rPr lang="en-US" altLang="zh-CN" dirty="0"/>
              <a:t>O</a:t>
            </a:r>
            <a:r>
              <a:rPr lang="zh-CN" altLang="en-US" dirty="0"/>
              <a:t>缺的那一部分，</a:t>
            </a:r>
            <a:r>
              <a:rPr lang="en-US" altLang="zh-CN" dirty="0"/>
              <a:t>Omega</a:t>
            </a:r>
            <a:r>
              <a:rPr lang="zh-CN" altLang="en-US" dirty="0"/>
              <a:t>同理</a:t>
            </a:r>
          </a:p>
        </p:txBody>
      </p:sp>
      <p:sp>
        <p:nvSpPr>
          <p:cNvPr id="4" name="灯片编号占位符 3"/>
          <p:cNvSpPr>
            <a:spLocks noGrp="1"/>
          </p:cNvSpPr>
          <p:nvPr>
            <p:ph type="sldNum" sz="quarter" idx="10"/>
          </p:nvPr>
        </p:nvSpPr>
        <p:spPr/>
        <p:txBody>
          <a:bodyPr/>
          <a:lstStyle/>
          <a:p>
            <a:fld id="{99D1DC45-E600-4E5D-B636-72FD8EBED56A}" type="slidenum">
              <a:rPr lang="zh-CN" altLang="en-US" smtClean="0"/>
              <a:t>9</a:t>
            </a:fld>
            <a:endParaRPr lang="zh-CN" altLang="en-US"/>
          </a:p>
        </p:txBody>
      </p:sp>
    </p:spTree>
    <p:extLst>
      <p:ext uri="{BB962C8B-B14F-4D97-AF65-F5344CB8AC3E}">
        <p14:creationId xmlns:p14="http://schemas.microsoft.com/office/powerpoint/2010/main" val="22597615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5E8B88-462A-42BC-B0C8-5FB378C4504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7C320EA-D5B6-491D-B4EB-40F476ACBF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387EE30-9DF4-4A2B-A89C-9F2B898D5958}"/>
              </a:ext>
            </a:extLst>
          </p:cNvPr>
          <p:cNvSpPr>
            <a:spLocks noGrp="1"/>
          </p:cNvSpPr>
          <p:nvPr>
            <p:ph type="dt" sz="half" idx="10"/>
          </p:nvPr>
        </p:nvSpPr>
        <p:spPr/>
        <p:txBody>
          <a:bodyPr/>
          <a:lstStyle/>
          <a:p>
            <a:fld id="{919B10E8-2848-4B6B-A001-09B1D703D1CB}" type="datetimeFigureOut">
              <a:rPr lang="zh-CN" altLang="en-US" smtClean="0"/>
              <a:t>2018/3/19</a:t>
            </a:fld>
            <a:endParaRPr lang="zh-CN" altLang="en-US"/>
          </a:p>
        </p:txBody>
      </p:sp>
      <p:sp>
        <p:nvSpPr>
          <p:cNvPr id="5" name="页脚占位符 4">
            <a:extLst>
              <a:ext uri="{FF2B5EF4-FFF2-40B4-BE49-F238E27FC236}">
                <a16:creationId xmlns:a16="http://schemas.microsoft.com/office/drawing/2014/main" id="{58099E6F-CEAF-4380-8F3D-3483C5D4636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F682333-5DF5-4CE2-8CC6-F758C8DFCC0A}"/>
              </a:ext>
            </a:extLst>
          </p:cNvPr>
          <p:cNvSpPr>
            <a:spLocks noGrp="1"/>
          </p:cNvSpPr>
          <p:nvPr>
            <p:ph type="sldNum" sz="quarter" idx="12"/>
          </p:nvPr>
        </p:nvSpPr>
        <p:spPr/>
        <p:txBody>
          <a:bodyPr/>
          <a:lstStyle/>
          <a:p>
            <a:fld id="{163B6A62-F8E3-4635-AA2A-A4EF1BD8CFA2}" type="slidenum">
              <a:rPr lang="zh-CN" altLang="en-US" smtClean="0"/>
              <a:t>‹#›</a:t>
            </a:fld>
            <a:endParaRPr lang="zh-CN" altLang="en-US"/>
          </a:p>
        </p:txBody>
      </p:sp>
    </p:spTree>
    <p:extLst>
      <p:ext uri="{BB962C8B-B14F-4D97-AF65-F5344CB8AC3E}">
        <p14:creationId xmlns:p14="http://schemas.microsoft.com/office/powerpoint/2010/main" val="4168441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AECA8A-0F97-4996-82FC-A4CB4159F4F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2C7B150-4E79-4B63-AD1B-0FADB4498777}"/>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0C385C2-6853-4184-8AB2-1F0DCA73FF4C}"/>
              </a:ext>
            </a:extLst>
          </p:cNvPr>
          <p:cNvSpPr>
            <a:spLocks noGrp="1"/>
          </p:cNvSpPr>
          <p:nvPr>
            <p:ph type="dt" sz="half" idx="10"/>
          </p:nvPr>
        </p:nvSpPr>
        <p:spPr/>
        <p:txBody>
          <a:bodyPr/>
          <a:lstStyle/>
          <a:p>
            <a:fld id="{919B10E8-2848-4B6B-A001-09B1D703D1CB}" type="datetimeFigureOut">
              <a:rPr lang="zh-CN" altLang="en-US" smtClean="0"/>
              <a:t>2018/3/19</a:t>
            </a:fld>
            <a:endParaRPr lang="zh-CN" altLang="en-US"/>
          </a:p>
        </p:txBody>
      </p:sp>
      <p:sp>
        <p:nvSpPr>
          <p:cNvPr id="5" name="页脚占位符 4">
            <a:extLst>
              <a:ext uri="{FF2B5EF4-FFF2-40B4-BE49-F238E27FC236}">
                <a16:creationId xmlns:a16="http://schemas.microsoft.com/office/drawing/2014/main" id="{2EBECBEE-B22C-4190-BC5A-25E6E4B524B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6696C9A-B082-48A1-8B52-89E026D25A6F}"/>
              </a:ext>
            </a:extLst>
          </p:cNvPr>
          <p:cNvSpPr>
            <a:spLocks noGrp="1"/>
          </p:cNvSpPr>
          <p:nvPr>
            <p:ph type="sldNum" sz="quarter" idx="12"/>
          </p:nvPr>
        </p:nvSpPr>
        <p:spPr/>
        <p:txBody>
          <a:bodyPr/>
          <a:lstStyle/>
          <a:p>
            <a:fld id="{163B6A62-F8E3-4635-AA2A-A4EF1BD8CFA2}" type="slidenum">
              <a:rPr lang="zh-CN" altLang="en-US" smtClean="0"/>
              <a:t>‹#›</a:t>
            </a:fld>
            <a:endParaRPr lang="zh-CN" altLang="en-US"/>
          </a:p>
        </p:txBody>
      </p:sp>
    </p:spTree>
    <p:extLst>
      <p:ext uri="{BB962C8B-B14F-4D97-AF65-F5344CB8AC3E}">
        <p14:creationId xmlns:p14="http://schemas.microsoft.com/office/powerpoint/2010/main" val="1033096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F5B1F17-9C91-452A-AA6C-7AC1AAC5DF8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F3221C5-459B-4C56-B15D-A763EC2A3A0B}"/>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13FDFB8-8882-46F5-BF4D-4FC20F3B1C62}"/>
              </a:ext>
            </a:extLst>
          </p:cNvPr>
          <p:cNvSpPr>
            <a:spLocks noGrp="1"/>
          </p:cNvSpPr>
          <p:nvPr>
            <p:ph type="dt" sz="half" idx="10"/>
          </p:nvPr>
        </p:nvSpPr>
        <p:spPr/>
        <p:txBody>
          <a:bodyPr/>
          <a:lstStyle/>
          <a:p>
            <a:fld id="{919B10E8-2848-4B6B-A001-09B1D703D1CB}" type="datetimeFigureOut">
              <a:rPr lang="zh-CN" altLang="en-US" smtClean="0"/>
              <a:t>2018/3/19</a:t>
            </a:fld>
            <a:endParaRPr lang="zh-CN" altLang="en-US"/>
          </a:p>
        </p:txBody>
      </p:sp>
      <p:sp>
        <p:nvSpPr>
          <p:cNvPr id="5" name="页脚占位符 4">
            <a:extLst>
              <a:ext uri="{FF2B5EF4-FFF2-40B4-BE49-F238E27FC236}">
                <a16:creationId xmlns:a16="http://schemas.microsoft.com/office/drawing/2014/main" id="{C580A9CF-CCDF-40A8-882F-1893FA70A38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710BF43-1F6B-49A8-B8CB-83FE9E9265FB}"/>
              </a:ext>
            </a:extLst>
          </p:cNvPr>
          <p:cNvSpPr>
            <a:spLocks noGrp="1"/>
          </p:cNvSpPr>
          <p:nvPr>
            <p:ph type="sldNum" sz="quarter" idx="12"/>
          </p:nvPr>
        </p:nvSpPr>
        <p:spPr/>
        <p:txBody>
          <a:bodyPr/>
          <a:lstStyle/>
          <a:p>
            <a:fld id="{163B6A62-F8E3-4635-AA2A-A4EF1BD8CFA2}" type="slidenum">
              <a:rPr lang="zh-CN" altLang="en-US" smtClean="0"/>
              <a:t>‹#›</a:t>
            </a:fld>
            <a:endParaRPr lang="zh-CN" altLang="en-US"/>
          </a:p>
        </p:txBody>
      </p:sp>
    </p:spTree>
    <p:extLst>
      <p:ext uri="{BB962C8B-B14F-4D97-AF65-F5344CB8AC3E}">
        <p14:creationId xmlns:p14="http://schemas.microsoft.com/office/powerpoint/2010/main" val="2339376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63190E-418E-47C3-BE8A-E66EDFE0FA2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27A40F3-D7BF-483B-A927-DA9F8ACB5F62}"/>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4BE2FC2-7B44-4846-84D7-7362231C1A94}"/>
              </a:ext>
            </a:extLst>
          </p:cNvPr>
          <p:cNvSpPr>
            <a:spLocks noGrp="1"/>
          </p:cNvSpPr>
          <p:nvPr>
            <p:ph type="dt" sz="half" idx="10"/>
          </p:nvPr>
        </p:nvSpPr>
        <p:spPr/>
        <p:txBody>
          <a:bodyPr/>
          <a:lstStyle/>
          <a:p>
            <a:fld id="{919B10E8-2848-4B6B-A001-09B1D703D1CB}" type="datetimeFigureOut">
              <a:rPr lang="zh-CN" altLang="en-US" smtClean="0"/>
              <a:t>2018/3/19</a:t>
            </a:fld>
            <a:endParaRPr lang="zh-CN" altLang="en-US"/>
          </a:p>
        </p:txBody>
      </p:sp>
      <p:sp>
        <p:nvSpPr>
          <p:cNvPr id="5" name="页脚占位符 4">
            <a:extLst>
              <a:ext uri="{FF2B5EF4-FFF2-40B4-BE49-F238E27FC236}">
                <a16:creationId xmlns:a16="http://schemas.microsoft.com/office/drawing/2014/main" id="{490C9A35-8157-45D5-BE68-91DA02393A6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2FDCA28-B4E0-4FF0-AA25-D62CCEA4D208}"/>
              </a:ext>
            </a:extLst>
          </p:cNvPr>
          <p:cNvSpPr>
            <a:spLocks noGrp="1"/>
          </p:cNvSpPr>
          <p:nvPr>
            <p:ph type="sldNum" sz="quarter" idx="12"/>
          </p:nvPr>
        </p:nvSpPr>
        <p:spPr/>
        <p:txBody>
          <a:bodyPr/>
          <a:lstStyle/>
          <a:p>
            <a:fld id="{163B6A62-F8E3-4635-AA2A-A4EF1BD8CFA2}" type="slidenum">
              <a:rPr lang="zh-CN" altLang="en-US" smtClean="0"/>
              <a:t>‹#›</a:t>
            </a:fld>
            <a:endParaRPr lang="zh-CN" altLang="en-US"/>
          </a:p>
        </p:txBody>
      </p:sp>
    </p:spTree>
    <p:extLst>
      <p:ext uri="{BB962C8B-B14F-4D97-AF65-F5344CB8AC3E}">
        <p14:creationId xmlns:p14="http://schemas.microsoft.com/office/powerpoint/2010/main" val="4066492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C34F9C-3423-4F99-989D-63668762FA8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EAA0719-E18D-40EE-BF5E-CB4B357655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896EBEAC-82E2-437F-96BB-959A16264512}"/>
              </a:ext>
            </a:extLst>
          </p:cNvPr>
          <p:cNvSpPr>
            <a:spLocks noGrp="1"/>
          </p:cNvSpPr>
          <p:nvPr>
            <p:ph type="dt" sz="half" idx="10"/>
          </p:nvPr>
        </p:nvSpPr>
        <p:spPr/>
        <p:txBody>
          <a:bodyPr/>
          <a:lstStyle/>
          <a:p>
            <a:fld id="{919B10E8-2848-4B6B-A001-09B1D703D1CB}" type="datetimeFigureOut">
              <a:rPr lang="zh-CN" altLang="en-US" smtClean="0"/>
              <a:t>2018/3/19</a:t>
            </a:fld>
            <a:endParaRPr lang="zh-CN" altLang="en-US"/>
          </a:p>
        </p:txBody>
      </p:sp>
      <p:sp>
        <p:nvSpPr>
          <p:cNvPr id="5" name="页脚占位符 4">
            <a:extLst>
              <a:ext uri="{FF2B5EF4-FFF2-40B4-BE49-F238E27FC236}">
                <a16:creationId xmlns:a16="http://schemas.microsoft.com/office/drawing/2014/main" id="{5E0FB82A-92D4-43BA-A122-6D15E6C6F42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6F1AE39-69A0-488F-A8A3-35D0A329BAA9}"/>
              </a:ext>
            </a:extLst>
          </p:cNvPr>
          <p:cNvSpPr>
            <a:spLocks noGrp="1"/>
          </p:cNvSpPr>
          <p:nvPr>
            <p:ph type="sldNum" sz="quarter" idx="12"/>
          </p:nvPr>
        </p:nvSpPr>
        <p:spPr/>
        <p:txBody>
          <a:bodyPr/>
          <a:lstStyle/>
          <a:p>
            <a:fld id="{163B6A62-F8E3-4635-AA2A-A4EF1BD8CFA2}" type="slidenum">
              <a:rPr lang="zh-CN" altLang="en-US" smtClean="0"/>
              <a:t>‹#›</a:t>
            </a:fld>
            <a:endParaRPr lang="zh-CN" altLang="en-US"/>
          </a:p>
        </p:txBody>
      </p:sp>
    </p:spTree>
    <p:extLst>
      <p:ext uri="{BB962C8B-B14F-4D97-AF65-F5344CB8AC3E}">
        <p14:creationId xmlns:p14="http://schemas.microsoft.com/office/powerpoint/2010/main" val="3644455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8375F4-0248-413B-BB14-D02D2815FD5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4C56890-4099-4356-A722-0441B12F475A}"/>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ED6E66AA-B9EE-41C3-87E0-87D88D630A71}"/>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A341D5FF-79D0-497F-9C09-3F375A3A99E1}"/>
              </a:ext>
            </a:extLst>
          </p:cNvPr>
          <p:cNvSpPr>
            <a:spLocks noGrp="1"/>
          </p:cNvSpPr>
          <p:nvPr>
            <p:ph type="dt" sz="half" idx="10"/>
          </p:nvPr>
        </p:nvSpPr>
        <p:spPr/>
        <p:txBody>
          <a:bodyPr/>
          <a:lstStyle/>
          <a:p>
            <a:fld id="{919B10E8-2848-4B6B-A001-09B1D703D1CB}" type="datetimeFigureOut">
              <a:rPr lang="zh-CN" altLang="en-US" smtClean="0"/>
              <a:t>2018/3/19</a:t>
            </a:fld>
            <a:endParaRPr lang="zh-CN" altLang="en-US"/>
          </a:p>
        </p:txBody>
      </p:sp>
      <p:sp>
        <p:nvSpPr>
          <p:cNvPr id="6" name="页脚占位符 5">
            <a:extLst>
              <a:ext uri="{FF2B5EF4-FFF2-40B4-BE49-F238E27FC236}">
                <a16:creationId xmlns:a16="http://schemas.microsoft.com/office/drawing/2014/main" id="{1C03259C-DD2A-4175-8DEA-A887FC4FDD0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FB413A4-0021-4659-B372-7078EB51B927}"/>
              </a:ext>
            </a:extLst>
          </p:cNvPr>
          <p:cNvSpPr>
            <a:spLocks noGrp="1"/>
          </p:cNvSpPr>
          <p:nvPr>
            <p:ph type="sldNum" sz="quarter" idx="12"/>
          </p:nvPr>
        </p:nvSpPr>
        <p:spPr/>
        <p:txBody>
          <a:bodyPr/>
          <a:lstStyle/>
          <a:p>
            <a:fld id="{163B6A62-F8E3-4635-AA2A-A4EF1BD8CFA2}" type="slidenum">
              <a:rPr lang="zh-CN" altLang="en-US" smtClean="0"/>
              <a:t>‹#›</a:t>
            </a:fld>
            <a:endParaRPr lang="zh-CN" altLang="en-US"/>
          </a:p>
        </p:txBody>
      </p:sp>
    </p:spTree>
    <p:extLst>
      <p:ext uri="{BB962C8B-B14F-4D97-AF65-F5344CB8AC3E}">
        <p14:creationId xmlns:p14="http://schemas.microsoft.com/office/powerpoint/2010/main" val="2395840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4E6CEB-7F3C-41B2-921F-118DB299202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A32A5A1-B730-4546-BD61-A342971186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80DDCB0D-7C27-4C24-A3A7-14370C630B27}"/>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6BF2F3CB-CFF0-49E2-BF4E-219A1F26F9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CF278A1C-6001-40E0-B02F-FC1243077EF2}"/>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19CF58DA-D13A-40E3-91B1-D10B4A8AE842}"/>
              </a:ext>
            </a:extLst>
          </p:cNvPr>
          <p:cNvSpPr>
            <a:spLocks noGrp="1"/>
          </p:cNvSpPr>
          <p:nvPr>
            <p:ph type="dt" sz="half" idx="10"/>
          </p:nvPr>
        </p:nvSpPr>
        <p:spPr/>
        <p:txBody>
          <a:bodyPr/>
          <a:lstStyle/>
          <a:p>
            <a:fld id="{919B10E8-2848-4B6B-A001-09B1D703D1CB}" type="datetimeFigureOut">
              <a:rPr lang="zh-CN" altLang="en-US" smtClean="0"/>
              <a:t>2018/3/19</a:t>
            </a:fld>
            <a:endParaRPr lang="zh-CN" altLang="en-US"/>
          </a:p>
        </p:txBody>
      </p:sp>
      <p:sp>
        <p:nvSpPr>
          <p:cNvPr id="8" name="页脚占位符 7">
            <a:extLst>
              <a:ext uri="{FF2B5EF4-FFF2-40B4-BE49-F238E27FC236}">
                <a16:creationId xmlns:a16="http://schemas.microsoft.com/office/drawing/2014/main" id="{01C47290-3713-4537-9595-3D1995D4BB8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4478F88-E1AC-4033-9533-7442242737B2}"/>
              </a:ext>
            </a:extLst>
          </p:cNvPr>
          <p:cNvSpPr>
            <a:spLocks noGrp="1"/>
          </p:cNvSpPr>
          <p:nvPr>
            <p:ph type="sldNum" sz="quarter" idx="12"/>
          </p:nvPr>
        </p:nvSpPr>
        <p:spPr/>
        <p:txBody>
          <a:bodyPr/>
          <a:lstStyle/>
          <a:p>
            <a:fld id="{163B6A62-F8E3-4635-AA2A-A4EF1BD8CFA2}" type="slidenum">
              <a:rPr lang="zh-CN" altLang="en-US" smtClean="0"/>
              <a:t>‹#›</a:t>
            </a:fld>
            <a:endParaRPr lang="zh-CN" altLang="en-US"/>
          </a:p>
        </p:txBody>
      </p:sp>
    </p:spTree>
    <p:extLst>
      <p:ext uri="{BB962C8B-B14F-4D97-AF65-F5344CB8AC3E}">
        <p14:creationId xmlns:p14="http://schemas.microsoft.com/office/powerpoint/2010/main" val="393833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C47A59-AAE7-41AE-B40F-AD356DEDCA4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F1F530B-411D-4F58-A87F-17B26DA6FE22}"/>
              </a:ext>
            </a:extLst>
          </p:cNvPr>
          <p:cNvSpPr>
            <a:spLocks noGrp="1"/>
          </p:cNvSpPr>
          <p:nvPr>
            <p:ph type="dt" sz="half" idx="10"/>
          </p:nvPr>
        </p:nvSpPr>
        <p:spPr/>
        <p:txBody>
          <a:bodyPr/>
          <a:lstStyle/>
          <a:p>
            <a:fld id="{919B10E8-2848-4B6B-A001-09B1D703D1CB}" type="datetimeFigureOut">
              <a:rPr lang="zh-CN" altLang="en-US" smtClean="0"/>
              <a:t>2018/3/19</a:t>
            </a:fld>
            <a:endParaRPr lang="zh-CN" altLang="en-US"/>
          </a:p>
        </p:txBody>
      </p:sp>
      <p:sp>
        <p:nvSpPr>
          <p:cNvPr id="4" name="页脚占位符 3">
            <a:extLst>
              <a:ext uri="{FF2B5EF4-FFF2-40B4-BE49-F238E27FC236}">
                <a16:creationId xmlns:a16="http://schemas.microsoft.com/office/drawing/2014/main" id="{3F739639-1D58-4AE8-AEC7-7B4CE5B7EC9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8454F4A-1864-4ECB-8714-9689A0ED4498}"/>
              </a:ext>
            </a:extLst>
          </p:cNvPr>
          <p:cNvSpPr>
            <a:spLocks noGrp="1"/>
          </p:cNvSpPr>
          <p:nvPr>
            <p:ph type="sldNum" sz="quarter" idx="12"/>
          </p:nvPr>
        </p:nvSpPr>
        <p:spPr/>
        <p:txBody>
          <a:bodyPr/>
          <a:lstStyle/>
          <a:p>
            <a:fld id="{163B6A62-F8E3-4635-AA2A-A4EF1BD8CFA2}" type="slidenum">
              <a:rPr lang="zh-CN" altLang="en-US" smtClean="0"/>
              <a:t>‹#›</a:t>
            </a:fld>
            <a:endParaRPr lang="zh-CN" altLang="en-US"/>
          </a:p>
        </p:txBody>
      </p:sp>
    </p:spTree>
    <p:extLst>
      <p:ext uri="{BB962C8B-B14F-4D97-AF65-F5344CB8AC3E}">
        <p14:creationId xmlns:p14="http://schemas.microsoft.com/office/powerpoint/2010/main" val="3901268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2470346-3188-4F83-8217-53DBBBFD558B}"/>
              </a:ext>
            </a:extLst>
          </p:cNvPr>
          <p:cNvSpPr>
            <a:spLocks noGrp="1"/>
          </p:cNvSpPr>
          <p:nvPr>
            <p:ph type="dt" sz="half" idx="10"/>
          </p:nvPr>
        </p:nvSpPr>
        <p:spPr/>
        <p:txBody>
          <a:bodyPr/>
          <a:lstStyle/>
          <a:p>
            <a:fld id="{919B10E8-2848-4B6B-A001-09B1D703D1CB}" type="datetimeFigureOut">
              <a:rPr lang="zh-CN" altLang="en-US" smtClean="0"/>
              <a:t>2018/3/19</a:t>
            </a:fld>
            <a:endParaRPr lang="zh-CN" altLang="en-US"/>
          </a:p>
        </p:txBody>
      </p:sp>
      <p:sp>
        <p:nvSpPr>
          <p:cNvPr id="3" name="页脚占位符 2">
            <a:extLst>
              <a:ext uri="{FF2B5EF4-FFF2-40B4-BE49-F238E27FC236}">
                <a16:creationId xmlns:a16="http://schemas.microsoft.com/office/drawing/2014/main" id="{F673587B-2B81-493B-A7BE-46A6F599ABD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F33EE8F-FAE2-4312-A8A0-376236F66E56}"/>
              </a:ext>
            </a:extLst>
          </p:cNvPr>
          <p:cNvSpPr>
            <a:spLocks noGrp="1"/>
          </p:cNvSpPr>
          <p:nvPr>
            <p:ph type="sldNum" sz="quarter" idx="12"/>
          </p:nvPr>
        </p:nvSpPr>
        <p:spPr/>
        <p:txBody>
          <a:bodyPr/>
          <a:lstStyle/>
          <a:p>
            <a:fld id="{163B6A62-F8E3-4635-AA2A-A4EF1BD8CFA2}" type="slidenum">
              <a:rPr lang="zh-CN" altLang="en-US" smtClean="0"/>
              <a:t>‹#›</a:t>
            </a:fld>
            <a:endParaRPr lang="zh-CN" altLang="en-US"/>
          </a:p>
        </p:txBody>
      </p:sp>
    </p:spTree>
    <p:extLst>
      <p:ext uri="{BB962C8B-B14F-4D97-AF65-F5344CB8AC3E}">
        <p14:creationId xmlns:p14="http://schemas.microsoft.com/office/powerpoint/2010/main" val="356551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C231D6-352D-4F94-9178-7D2C62936AD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302D86B-A5F9-400A-BF8D-3F8B24E7AA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C709946D-FCC3-4ED6-8E82-5E477A1974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1D5E1180-D08B-4BB4-B2C3-049C1D81B6CC}"/>
              </a:ext>
            </a:extLst>
          </p:cNvPr>
          <p:cNvSpPr>
            <a:spLocks noGrp="1"/>
          </p:cNvSpPr>
          <p:nvPr>
            <p:ph type="dt" sz="half" idx="10"/>
          </p:nvPr>
        </p:nvSpPr>
        <p:spPr/>
        <p:txBody>
          <a:bodyPr/>
          <a:lstStyle/>
          <a:p>
            <a:fld id="{919B10E8-2848-4B6B-A001-09B1D703D1CB}" type="datetimeFigureOut">
              <a:rPr lang="zh-CN" altLang="en-US" smtClean="0"/>
              <a:t>2018/3/19</a:t>
            </a:fld>
            <a:endParaRPr lang="zh-CN" altLang="en-US"/>
          </a:p>
        </p:txBody>
      </p:sp>
      <p:sp>
        <p:nvSpPr>
          <p:cNvPr id="6" name="页脚占位符 5">
            <a:extLst>
              <a:ext uri="{FF2B5EF4-FFF2-40B4-BE49-F238E27FC236}">
                <a16:creationId xmlns:a16="http://schemas.microsoft.com/office/drawing/2014/main" id="{E729D15E-404D-4D54-A921-C66110BF684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721FB2C-10E1-469E-8B5A-182C2C0DD6C0}"/>
              </a:ext>
            </a:extLst>
          </p:cNvPr>
          <p:cNvSpPr>
            <a:spLocks noGrp="1"/>
          </p:cNvSpPr>
          <p:nvPr>
            <p:ph type="sldNum" sz="quarter" idx="12"/>
          </p:nvPr>
        </p:nvSpPr>
        <p:spPr/>
        <p:txBody>
          <a:bodyPr/>
          <a:lstStyle/>
          <a:p>
            <a:fld id="{163B6A62-F8E3-4635-AA2A-A4EF1BD8CFA2}" type="slidenum">
              <a:rPr lang="zh-CN" altLang="en-US" smtClean="0"/>
              <a:t>‹#›</a:t>
            </a:fld>
            <a:endParaRPr lang="zh-CN" altLang="en-US"/>
          </a:p>
        </p:txBody>
      </p:sp>
    </p:spTree>
    <p:extLst>
      <p:ext uri="{BB962C8B-B14F-4D97-AF65-F5344CB8AC3E}">
        <p14:creationId xmlns:p14="http://schemas.microsoft.com/office/powerpoint/2010/main" val="2508223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CD9E54-FA66-448E-961D-1513442E117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E3B532D-A724-4755-99D6-6D28305F5C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3375983-180D-44E5-A8DD-ACDBB938C9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FAAD344F-83CC-4CB7-AF1E-A0F2ABE5CD9E}"/>
              </a:ext>
            </a:extLst>
          </p:cNvPr>
          <p:cNvSpPr>
            <a:spLocks noGrp="1"/>
          </p:cNvSpPr>
          <p:nvPr>
            <p:ph type="dt" sz="half" idx="10"/>
          </p:nvPr>
        </p:nvSpPr>
        <p:spPr/>
        <p:txBody>
          <a:bodyPr/>
          <a:lstStyle/>
          <a:p>
            <a:fld id="{919B10E8-2848-4B6B-A001-09B1D703D1CB}" type="datetimeFigureOut">
              <a:rPr lang="zh-CN" altLang="en-US" smtClean="0"/>
              <a:t>2018/3/19</a:t>
            </a:fld>
            <a:endParaRPr lang="zh-CN" altLang="en-US"/>
          </a:p>
        </p:txBody>
      </p:sp>
      <p:sp>
        <p:nvSpPr>
          <p:cNvPr id="6" name="页脚占位符 5">
            <a:extLst>
              <a:ext uri="{FF2B5EF4-FFF2-40B4-BE49-F238E27FC236}">
                <a16:creationId xmlns:a16="http://schemas.microsoft.com/office/drawing/2014/main" id="{ADC15F5C-EA7B-42AB-AB38-EF80387DE7E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B41B679-D668-436A-9A27-03785B50B7F6}"/>
              </a:ext>
            </a:extLst>
          </p:cNvPr>
          <p:cNvSpPr>
            <a:spLocks noGrp="1"/>
          </p:cNvSpPr>
          <p:nvPr>
            <p:ph type="sldNum" sz="quarter" idx="12"/>
          </p:nvPr>
        </p:nvSpPr>
        <p:spPr/>
        <p:txBody>
          <a:bodyPr/>
          <a:lstStyle/>
          <a:p>
            <a:fld id="{163B6A62-F8E3-4635-AA2A-A4EF1BD8CFA2}" type="slidenum">
              <a:rPr lang="zh-CN" altLang="en-US" smtClean="0"/>
              <a:t>‹#›</a:t>
            </a:fld>
            <a:endParaRPr lang="zh-CN" altLang="en-US"/>
          </a:p>
        </p:txBody>
      </p:sp>
    </p:spTree>
    <p:extLst>
      <p:ext uri="{BB962C8B-B14F-4D97-AF65-F5344CB8AC3E}">
        <p14:creationId xmlns:p14="http://schemas.microsoft.com/office/powerpoint/2010/main" val="4239350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911BA4E-B4E5-49EF-B3F5-D016AD957A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961DF12-CC22-4AD9-B7DF-54708D820E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3DD8E65-C745-416F-A28B-2CCA084E4D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9B10E8-2848-4B6B-A001-09B1D703D1CB}" type="datetimeFigureOut">
              <a:rPr lang="zh-CN" altLang="en-US" smtClean="0"/>
              <a:t>2018/3/19</a:t>
            </a:fld>
            <a:endParaRPr lang="zh-CN" altLang="en-US"/>
          </a:p>
        </p:txBody>
      </p:sp>
      <p:sp>
        <p:nvSpPr>
          <p:cNvPr id="5" name="页脚占位符 4">
            <a:extLst>
              <a:ext uri="{FF2B5EF4-FFF2-40B4-BE49-F238E27FC236}">
                <a16:creationId xmlns:a16="http://schemas.microsoft.com/office/drawing/2014/main" id="{B578AD24-1469-4CBB-B695-1E879CF580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2AB1DCB-3F11-4D82-BD1F-3B2B651867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3B6A62-F8E3-4635-AA2A-A4EF1BD8CFA2}" type="slidenum">
              <a:rPr lang="zh-CN" altLang="en-US" smtClean="0"/>
              <a:t>‹#›</a:t>
            </a:fld>
            <a:endParaRPr lang="zh-CN" altLang="en-US"/>
          </a:p>
        </p:txBody>
      </p:sp>
    </p:spTree>
    <p:extLst>
      <p:ext uri="{BB962C8B-B14F-4D97-AF65-F5344CB8AC3E}">
        <p14:creationId xmlns:p14="http://schemas.microsoft.com/office/powerpoint/2010/main" val="11343859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Open topic2:</a:t>
            </a:r>
            <a:endParaRPr lang="zh-CN" altLang="en-US"/>
          </a:p>
        </p:txBody>
      </p:sp>
      <p:sp>
        <p:nvSpPr>
          <p:cNvPr id="3" name="内容占位符 2"/>
          <p:cNvSpPr>
            <a:spLocks noGrp="1"/>
          </p:cNvSpPr>
          <p:nvPr>
            <p:ph idx="1"/>
          </p:nvPr>
        </p:nvSpPr>
        <p:spPr/>
        <p:txBody>
          <a:bodyPr/>
          <a:lstStyle/>
          <a:p>
            <a:r>
              <a:rPr lang="zh-CN" altLang="en-US" dirty="0"/>
              <a:t>大</a:t>
            </a:r>
            <a:r>
              <a:rPr lang="en-US" altLang="zh-CN" dirty="0"/>
              <a:t>O</a:t>
            </a:r>
            <a:r>
              <a:rPr lang="zh-CN" altLang="en-US" dirty="0"/>
              <a:t>（</a:t>
            </a:r>
            <a:r>
              <a:rPr lang="el-GR" altLang="zh-CN" dirty="0"/>
              <a:t> Θ </a:t>
            </a:r>
            <a:r>
              <a:rPr lang="zh-CN" altLang="en-US" dirty="0"/>
              <a:t>，</a:t>
            </a:r>
            <a:r>
              <a:rPr lang="el-GR" altLang="zh-CN" dirty="0"/>
              <a:t>Ω</a:t>
            </a:r>
            <a:r>
              <a:rPr lang="zh-CN" altLang="en-US" dirty="0"/>
              <a:t>）和小</a:t>
            </a:r>
            <a:r>
              <a:rPr lang="en-US" altLang="zh-CN" dirty="0"/>
              <a:t>o</a:t>
            </a:r>
            <a:r>
              <a:rPr lang="zh-CN" altLang="en-US" dirty="0"/>
              <a:t>（ </a:t>
            </a:r>
            <a:r>
              <a:rPr lang="el-GR" altLang="zh-CN" dirty="0"/>
              <a:t>θ</a:t>
            </a:r>
            <a:r>
              <a:rPr lang="en-US" altLang="zh-CN" dirty="0"/>
              <a:t> </a:t>
            </a:r>
            <a:r>
              <a:rPr lang="zh-CN" altLang="en-US" dirty="0"/>
              <a:t>，</a:t>
            </a:r>
            <a:r>
              <a:rPr lang="el-GR" altLang="zh-CN" dirty="0"/>
              <a:t>ω</a:t>
            </a:r>
            <a:r>
              <a:rPr lang="zh-CN" altLang="en-US" dirty="0"/>
              <a:t>）有什么区别？</a:t>
            </a:r>
          </a:p>
        </p:txBody>
      </p:sp>
      <p:sp>
        <p:nvSpPr>
          <p:cNvPr id="6" name="文本框 5">
            <a:extLst>
              <a:ext uri="{FF2B5EF4-FFF2-40B4-BE49-F238E27FC236}">
                <a16:creationId xmlns:a16="http://schemas.microsoft.com/office/drawing/2014/main" id="{A984EFC7-93BD-417B-B423-9C19B13CB9A3}"/>
              </a:ext>
            </a:extLst>
          </p:cNvPr>
          <p:cNvSpPr txBox="1"/>
          <p:nvPr/>
        </p:nvSpPr>
        <p:spPr>
          <a:xfrm>
            <a:off x="9863202" y="4396636"/>
            <a:ext cx="1490598" cy="954107"/>
          </a:xfrm>
          <a:prstGeom prst="rect">
            <a:avLst/>
          </a:prstGeom>
          <a:noFill/>
        </p:spPr>
        <p:txBody>
          <a:bodyPr wrap="square" rtlCol="0">
            <a:spAutoFit/>
          </a:bodyPr>
          <a:lstStyle/>
          <a:p>
            <a:r>
              <a:rPr lang="en-US" altLang="zh-CN" sz="2800" dirty="0"/>
              <a:t>3/19/18</a:t>
            </a:r>
          </a:p>
          <a:p>
            <a:r>
              <a:rPr lang="zh-CN" altLang="en-US" sz="2800" dirty="0"/>
              <a:t>黄秉焜</a:t>
            </a:r>
            <a:endParaRPr lang="en-US" altLang="zh-CN" sz="2800" dirty="0"/>
          </a:p>
        </p:txBody>
      </p:sp>
    </p:spTree>
    <p:extLst>
      <p:ext uri="{BB962C8B-B14F-4D97-AF65-F5344CB8AC3E}">
        <p14:creationId xmlns:p14="http://schemas.microsoft.com/office/powerpoint/2010/main" val="294853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9161D8D2-94FF-4C57-AFAF-D9A29EE4A3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6552" y="1181688"/>
            <a:ext cx="9173641" cy="916423"/>
          </a:xfrm>
          <a:prstGeom prst="rect">
            <a:avLst/>
          </a:prstGeom>
        </p:spPr>
      </p:pic>
      <p:pic>
        <p:nvPicPr>
          <p:cNvPr id="7" name="图片 6">
            <a:extLst>
              <a:ext uri="{FF2B5EF4-FFF2-40B4-BE49-F238E27FC236}">
                <a16:creationId xmlns:a16="http://schemas.microsoft.com/office/drawing/2014/main" id="{0EB4CB87-7962-48D1-95A6-20938ABB99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4759" y="3246360"/>
            <a:ext cx="9173641" cy="916423"/>
          </a:xfrm>
          <a:prstGeom prst="rect">
            <a:avLst/>
          </a:prstGeom>
        </p:spPr>
      </p:pic>
      <p:pic>
        <p:nvPicPr>
          <p:cNvPr id="8" name="图片 7">
            <a:extLst>
              <a:ext uri="{FF2B5EF4-FFF2-40B4-BE49-F238E27FC236}">
                <a16:creationId xmlns:a16="http://schemas.microsoft.com/office/drawing/2014/main" id="{C0A3637A-853A-4E3C-8BD2-EA5028F49BE3}"/>
              </a:ext>
            </a:extLst>
          </p:cNvPr>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57181" y="2222081"/>
            <a:ext cx="9173641" cy="834858"/>
          </a:xfrm>
          <a:prstGeom prst="rect">
            <a:avLst/>
          </a:prstGeom>
        </p:spPr>
      </p:pic>
      <p:pic>
        <p:nvPicPr>
          <p:cNvPr id="9" name="图片 8">
            <a:extLst>
              <a:ext uri="{FF2B5EF4-FFF2-40B4-BE49-F238E27FC236}">
                <a16:creationId xmlns:a16="http://schemas.microsoft.com/office/drawing/2014/main" id="{D83BE422-8C39-4502-9FE8-71B9341E1A84}"/>
              </a:ext>
            </a:extLst>
          </p:cNvPr>
          <p:cNvPicPr>
            <a:picLocks noChangeAspect="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216553" y="4399507"/>
            <a:ext cx="9014270" cy="1014058"/>
          </a:xfrm>
          <a:prstGeom prst="rect">
            <a:avLst/>
          </a:prstGeom>
        </p:spPr>
      </p:pic>
    </p:spTree>
    <p:extLst>
      <p:ext uri="{BB962C8B-B14F-4D97-AF65-F5344CB8AC3E}">
        <p14:creationId xmlns:p14="http://schemas.microsoft.com/office/powerpoint/2010/main" val="2908890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a:extLst>
              <a:ext uri="{FF2B5EF4-FFF2-40B4-BE49-F238E27FC236}">
                <a16:creationId xmlns:a16="http://schemas.microsoft.com/office/drawing/2014/main" id="{ADF1515B-5FB6-447B-B834-43D9BE60C508}"/>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42950" y="605457"/>
            <a:ext cx="5353050" cy="5153025"/>
          </a:xfrm>
          <a:prstGeom prst="rect">
            <a:avLst/>
          </a:prstGeom>
        </p:spPr>
      </p:pic>
      <p:pic>
        <p:nvPicPr>
          <p:cNvPr id="15" name="图片 14">
            <a:extLst>
              <a:ext uri="{FF2B5EF4-FFF2-40B4-BE49-F238E27FC236}">
                <a16:creationId xmlns:a16="http://schemas.microsoft.com/office/drawing/2014/main" id="{3CBCD566-E925-4FE2-97C2-508992FA782E}"/>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983263" y="852486"/>
            <a:ext cx="5774817" cy="4658966"/>
          </a:xfrm>
          <a:prstGeom prst="rect">
            <a:avLst/>
          </a:prstGeom>
        </p:spPr>
      </p:pic>
      <p:cxnSp>
        <p:nvCxnSpPr>
          <p:cNvPr id="17" name="直接连接符 16">
            <a:extLst>
              <a:ext uri="{FF2B5EF4-FFF2-40B4-BE49-F238E27FC236}">
                <a16:creationId xmlns:a16="http://schemas.microsoft.com/office/drawing/2014/main" id="{FC165AA0-751D-42B8-9C22-00D71206D6F4}"/>
              </a:ext>
            </a:extLst>
          </p:cNvPr>
          <p:cNvCxnSpPr/>
          <p:nvPr/>
        </p:nvCxnSpPr>
        <p:spPr>
          <a:xfrm>
            <a:off x="6375748" y="2931090"/>
            <a:ext cx="5285984" cy="0"/>
          </a:xfrm>
          <a:prstGeom prst="line">
            <a:avLst/>
          </a:prstGeom>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521386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65DD32F9-1697-47CE-A693-D91CEE4C4D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985222"/>
            <a:ext cx="15560669" cy="4927064"/>
          </a:xfrm>
          <a:prstGeom prst="rect">
            <a:avLst/>
          </a:prstGeom>
        </p:spPr>
      </p:pic>
    </p:spTree>
    <p:extLst>
      <p:ext uri="{BB962C8B-B14F-4D97-AF65-F5344CB8AC3E}">
        <p14:creationId xmlns:p14="http://schemas.microsoft.com/office/powerpoint/2010/main" val="3375387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8639A3-24CC-4C5B-A53C-5CB1AD69C027}"/>
              </a:ext>
            </a:extLst>
          </p:cNvPr>
          <p:cNvSpPr>
            <a:spLocks noGrp="1"/>
          </p:cNvSpPr>
          <p:nvPr>
            <p:ph type="title"/>
          </p:nvPr>
        </p:nvSpPr>
        <p:spPr/>
        <p:txBody>
          <a:bodyPr/>
          <a:lstStyle/>
          <a:p>
            <a:r>
              <a:rPr lang="zh-CN" altLang="en-US" dirty="0"/>
              <a:t>你能用</a:t>
            </a:r>
            <a:r>
              <a:rPr lang="en-US" altLang="zh-CN" dirty="0"/>
              <a:t>Θ</a:t>
            </a:r>
            <a:r>
              <a:rPr lang="zh-CN" altLang="en-US" dirty="0"/>
              <a:t>来表示它们的</a:t>
            </a:r>
            <a:r>
              <a:rPr lang="en-US" altLang="zh-CN" dirty="0"/>
              <a:t>running time</a:t>
            </a:r>
            <a:r>
              <a:rPr lang="zh-CN" altLang="en-US" dirty="0"/>
              <a:t>吗？</a:t>
            </a:r>
          </a:p>
        </p:txBody>
      </p:sp>
      <p:pic>
        <p:nvPicPr>
          <p:cNvPr id="7" name="图片 6">
            <a:extLst>
              <a:ext uri="{FF2B5EF4-FFF2-40B4-BE49-F238E27FC236}">
                <a16:creationId xmlns:a16="http://schemas.microsoft.com/office/drawing/2014/main" id="{345E2A07-3B8E-4047-96B2-776BF673F0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425526"/>
            <a:ext cx="10084496" cy="2006947"/>
          </a:xfrm>
          <a:prstGeom prst="rect">
            <a:avLst/>
          </a:prstGeom>
        </p:spPr>
      </p:pic>
    </p:spTree>
    <p:extLst>
      <p:ext uri="{BB962C8B-B14F-4D97-AF65-F5344CB8AC3E}">
        <p14:creationId xmlns:p14="http://schemas.microsoft.com/office/powerpoint/2010/main" val="1318314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CDD8860-9961-4945-BBBA-1BECB7CDC3EF}"/>
              </a:ext>
            </a:extLst>
          </p:cNvPr>
          <p:cNvSpPr txBox="1"/>
          <p:nvPr/>
        </p:nvSpPr>
        <p:spPr>
          <a:xfrm>
            <a:off x="1221287" y="1202499"/>
            <a:ext cx="9749425" cy="3785652"/>
          </a:xfrm>
          <a:prstGeom prst="rect">
            <a:avLst/>
          </a:prstGeom>
          <a:noFill/>
        </p:spPr>
        <p:txBody>
          <a:bodyPr wrap="square" rtlCol="0">
            <a:spAutoFit/>
          </a:bodyPr>
          <a:lstStyle/>
          <a:p>
            <a:r>
              <a:rPr lang="en-US" altLang="zh-CN" sz="4800" dirty="0"/>
              <a:t>The table is sorted from smallest to largest, in the sense that o, O, Θ, ∼, both versions of Ω, ω on functions correspond to &lt;, ≤, ≈, =, ≥, &gt; on the real line.</a:t>
            </a:r>
            <a:endParaRPr lang="zh-CN" altLang="en-US" sz="4800" dirty="0"/>
          </a:p>
        </p:txBody>
      </p:sp>
    </p:spTree>
    <p:extLst>
      <p:ext uri="{BB962C8B-B14F-4D97-AF65-F5344CB8AC3E}">
        <p14:creationId xmlns:p14="http://schemas.microsoft.com/office/powerpoint/2010/main" val="21734850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E502FFE-2AFF-4109-A888-0118B179428D}"/>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45600" y="221291"/>
            <a:ext cx="9765507" cy="5027113"/>
          </a:xfrm>
          <a:prstGeom prst="rect">
            <a:avLst/>
          </a:prstGeom>
        </p:spPr>
      </p:pic>
      <p:pic>
        <p:nvPicPr>
          <p:cNvPr id="7" name="图片 6">
            <a:extLst>
              <a:ext uri="{FF2B5EF4-FFF2-40B4-BE49-F238E27FC236}">
                <a16:creationId xmlns:a16="http://schemas.microsoft.com/office/drawing/2014/main" id="{EDB08C23-E81B-497B-9C5D-FF6A5A26A6BE}"/>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237544" y="2958294"/>
            <a:ext cx="7408856" cy="3116829"/>
          </a:xfrm>
          <a:prstGeom prst="rect">
            <a:avLst/>
          </a:prstGeom>
        </p:spPr>
      </p:pic>
    </p:spTree>
    <p:extLst>
      <p:ext uri="{BB962C8B-B14F-4D97-AF65-F5344CB8AC3E}">
        <p14:creationId xmlns:p14="http://schemas.microsoft.com/office/powerpoint/2010/main" val="2448237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E130F817-B9CB-4BB2-AB8B-46D8E33EE6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9608" y="1570254"/>
            <a:ext cx="5652784" cy="2848302"/>
          </a:xfrm>
          <a:prstGeom prst="rect">
            <a:avLst/>
          </a:prstGeom>
        </p:spPr>
      </p:pic>
    </p:spTree>
    <p:extLst>
      <p:ext uri="{BB962C8B-B14F-4D97-AF65-F5344CB8AC3E}">
        <p14:creationId xmlns:p14="http://schemas.microsoft.com/office/powerpoint/2010/main" val="3448292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C904E5BA-4F00-4EEF-93D7-4A2EA9A1C5D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80149" y="288499"/>
            <a:ext cx="2402389" cy="713581"/>
          </a:xfrm>
        </p:spPr>
      </p:pic>
      <p:pic>
        <p:nvPicPr>
          <p:cNvPr id="7" name="图片 6">
            <a:extLst>
              <a:ext uri="{FF2B5EF4-FFF2-40B4-BE49-F238E27FC236}">
                <a16:creationId xmlns:a16="http://schemas.microsoft.com/office/drawing/2014/main" id="{A637E7EA-0663-4301-9BD1-06AE8D9E67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0149" y="1002080"/>
            <a:ext cx="10380750" cy="1191234"/>
          </a:xfrm>
          <a:prstGeom prst="rect">
            <a:avLst/>
          </a:prstGeom>
        </p:spPr>
      </p:pic>
      <p:pic>
        <p:nvPicPr>
          <p:cNvPr id="9" name="图片 8">
            <a:extLst>
              <a:ext uri="{FF2B5EF4-FFF2-40B4-BE49-F238E27FC236}">
                <a16:creationId xmlns:a16="http://schemas.microsoft.com/office/drawing/2014/main" id="{2846DF18-7864-4817-A83E-1C819D0EB65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44702" y="2273303"/>
            <a:ext cx="3675672" cy="3582617"/>
          </a:xfrm>
          <a:prstGeom prst="rect">
            <a:avLst/>
          </a:prstGeom>
        </p:spPr>
      </p:pic>
      <p:sp>
        <p:nvSpPr>
          <p:cNvPr id="10" name="文本框 9">
            <a:extLst>
              <a:ext uri="{FF2B5EF4-FFF2-40B4-BE49-F238E27FC236}">
                <a16:creationId xmlns:a16="http://schemas.microsoft.com/office/drawing/2014/main" id="{7A239E9E-E193-4834-B608-A17CA67291BC}"/>
              </a:ext>
            </a:extLst>
          </p:cNvPr>
          <p:cNvSpPr txBox="1"/>
          <p:nvPr/>
        </p:nvSpPr>
        <p:spPr>
          <a:xfrm>
            <a:off x="5599135" y="3429000"/>
            <a:ext cx="5273458" cy="1077218"/>
          </a:xfrm>
          <a:prstGeom prst="rect">
            <a:avLst/>
          </a:prstGeom>
          <a:noFill/>
        </p:spPr>
        <p:txBody>
          <a:bodyPr wrap="square" rtlCol="0">
            <a:spAutoFit/>
          </a:bodyPr>
          <a:lstStyle/>
          <a:p>
            <a:r>
              <a:rPr lang="en-US" altLang="zh-CN" sz="3200" b="1" i="1" dirty="0"/>
              <a:t>asymptotically tight bound</a:t>
            </a:r>
          </a:p>
          <a:p>
            <a:r>
              <a:rPr lang="zh-CN" altLang="en-US" sz="3200" b="1" i="1" dirty="0"/>
              <a:t>                          渐近紧确界</a:t>
            </a:r>
            <a:endParaRPr lang="zh-CN" altLang="en-US" sz="3200" dirty="0"/>
          </a:p>
        </p:txBody>
      </p:sp>
      <p:sp>
        <p:nvSpPr>
          <p:cNvPr id="11" name="椭圆 10">
            <a:extLst>
              <a:ext uri="{FF2B5EF4-FFF2-40B4-BE49-F238E27FC236}">
                <a16:creationId xmlns:a16="http://schemas.microsoft.com/office/drawing/2014/main" id="{C7F16C46-5429-46AF-BE1B-7C643D88BFAD}"/>
              </a:ext>
            </a:extLst>
          </p:cNvPr>
          <p:cNvSpPr/>
          <p:nvPr/>
        </p:nvSpPr>
        <p:spPr>
          <a:xfrm>
            <a:off x="3720230" y="1490597"/>
            <a:ext cx="914400" cy="57619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36242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barn(inVertical)">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鉴于此，我们可以容忍我们的某种程度上的“粗心”</a:t>
            </a:r>
          </a:p>
        </p:txBody>
      </p:sp>
      <p:sp>
        <p:nvSpPr>
          <p:cNvPr id="3" name="内容占位符 2"/>
          <p:cNvSpPr>
            <a:spLocks noGrp="1"/>
          </p:cNvSpPr>
          <p:nvPr>
            <p:ph idx="1"/>
          </p:nvPr>
        </p:nvSpPr>
        <p:spPr/>
        <p:txBody>
          <a:bodyPr/>
          <a:lstStyle/>
          <a:p>
            <a:endParaRPr lang="en-US" altLang="zh-CN" dirty="0"/>
          </a:p>
          <a:p>
            <a:endParaRPr lang="en-US" altLang="zh-CN" dirty="0"/>
          </a:p>
          <a:p>
            <a:endParaRPr lang="en-US" altLang="zh-CN" dirty="0"/>
          </a:p>
          <a:p>
            <a:endParaRPr lang="en-US" altLang="zh-CN" dirty="0"/>
          </a:p>
          <a:p>
            <a:r>
              <a:rPr lang="zh-CN" altLang="en-US" dirty="0"/>
              <a:t>我们往往忽略不同语句的执行开销差异并标准化</a:t>
            </a:r>
            <a:endParaRPr lang="en-US" altLang="zh-CN" dirty="0"/>
          </a:p>
          <a:p>
            <a:pPr lvl="1"/>
            <a:r>
              <a:rPr lang="en-US" altLang="zh-CN" dirty="0"/>
              <a:t>C1=C2=…=C8</a:t>
            </a:r>
          </a:p>
        </p:txBody>
      </p:sp>
      <p:pic>
        <p:nvPicPr>
          <p:cNvPr id="5" name="内容占位符 5"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2532775" y="1556792"/>
            <a:ext cx="7126449" cy="2158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p:nvPr/>
        </p:nvSpPr>
        <p:spPr>
          <a:xfrm>
            <a:off x="2532775" y="4978042"/>
            <a:ext cx="6633547" cy="646331"/>
          </a:xfrm>
          <a:prstGeom prst="rect">
            <a:avLst/>
          </a:prstGeom>
          <a:noFill/>
        </p:spPr>
        <p:txBody>
          <a:bodyPr wrap="none" rtlCol="0">
            <a:spAutoFit/>
          </a:bodyPr>
          <a:lstStyle/>
          <a:p>
            <a:r>
              <a:rPr lang="en-US" altLang="zh-CN" sz="3600" dirty="0"/>
              <a:t>T(n) = 1.5n</a:t>
            </a:r>
            <a:r>
              <a:rPr lang="en-US" altLang="zh-CN" sz="3600" baseline="30000" dirty="0"/>
              <a:t>2</a:t>
            </a:r>
            <a:r>
              <a:rPr lang="en-US" altLang="zh-CN" sz="3600" dirty="0"/>
              <a:t>+3.5n-4 ~ 1.5n</a:t>
            </a:r>
            <a:r>
              <a:rPr lang="en-US" altLang="zh-CN" sz="3600" baseline="30000" dirty="0"/>
              <a:t>2 </a:t>
            </a:r>
            <a:r>
              <a:rPr lang="en-US" altLang="zh-CN" sz="3600" dirty="0"/>
              <a:t>~ n</a:t>
            </a:r>
            <a:r>
              <a:rPr lang="en-US" altLang="zh-CN" sz="3600" baseline="30000" dirty="0"/>
              <a:t>2</a:t>
            </a:r>
            <a:endParaRPr lang="zh-CN" altLang="en-US" sz="3600" dirty="0"/>
          </a:p>
        </p:txBody>
      </p:sp>
      <p:pic>
        <p:nvPicPr>
          <p:cNvPr id="7" name="图片 6">
            <a:extLst>
              <a:ext uri="{FF2B5EF4-FFF2-40B4-BE49-F238E27FC236}">
                <a16:creationId xmlns:a16="http://schemas.microsoft.com/office/drawing/2014/main" id="{5D836066-C667-429B-AC84-675321D8F2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92456" y="1043997"/>
            <a:ext cx="7607085" cy="2032928"/>
          </a:xfrm>
          <a:prstGeom prst="rect">
            <a:avLst/>
          </a:prstGeom>
        </p:spPr>
      </p:pic>
    </p:spTree>
    <p:extLst>
      <p:ext uri="{BB962C8B-B14F-4D97-AF65-F5344CB8AC3E}">
        <p14:creationId xmlns:p14="http://schemas.microsoft.com/office/powerpoint/2010/main" val="3912735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grpId="0" nodeType="clickEffect">
                                  <p:stCondLst>
                                    <p:cond delay="0"/>
                                  </p:stCondLst>
                                  <p:childTnLst>
                                    <p:animEffect transition="out" filter="randombar(horizontal)">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par>
                                <p:cTn id="8" presetID="14" presetClass="exit" presetSubtype="10" fill="hold" nodeType="withEffect">
                                  <p:stCondLst>
                                    <p:cond delay="0"/>
                                  </p:stCondLst>
                                  <p:childTnLst>
                                    <p:animEffect transition="out" filter="randombar(horizontal)">
                                      <p:cBhvr>
                                        <p:cTn id="9" dur="500"/>
                                        <p:tgtEl>
                                          <p:spTgt spid="5"/>
                                        </p:tgtEl>
                                      </p:cBhvr>
                                    </p:animEffect>
                                    <p:set>
                                      <p:cBhvr>
                                        <p:cTn id="10" dur="1" fill="hold">
                                          <p:stCondLst>
                                            <p:cond delay="499"/>
                                          </p:stCondLst>
                                        </p:cTn>
                                        <p:tgtEl>
                                          <p:spTgt spid="5"/>
                                        </p:tgtEl>
                                        <p:attrNameLst>
                                          <p:attrName>style.visibility</p:attrName>
                                        </p:attrNameLst>
                                      </p:cBhvr>
                                      <p:to>
                                        <p:strVal val="hidden"/>
                                      </p:to>
                                    </p:set>
                                  </p:childTnLst>
                                </p:cTn>
                              </p:par>
                              <p:par>
                                <p:cTn id="11" presetID="14" presetClass="entr" presetSubtype="1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randombar(horizont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B5B7FB87-41A6-4975-966A-81E4697C83F9}"/>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66194" y="189751"/>
            <a:ext cx="3675672" cy="3582617"/>
          </a:xfrm>
          <a:prstGeom prst="rect">
            <a:avLst/>
          </a:prstGeom>
        </p:spPr>
      </p:pic>
      <p:pic>
        <p:nvPicPr>
          <p:cNvPr id="8" name="图片 7">
            <a:extLst>
              <a:ext uri="{FF2B5EF4-FFF2-40B4-BE49-F238E27FC236}">
                <a16:creationId xmlns:a16="http://schemas.microsoft.com/office/drawing/2014/main" id="{9559A904-4876-4E81-8DC5-406777C86F20}"/>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029548" y="160213"/>
            <a:ext cx="3993544" cy="3626137"/>
          </a:xfrm>
          <a:prstGeom prst="rect">
            <a:avLst/>
          </a:prstGeom>
        </p:spPr>
      </p:pic>
      <p:pic>
        <p:nvPicPr>
          <p:cNvPr id="10" name="图片 9">
            <a:extLst>
              <a:ext uri="{FF2B5EF4-FFF2-40B4-BE49-F238E27FC236}">
                <a16:creationId xmlns:a16="http://schemas.microsoft.com/office/drawing/2014/main" id="{57159418-87B3-4A9D-87D7-C5E546B1BDC0}"/>
              </a:ext>
            </a:extLst>
          </p:cNvPr>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019442" y="213000"/>
            <a:ext cx="4109928" cy="3582617"/>
          </a:xfrm>
          <a:prstGeom prst="rect">
            <a:avLst/>
          </a:prstGeom>
        </p:spPr>
      </p:pic>
      <p:pic>
        <p:nvPicPr>
          <p:cNvPr id="12" name="图片 11">
            <a:extLst>
              <a:ext uri="{FF2B5EF4-FFF2-40B4-BE49-F238E27FC236}">
                <a16:creationId xmlns:a16="http://schemas.microsoft.com/office/drawing/2014/main" id="{CFDC3CC2-1E83-46DC-9FE0-80B5E6F92606}"/>
              </a:ext>
            </a:extLst>
          </p:cNvPr>
          <p:cNvPicPr>
            <a:picLocks noChangeAspect="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88306" y="3864188"/>
            <a:ext cx="11398685" cy="1055691"/>
          </a:xfrm>
          <a:prstGeom prst="rect">
            <a:avLst/>
          </a:prstGeom>
        </p:spPr>
      </p:pic>
      <p:pic>
        <p:nvPicPr>
          <p:cNvPr id="14" name="图片 13">
            <a:extLst>
              <a:ext uri="{FF2B5EF4-FFF2-40B4-BE49-F238E27FC236}">
                <a16:creationId xmlns:a16="http://schemas.microsoft.com/office/drawing/2014/main" id="{A0768324-8042-4384-AFF7-A7CAC47ADAD6}"/>
              </a:ext>
            </a:extLst>
          </p:cNvPr>
          <p:cNvPicPr>
            <a:picLocks noChangeAspect="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40146" y="4911491"/>
            <a:ext cx="11111708" cy="1272506"/>
          </a:xfrm>
          <a:prstGeom prst="rect">
            <a:avLst/>
          </a:prstGeom>
        </p:spPr>
      </p:pic>
    </p:spTree>
    <p:extLst>
      <p:ext uri="{BB962C8B-B14F-4D97-AF65-F5344CB8AC3E}">
        <p14:creationId xmlns:p14="http://schemas.microsoft.com/office/powerpoint/2010/main" val="1149126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1000"/>
                                        <p:tgtEl>
                                          <p:spTgt spid="8"/>
                                        </p:tgtEl>
                                      </p:cBhvr>
                                    </p:animEffect>
                                  </p:childTnLst>
                                </p:cTn>
                              </p:par>
                            </p:childTnLst>
                          </p:cTn>
                        </p:par>
                        <p:par>
                          <p:cTn id="8" fill="hold">
                            <p:stCondLst>
                              <p:cond delay="1000"/>
                            </p:stCondLst>
                            <p:childTnLst>
                              <p:par>
                                <p:cTn id="9" presetID="21" presetClass="entr" presetSubtype="1"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heel(1)">
                                      <p:cBhvr>
                                        <p:cTn id="11" dur="1000"/>
                                        <p:tgtEl>
                                          <p:spTgt spid="10"/>
                                        </p:tgtEl>
                                      </p:cBhvr>
                                    </p:animEffect>
                                  </p:childTnLst>
                                </p:cTn>
                              </p:par>
                            </p:childTnLst>
                          </p:cTn>
                        </p:par>
                        <p:par>
                          <p:cTn id="12" fill="hold">
                            <p:stCondLst>
                              <p:cond delay="2000"/>
                            </p:stCondLst>
                            <p:childTnLst>
                              <p:par>
                                <p:cTn id="13" presetID="14" presetClass="entr" presetSubtype="10"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randombar(horizontal)">
                                      <p:cBhvr>
                                        <p:cTn id="15" dur="500"/>
                                        <p:tgtEl>
                                          <p:spTgt spid="12"/>
                                        </p:tgtEl>
                                      </p:cBhvr>
                                    </p:animEffect>
                                  </p:childTnLst>
                                </p:cTn>
                              </p:par>
                              <p:par>
                                <p:cTn id="16" presetID="14" presetClass="entr" presetSubtype="10"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randombar(horizontal)">
                                      <p:cBhvr>
                                        <p:cTn id="1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074063"/>
            <a:ext cx="10515600" cy="4351338"/>
          </a:xfrm>
        </p:spPr>
        <p:txBody>
          <a:bodyPr>
            <a:normAutofit/>
          </a:bodyPr>
          <a:lstStyle/>
          <a:p>
            <a:r>
              <a:rPr lang="zh-CN" altLang="en-US" sz="4000" dirty="0"/>
              <a:t>大</a:t>
            </a:r>
            <a:r>
              <a:rPr lang="en-US" altLang="zh-CN" sz="4000" dirty="0"/>
              <a:t>O</a:t>
            </a:r>
            <a:r>
              <a:rPr lang="zh-CN" altLang="en-US" sz="4000" dirty="0"/>
              <a:t>（</a:t>
            </a:r>
            <a:r>
              <a:rPr lang="el-GR" altLang="zh-CN" sz="4000" dirty="0"/>
              <a:t> Θ </a:t>
            </a:r>
            <a:r>
              <a:rPr lang="zh-CN" altLang="en-US" sz="4000" dirty="0"/>
              <a:t>，</a:t>
            </a:r>
            <a:r>
              <a:rPr lang="el-GR" altLang="zh-CN" sz="4000" dirty="0"/>
              <a:t>Ω</a:t>
            </a:r>
            <a:r>
              <a:rPr lang="zh-CN" altLang="en-US" sz="4000" dirty="0"/>
              <a:t>）和小</a:t>
            </a:r>
            <a:r>
              <a:rPr lang="en-US" altLang="zh-CN" sz="4000" dirty="0"/>
              <a:t>o</a:t>
            </a:r>
            <a:r>
              <a:rPr lang="zh-CN" altLang="en-US" sz="4000" dirty="0"/>
              <a:t>（ </a:t>
            </a:r>
            <a:r>
              <a:rPr lang="el-GR" altLang="zh-CN" sz="4000" dirty="0"/>
              <a:t>θ</a:t>
            </a:r>
            <a:r>
              <a:rPr lang="en-US" altLang="zh-CN" sz="4000" dirty="0"/>
              <a:t> </a:t>
            </a:r>
            <a:r>
              <a:rPr lang="zh-CN" altLang="en-US" sz="4000" dirty="0"/>
              <a:t>，</a:t>
            </a:r>
            <a:r>
              <a:rPr lang="el-GR" altLang="zh-CN" sz="4000" dirty="0"/>
              <a:t>ω</a:t>
            </a:r>
            <a:r>
              <a:rPr lang="zh-CN" altLang="en-US" sz="4000" dirty="0"/>
              <a:t>）有什么区别？</a:t>
            </a:r>
          </a:p>
        </p:txBody>
      </p:sp>
      <p:pic>
        <p:nvPicPr>
          <p:cNvPr id="5" name="图片 4">
            <a:extLst>
              <a:ext uri="{FF2B5EF4-FFF2-40B4-BE49-F238E27FC236}">
                <a16:creationId xmlns:a16="http://schemas.microsoft.com/office/drawing/2014/main" id="{4B40263C-A334-44C9-9C36-A4AA4058E1A9}"/>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887412" y="1597914"/>
            <a:ext cx="8417175" cy="4241212"/>
          </a:xfrm>
          <a:prstGeom prst="rect">
            <a:avLst/>
          </a:prstGeom>
        </p:spPr>
      </p:pic>
    </p:spTree>
    <p:extLst>
      <p:ext uri="{BB962C8B-B14F-4D97-AF65-F5344CB8AC3E}">
        <p14:creationId xmlns:p14="http://schemas.microsoft.com/office/powerpoint/2010/main" val="1940681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074063"/>
            <a:ext cx="10515600" cy="4351338"/>
          </a:xfrm>
        </p:spPr>
        <p:txBody>
          <a:bodyPr>
            <a:normAutofit/>
          </a:bodyPr>
          <a:lstStyle/>
          <a:p>
            <a:r>
              <a:rPr lang="zh-CN" altLang="en-US" sz="4000" dirty="0"/>
              <a:t>大</a:t>
            </a:r>
            <a:r>
              <a:rPr lang="en-US" altLang="zh-CN" sz="4000" dirty="0"/>
              <a:t>O</a:t>
            </a:r>
            <a:r>
              <a:rPr lang="zh-CN" altLang="en-US" sz="4000" dirty="0"/>
              <a:t>（</a:t>
            </a:r>
            <a:r>
              <a:rPr lang="el-GR" altLang="zh-CN" sz="4000" dirty="0"/>
              <a:t> Θ </a:t>
            </a:r>
            <a:r>
              <a:rPr lang="zh-CN" altLang="en-US" sz="4000" dirty="0"/>
              <a:t>，</a:t>
            </a:r>
            <a:r>
              <a:rPr lang="el-GR" altLang="zh-CN" sz="4000" dirty="0"/>
              <a:t>Ω</a:t>
            </a:r>
            <a:r>
              <a:rPr lang="zh-CN" altLang="en-US" sz="4000" dirty="0"/>
              <a:t>）和小</a:t>
            </a:r>
            <a:r>
              <a:rPr lang="en-US" altLang="zh-CN" sz="4000" dirty="0"/>
              <a:t>o</a:t>
            </a:r>
            <a:r>
              <a:rPr lang="zh-CN" altLang="en-US" sz="4000" dirty="0"/>
              <a:t>（ </a:t>
            </a:r>
            <a:r>
              <a:rPr lang="el-GR" altLang="zh-CN" sz="4000" dirty="0"/>
              <a:t>θ</a:t>
            </a:r>
            <a:r>
              <a:rPr lang="en-US" altLang="zh-CN" sz="4000" dirty="0"/>
              <a:t> </a:t>
            </a:r>
            <a:r>
              <a:rPr lang="zh-CN" altLang="en-US" sz="4000" dirty="0"/>
              <a:t>，</a:t>
            </a:r>
            <a:r>
              <a:rPr lang="el-GR" altLang="zh-CN" sz="4000" dirty="0"/>
              <a:t>ω</a:t>
            </a:r>
            <a:r>
              <a:rPr lang="zh-CN" altLang="en-US" sz="4000" dirty="0"/>
              <a:t>）有什么区别？</a:t>
            </a:r>
          </a:p>
        </p:txBody>
      </p:sp>
      <p:pic>
        <p:nvPicPr>
          <p:cNvPr id="5" name="图片 4">
            <a:extLst>
              <a:ext uri="{FF2B5EF4-FFF2-40B4-BE49-F238E27FC236}">
                <a16:creationId xmlns:a16="http://schemas.microsoft.com/office/drawing/2014/main" id="{4B40263C-A334-44C9-9C36-A4AA4058E1A9}"/>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887412" y="1597914"/>
            <a:ext cx="8417175" cy="4241212"/>
          </a:xfrm>
          <a:prstGeom prst="rect">
            <a:avLst/>
          </a:prstGeom>
        </p:spPr>
      </p:pic>
      <p:sp>
        <p:nvSpPr>
          <p:cNvPr id="2" name="矩形 1">
            <a:extLst>
              <a:ext uri="{FF2B5EF4-FFF2-40B4-BE49-F238E27FC236}">
                <a16:creationId xmlns:a16="http://schemas.microsoft.com/office/drawing/2014/main" id="{D9A6326C-255A-4436-85F0-6D2327EA64B6}"/>
              </a:ext>
            </a:extLst>
          </p:cNvPr>
          <p:cNvSpPr/>
          <p:nvPr/>
        </p:nvSpPr>
        <p:spPr>
          <a:xfrm>
            <a:off x="713984" y="826718"/>
            <a:ext cx="10935221" cy="10020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2A8721E7-5305-4FE6-8E00-D83C86E18932}"/>
              </a:ext>
            </a:extLst>
          </p:cNvPr>
          <p:cNvSpPr/>
          <p:nvPr/>
        </p:nvSpPr>
        <p:spPr>
          <a:xfrm>
            <a:off x="2217107" y="1703540"/>
            <a:ext cx="1816274" cy="39692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79EF7D85-1523-4BFA-8752-B007ADD15616}"/>
              </a:ext>
            </a:extLst>
          </p:cNvPr>
          <p:cNvSpPr/>
          <p:nvPr/>
        </p:nvSpPr>
        <p:spPr>
          <a:xfrm>
            <a:off x="6263014" y="1703540"/>
            <a:ext cx="3920646" cy="39692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68E5AC79-22B4-4FB1-B8C6-15AA7B844E55}"/>
              </a:ext>
            </a:extLst>
          </p:cNvPr>
          <p:cNvSpPr/>
          <p:nvPr/>
        </p:nvSpPr>
        <p:spPr>
          <a:xfrm>
            <a:off x="3637404" y="1074063"/>
            <a:ext cx="2563502" cy="508089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629EC529-AAC3-4C33-9019-670402D38983}"/>
              </a:ext>
            </a:extLst>
          </p:cNvPr>
          <p:cNvSpPr/>
          <p:nvPr/>
        </p:nvSpPr>
        <p:spPr>
          <a:xfrm>
            <a:off x="6873731" y="1201885"/>
            <a:ext cx="1494944" cy="1569660"/>
          </a:xfrm>
          <a:prstGeom prst="rect">
            <a:avLst/>
          </a:prstGeom>
          <a:noFill/>
        </p:spPr>
        <p:txBody>
          <a:bodyPr wrap="square" lIns="91440" tIns="45720" rIns="91440" bIns="45720">
            <a:spAutoFit/>
          </a:bodyPr>
          <a:lstStyle/>
          <a:p>
            <a:pPr algn="ctr"/>
            <a:r>
              <a:rPr lang="zh-CN" altLang="en-US" sz="9600" b="1" cap="none" spc="0" dirty="0">
                <a:ln w="22225">
                  <a:solidFill>
                    <a:schemeClr val="accent2"/>
                  </a:solidFill>
                  <a:prstDash val="solid"/>
                </a:ln>
                <a:solidFill>
                  <a:schemeClr val="accent2">
                    <a:lumMod val="40000"/>
                    <a:lumOff val="60000"/>
                  </a:schemeClr>
                </a:solidFill>
                <a:effectLst/>
              </a:rPr>
              <a:t>？</a:t>
            </a:r>
          </a:p>
        </p:txBody>
      </p:sp>
      <p:sp>
        <p:nvSpPr>
          <p:cNvPr id="9" name="矩形 8">
            <a:extLst>
              <a:ext uri="{FF2B5EF4-FFF2-40B4-BE49-F238E27FC236}">
                <a16:creationId xmlns:a16="http://schemas.microsoft.com/office/drawing/2014/main" id="{227D7FDF-CA11-4F92-B844-D2E3D3B71D74}"/>
              </a:ext>
            </a:extLst>
          </p:cNvPr>
          <p:cNvSpPr/>
          <p:nvPr/>
        </p:nvSpPr>
        <p:spPr>
          <a:xfrm>
            <a:off x="7778798" y="3175143"/>
            <a:ext cx="1569660" cy="923330"/>
          </a:xfrm>
          <a:prstGeom prst="rect">
            <a:avLst/>
          </a:prstGeom>
          <a:noFill/>
        </p:spPr>
        <p:txBody>
          <a:bodyPr wrap="none" lIns="91440" tIns="45720" rIns="91440" bIns="45720">
            <a:spAutoFit/>
          </a:bodyPr>
          <a:lstStyle/>
          <a:p>
            <a:pPr algn="ctr"/>
            <a:r>
              <a:rPr lang="zh-CN" alt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集合</a:t>
            </a:r>
          </a:p>
        </p:txBody>
      </p:sp>
    </p:spTree>
    <p:extLst>
      <p:ext uri="{BB962C8B-B14F-4D97-AF65-F5344CB8AC3E}">
        <p14:creationId xmlns:p14="http://schemas.microsoft.com/office/powerpoint/2010/main" val="744554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randombar(horizontal)">
                                      <p:cBhvr>
                                        <p:cTn id="10" dur="500"/>
                                        <p:tgtEl>
                                          <p:spTgt spid="4"/>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randombar(horizontal)">
                                      <p:cBhvr>
                                        <p:cTn id="13" dur="500"/>
                                        <p:tgtEl>
                                          <p:spTgt spid="6"/>
                                        </p:tgtEl>
                                      </p:cBhvr>
                                    </p:animEffect>
                                  </p:childTnLst>
                                </p:cTn>
                              </p:par>
                              <p:par>
                                <p:cTn id="14" presetID="1"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par>
                          <p:cTn id="16" fill="hold">
                            <p:stCondLst>
                              <p:cond delay="500"/>
                            </p:stCondLst>
                            <p:childTnLst>
                              <p:par>
                                <p:cTn id="17" presetID="16" presetClass="entr" presetSubtype="21"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arn(inVertical)">
                                      <p:cBhvr>
                                        <p:cTn id="19" dur="9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randombar(horizontal)">
                                      <p:cBhvr>
                                        <p:cTn id="24" dur="500"/>
                                        <p:tgtEl>
                                          <p:spTgt spid="9"/>
                                        </p:tgtEl>
                                      </p:cBhvr>
                                    </p:animEffect>
                                  </p:childTnLst>
                                </p:cTn>
                              </p:par>
                              <p:par>
                                <p:cTn id="25" presetID="10" presetClass="exit" presetSubtype="0" fill="hold" grpId="1" nodeType="withEffect">
                                  <p:stCondLst>
                                    <p:cond delay="0"/>
                                  </p:stCondLst>
                                  <p:childTnLst>
                                    <p:animEffect transition="out" filter="fade">
                                      <p:cBhvr>
                                        <p:cTn id="26" dur="500"/>
                                        <p:tgtEl>
                                          <p:spTgt spid="8"/>
                                        </p:tgtEl>
                                      </p:cBhvr>
                                    </p:animEffect>
                                    <p:set>
                                      <p:cBhvr>
                                        <p:cTn id="27"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6" grpId="0" animBg="1"/>
      <p:bldP spid="7" grpId="0" animBg="1"/>
      <p:bldP spid="8" grpId="0"/>
      <p:bldP spid="8" grpId="1"/>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0CD2174-98AE-4DD1-BBB6-1808E9909F59}"/>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23340" y="537183"/>
            <a:ext cx="10907960" cy="5437732"/>
          </a:xfrm>
          <a:prstGeom prst="rect">
            <a:avLst/>
          </a:prstGeom>
        </p:spPr>
      </p:pic>
    </p:spTree>
    <p:extLst>
      <p:ext uri="{BB962C8B-B14F-4D97-AF65-F5344CB8AC3E}">
        <p14:creationId xmlns:p14="http://schemas.microsoft.com/office/powerpoint/2010/main" val="1699889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a:extLst>
              <a:ext uri="{FF2B5EF4-FFF2-40B4-BE49-F238E27FC236}">
                <a16:creationId xmlns:a16="http://schemas.microsoft.com/office/drawing/2014/main" id="{B4589EE0-9B28-4CDF-B5F6-09DE996D7A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0226" y="2102286"/>
            <a:ext cx="8371547" cy="2206668"/>
          </a:xfrm>
          <a:prstGeom prst="rect">
            <a:avLst/>
          </a:prstGeom>
        </p:spPr>
      </p:pic>
      <p:sp>
        <p:nvSpPr>
          <p:cNvPr id="20" name="矩形 19">
            <a:extLst>
              <a:ext uri="{FF2B5EF4-FFF2-40B4-BE49-F238E27FC236}">
                <a16:creationId xmlns:a16="http://schemas.microsoft.com/office/drawing/2014/main" id="{063FFC10-4A3B-43CF-B939-805A7C9F0480}"/>
              </a:ext>
            </a:extLst>
          </p:cNvPr>
          <p:cNvSpPr/>
          <p:nvPr/>
        </p:nvSpPr>
        <p:spPr>
          <a:xfrm>
            <a:off x="7778663" y="1540701"/>
            <a:ext cx="2503110" cy="30939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B7E5CD8E-6FF1-435C-8BCB-532CBA8C23B6}"/>
              </a:ext>
            </a:extLst>
          </p:cNvPr>
          <p:cNvSpPr/>
          <p:nvPr/>
        </p:nvSpPr>
        <p:spPr>
          <a:xfrm>
            <a:off x="8046758" y="2302835"/>
            <a:ext cx="1560705" cy="1569660"/>
          </a:xfrm>
          <a:prstGeom prst="rect">
            <a:avLst/>
          </a:prstGeom>
          <a:noFill/>
        </p:spPr>
        <p:txBody>
          <a:bodyPr wrap="square" lIns="91440" tIns="45720" rIns="91440" bIns="45720">
            <a:spAutoFit/>
          </a:bodyPr>
          <a:lstStyle/>
          <a:p>
            <a:pPr algn="ctr"/>
            <a:r>
              <a:rPr lang="zh-CN" altLang="en-US" sz="9600" b="1" cap="none" spc="0" dirty="0">
                <a:ln w="6600">
                  <a:solidFill>
                    <a:schemeClr val="accent2"/>
                  </a:solidFill>
                  <a:prstDash val="solid"/>
                </a:ln>
                <a:solidFill>
                  <a:srgbClr val="FFFFFF"/>
                </a:solidFill>
                <a:effectLst>
                  <a:outerShdw dist="38100" dir="2700000" algn="tl" rotWithShape="0">
                    <a:schemeClr val="accent2"/>
                  </a:outerShdw>
                </a:effectLst>
              </a:rPr>
              <a:t>？</a:t>
            </a:r>
          </a:p>
        </p:txBody>
      </p:sp>
    </p:spTree>
    <p:extLst>
      <p:ext uri="{BB962C8B-B14F-4D97-AF65-F5344CB8AC3E}">
        <p14:creationId xmlns:p14="http://schemas.microsoft.com/office/powerpoint/2010/main" val="2222199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grpId="0" nodeType="clickEffect">
                                  <p:stCondLst>
                                    <p:cond delay="0"/>
                                  </p:stCondLst>
                                  <p:childTnLst>
                                    <p:animEffect transition="out" filter="randombar(horizontal)">
                                      <p:cBhvr>
                                        <p:cTn id="6" dur="500"/>
                                        <p:tgtEl>
                                          <p:spTgt spid="21"/>
                                        </p:tgtEl>
                                      </p:cBhvr>
                                    </p:animEffect>
                                    <p:set>
                                      <p:cBhvr>
                                        <p:cTn id="7" dur="1" fill="hold">
                                          <p:stCondLst>
                                            <p:cond delay="499"/>
                                          </p:stCondLst>
                                        </p:cTn>
                                        <p:tgtEl>
                                          <p:spTgt spid="21"/>
                                        </p:tgtEl>
                                        <p:attrNameLst>
                                          <p:attrName>style.visibility</p:attrName>
                                        </p:attrNameLst>
                                      </p:cBhvr>
                                      <p:to>
                                        <p:strVal val="hidden"/>
                                      </p:to>
                                    </p:set>
                                  </p:childTnLst>
                                </p:cTn>
                              </p:par>
                              <p:par>
                                <p:cTn id="8" presetID="14" presetClass="exit" presetSubtype="10" fill="hold" grpId="0" nodeType="withEffect">
                                  <p:stCondLst>
                                    <p:cond delay="0"/>
                                  </p:stCondLst>
                                  <p:childTnLst>
                                    <p:animEffect transition="out" filter="randombar(horizontal)">
                                      <p:cBhvr>
                                        <p:cTn id="9" dur="500"/>
                                        <p:tgtEl>
                                          <p:spTgt spid="20"/>
                                        </p:tgtEl>
                                      </p:cBhvr>
                                    </p:animEffect>
                                    <p:set>
                                      <p:cBhvr>
                                        <p:cTn id="10"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467</TotalTime>
  <Words>1409</Words>
  <Application>Microsoft Office PowerPoint</Application>
  <PresentationFormat>宽屏</PresentationFormat>
  <Paragraphs>88</Paragraphs>
  <Slides>15</Slides>
  <Notes>15</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15</vt:i4>
      </vt:variant>
    </vt:vector>
  </HeadingPairs>
  <TitlesOfParts>
    <vt:vector size="19" baseType="lpstr">
      <vt:lpstr>等线</vt:lpstr>
      <vt:lpstr>等线 Light</vt:lpstr>
      <vt:lpstr>Arial</vt:lpstr>
      <vt:lpstr>Office 主题​​</vt:lpstr>
      <vt:lpstr>Open topic2:</vt:lpstr>
      <vt:lpstr>PowerPoint 演示文稿</vt:lpstr>
      <vt:lpstr>PowerPoint 演示文稿</vt:lpstr>
      <vt:lpstr>鉴于此，我们可以容忍我们的某种程度上的“粗心”</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你能用Θ来表示它们的running time吗？</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 topic2:</dc:title>
  <dc:creator>黄秉焜</dc:creator>
  <cp:lastModifiedBy>黄秉焜</cp:lastModifiedBy>
  <cp:revision>25</cp:revision>
  <dcterms:created xsi:type="dcterms:W3CDTF">2018-03-17T14:25:02Z</dcterms:created>
  <dcterms:modified xsi:type="dcterms:W3CDTF">2018-03-19T09:08:51Z</dcterms:modified>
</cp:coreProperties>
</file>