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4"/>
  </p:notesMasterIdLst>
  <p:sldIdLst>
    <p:sldId id="256" r:id="rId2"/>
    <p:sldId id="276" r:id="rId3"/>
    <p:sldId id="278" r:id="rId4"/>
    <p:sldId id="279" r:id="rId5"/>
    <p:sldId id="280" r:id="rId6"/>
    <p:sldId id="318" r:id="rId7"/>
    <p:sldId id="317" r:id="rId8"/>
    <p:sldId id="319" r:id="rId9"/>
    <p:sldId id="311" r:id="rId10"/>
    <p:sldId id="281" r:id="rId11"/>
    <p:sldId id="312" r:id="rId12"/>
    <p:sldId id="320" r:id="rId13"/>
    <p:sldId id="321" r:id="rId14"/>
    <p:sldId id="322" r:id="rId15"/>
    <p:sldId id="284" r:id="rId16"/>
    <p:sldId id="285" r:id="rId17"/>
    <p:sldId id="314" r:id="rId18"/>
    <p:sldId id="286" r:id="rId19"/>
    <p:sldId id="287" r:id="rId20"/>
    <p:sldId id="288" r:id="rId21"/>
    <p:sldId id="289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3" r:id="rId31"/>
    <p:sldId id="316" r:id="rId32"/>
    <p:sldId id="323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30" autoAdjust="0"/>
  </p:normalViewPr>
  <p:slideViewPr>
    <p:cSldViewPr>
      <p:cViewPr varScale="1">
        <p:scale>
          <a:sx n="46" d="100"/>
          <a:sy n="46" d="100"/>
        </p:scale>
        <p:origin x="12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1C6E11-19EB-4F99-8215-131B6DC7761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835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867B19-0DD1-4A3B-9E29-6B1B82E1E7C2}" type="slidenum">
              <a:rPr lang="zh-CN" altLang="zh-CN"/>
              <a:pPr eaLnBrk="1" hangingPunct="1"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5448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861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F1=1;f2=1;</a:t>
            </a:r>
          </a:p>
          <a:p>
            <a:r>
              <a:rPr lang="zh-CN" altLang="en-US" dirty="0" smtClean="0"/>
              <a:t>输出</a:t>
            </a:r>
            <a:r>
              <a:rPr lang="en-US" altLang="zh-CN" dirty="0" smtClean="0"/>
              <a:t>f1,f2;</a:t>
            </a:r>
          </a:p>
          <a:p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=3;i&lt;100,i++){</a:t>
            </a:r>
          </a:p>
          <a:p>
            <a:r>
              <a:rPr lang="en-US" altLang="zh-CN" dirty="0" smtClean="0"/>
              <a:t>    f3=f1+f2;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f3;</a:t>
            </a:r>
          </a:p>
          <a:p>
            <a:r>
              <a:rPr lang="en-US" altLang="zh-CN" baseline="0" dirty="0" smtClean="0"/>
              <a:t>    f1=f2;f2=f3;</a:t>
            </a:r>
          </a:p>
          <a:p>
            <a:r>
              <a:rPr lang="en-US" altLang="zh-CN" baseline="0" dirty="0" smtClean="0"/>
              <a:t>}</a:t>
            </a:r>
            <a:endParaRPr lang="en-US" altLang="zh-CN" dirty="0" smtClean="0"/>
          </a:p>
          <a:p>
            <a:r>
              <a:rPr lang="en-US" altLang="zh-CN" baseline="0" dirty="0" smtClean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569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EDC74E-581A-42DF-B557-5605B8D8B503}" type="slidenum">
              <a:rPr lang="zh-CN" altLang="zh-CN"/>
              <a:pPr eaLnBrk="1" hangingPunct="1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34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91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总递归代价确定后，可以把总递归代价分摊到各个递归中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4607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动态地“填表”，动态地“查表”等等。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9612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8478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针对每个子问题，记录下这个子问题最优解的第一“刀”位置即可。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9997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大小为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的子问题的最优解中的第一刀相对于这个问题的位置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66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可供选择的刮号化数量</a:t>
            </a:r>
            <a:r>
              <a:rPr lang="en-US" altLang="zh-CN" dirty="0" smtClean="0"/>
              <a:t>p(n)</a:t>
            </a:r>
            <a:r>
              <a:rPr lang="zh-CN" altLang="en-US" dirty="0" smtClean="0"/>
              <a:t>本身的增长速度为指数级别，穷举这么多的可能，计算每种可能的标量计算数，再找出最小值。这种算法的效率极低。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582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×</a:t>
            </a:r>
            <a:r>
              <a:rPr lang="zh-CN" altLang="en-US" dirty="0" smtClean="0"/>
              <a:t>不断地解相同规模的问题</a:t>
            </a:r>
            <a:r>
              <a:rPr lang="en-US" altLang="zh-CN" dirty="0" smtClean="0"/>
              <a:t>×</a:t>
            </a:r>
          </a:p>
          <a:p>
            <a:r>
              <a:rPr lang="zh-CN" altLang="en-US" dirty="0" smtClean="0"/>
              <a:t>不断地解相同的子问题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379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简单说明（   ）</a:t>
            </a:r>
            <a:r>
              <a:rPr lang="en-US" altLang="zh-CN" dirty="0" smtClean="0"/>
              <a:t>×</a:t>
            </a:r>
            <a:r>
              <a:rPr lang="zh-CN" altLang="en-US" dirty="0" smtClean="0"/>
              <a:t>（    ）的最优子结构性质：在最优解决方案中，标量计算的数量最小，前后两个子问题必定是最优的，否则可以找到更小的标量计算数。</a:t>
            </a:r>
            <a:endParaRPr lang="en-US" altLang="zh-CN" dirty="0" smtClean="0"/>
          </a:p>
          <a:p>
            <a:r>
              <a:rPr lang="en-US" altLang="zh-CN" baseline="0" dirty="0" smtClean="0"/>
              <a:t>    </a:t>
            </a:r>
            <a:r>
              <a:rPr lang="zh-CN" altLang="en-US" baseline="0" dirty="0" smtClean="0"/>
              <a:t>假设（）*（）是</a:t>
            </a:r>
            <a:r>
              <a:rPr lang="en-US" altLang="zh-CN" baseline="0" dirty="0" err="1" smtClean="0"/>
              <a:t>Am,rXBr,n</a:t>
            </a:r>
            <a:r>
              <a:rPr lang="zh-CN" altLang="en-US" baseline="0" dirty="0" smtClean="0"/>
              <a:t>，总标量计算数是</a:t>
            </a:r>
            <a:r>
              <a:rPr lang="en-US" altLang="zh-CN" baseline="0" dirty="0" err="1" smtClean="0"/>
              <a:t>Pa+Pb+m</a:t>
            </a:r>
            <a:r>
              <a:rPr lang="en-US" altLang="zh-CN" baseline="0" dirty="0" smtClean="0"/>
              <a:t>*r*n</a:t>
            </a:r>
            <a:endParaRPr lang="en-US" altLang="zh-CN" dirty="0" smtClean="0"/>
          </a:p>
          <a:p>
            <a:r>
              <a:rPr lang="zh-CN" altLang="en-US" dirty="0" smtClean="0"/>
              <a:t>每个尝试采用动态规划算法求解的问题，都必须首先寻找并证明这一点。</a:t>
            </a:r>
            <a:endParaRPr lang="en-US" altLang="zh-CN" dirty="0" smtClean="0"/>
          </a:p>
          <a:p>
            <a:r>
              <a:rPr lang="zh-CN" altLang="en-US" dirty="0" smtClean="0"/>
              <a:t>只有证明了这一点，才有递归的基础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0814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B49E8D-781E-4E57-9497-B6B4C8BC078E}" type="slidenum">
              <a:rPr lang="zh-CN" altLang="zh-CN"/>
              <a:pPr eaLnBrk="1" hangingPunct="1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943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所有的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矩阵；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p0,…,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,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个矩阵，其中</a:t>
            </a:r>
            <a:r>
              <a:rPr lang="en-US" altLang="zh-CN" dirty="0" smtClean="0"/>
              <a:t>pi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pj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Mpi,pj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矩阵：</a:t>
            </a:r>
            <a:r>
              <a:rPr lang="en-US" altLang="zh-CN" dirty="0" smtClean="0"/>
              <a:t>m[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个矩阵到第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个矩阵的最优标量计算数；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矩阵：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个矩阵到第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个矩阵的最优计算方案中的第一“刀”：对应的分割点；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E94D46-8AFA-4CE5-82FC-8A4EB2415A4F}" type="slidenum">
              <a:rPr lang="zh-CN" altLang="zh-CN"/>
              <a:pPr eaLnBrk="1" hangingPunct="1"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5932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1704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r>
              <a:rPr lang="en-US" altLang="zh-CN" dirty="0" smtClean="0"/>
              <a:t>+</a:t>
            </a:r>
            <a:r>
              <a:rPr lang="zh-CN" altLang="en-US" dirty="0" smtClean="0"/>
              <a:t>子问题复用</a:t>
            </a:r>
            <a:endParaRPr lang="en-US" altLang="zh-CN" dirty="0" smtClean="0"/>
          </a:p>
          <a:p>
            <a:r>
              <a:rPr lang="zh-CN" altLang="en-US" dirty="0" smtClean="0"/>
              <a:t>怎么样才能发挥动态规划的作用？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893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问题的难度是固有的！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891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998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可能的割法数量是</a:t>
            </a:r>
            <a:r>
              <a:rPr lang="en-US" altLang="zh-CN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2</a:t>
            </a:r>
            <a:r>
              <a:rPr lang="en-US" altLang="zh-CN" sz="1200" b="1" baseline="30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n-1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个下刀的位置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884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246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需要较为明确的“抽象”思考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7599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如果某个切割方案，比如说</a:t>
            </a:r>
            <a:r>
              <a:rPr lang="en-US" altLang="zh-CN" dirty="0" smtClean="0"/>
              <a:t>r7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18</a:t>
            </a:r>
            <a:r>
              <a:rPr lang="zh-CN" altLang="en-US" dirty="0" smtClean="0"/>
              <a:t>元，的第一刀，切在第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寸上，比如第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寸，此时，原问题的就转变成：求前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寸的最优方案和后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寸的最优方案，然后两者相加，是否是最优方案？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如果该方案是最优解，第一刀之后的前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寸方案一定是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的最优解，后</a:t>
            </a:r>
            <a:r>
              <a:rPr lang="en-US" altLang="zh-CN" dirty="0" smtClean="0"/>
              <a:t>n-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寸方案一定是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n-i</a:t>
            </a:r>
            <a:r>
              <a:rPr lang="zh-CN" altLang="en-US" dirty="0" smtClean="0"/>
              <a:t>的最优解：最优子结构性质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186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最优解一定是由若干个子问题的最优解组合而成。这个最优化问题就满足最优子结构性质。</a:t>
            </a:r>
            <a:endParaRPr lang="en-US" altLang="zh-CN" dirty="0" smtClean="0"/>
          </a:p>
          <a:p>
            <a:r>
              <a:rPr lang="zh-CN" altLang="en-US" dirty="0" smtClean="0"/>
              <a:t>满足这个性质的问题一定可以这样求解：找到所有子问题的最优解，组合后必定出现原问题的最优解。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问题的最优解由若干个相关子问题的最优解组合而成（求解子问题成为必须），而子问题往往又可以独立（往往是递归地）解决。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动态规划只是解决上述问题中遇到“重复进行子问题求解而效率低下“时的一种技术手段：用空间换时间；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动态规划问题本质上是一个递归求解问题！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满足最优子结构性质的最优化问题，可以尝试将问题分解为若干个子问题来求解，但并不意味着找到任意分解的子问题的最优后，进行组合即可得到最优解。</a:t>
            </a:r>
            <a:endParaRPr lang="en-US" altLang="zh-CN" dirty="0" smtClean="0"/>
          </a:p>
          <a:p>
            <a:r>
              <a:rPr lang="zh-CN" altLang="en-US" dirty="0" smtClean="0"/>
              <a:t>最优子结构往往决定了问题可以比较清晰地给出递归解法。</a:t>
            </a:r>
            <a:endParaRPr lang="en-US" altLang="zh-CN" dirty="0" smtClean="0"/>
          </a:p>
          <a:p>
            <a:r>
              <a:rPr lang="zh-CN" altLang="en-US" dirty="0" smtClean="0"/>
              <a:t>但是如果相关的子问题求解过程中有重叠（相同），简单的递归解法效率很低，浪费在了相同子问题求解上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719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观察所有的最优解，最左边的一刀总是可以用</a:t>
            </a:r>
            <a:r>
              <a:rPr lang="en-US" altLang="zh-CN" dirty="0" smtClean="0"/>
              <a:t>pi</a:t>
            </a:r>
            <a:r>
              <a:rPr lang="zh-CN" altLang="en-US" dirty="0" smtClean="0"/>
              <a:t>来量价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，简化；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，便于实现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465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C66AD-05D1-4A5A-B208-20761050078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453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E9B16-08AC-412A-AE51-4CBEFCABC8F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92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968668-F373-4742-B77C-EB540EC41BA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10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3ACB9-5593-492F-8E68-A34F2D3ED25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526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EE3F7-69D1-4A4E-B9D1-53649B106F5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633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901D4-A880-4534-A64B-536206AC8C6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83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A5508-9CBE-463E-BB80-30F0E522EFC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488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EE935-8212-4184-982C-014B655AF48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205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E5E48-8609-4CFE-9277-1EBDB0E2A6D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487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CC9B6-188E-4D2B-A448-C21A4766DD5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88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92793-AC23-4CF1-AC7A-7BE7B0B4F21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797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5644DA7D-74FB-417B-B070-2D41202CEE43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3-1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sz="4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动态规划</a:t>
            </a:r>
            <a:endParaRPr lang="zh-CN" altLang="zh-CN" sz="4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dirty="0" smtClean="0"/>
              <a:t>年</a:t>
            </a:r>
            <a:r>
              <a:rPr lang="en-US" altLang="zh-CN" dirty="0" smtClean="0"/>
              <a:t>09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dirty="0" smtClean="0"/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递归的解法：扫描所有可能的割法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79384"/>
            <a:ext cx="73453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444"/>
            <a:ext cx="35274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0" y="3500661"/>
            <a:ext cx="5472112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/>
          <p:nvPr/>
        </p:nvSpPr>
        <p:spPr>
          <a:xfrm>
            <a:off x="4140292" y="2336177"/>
            <a:ext cx="492337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defRPr/>
            </a:pPr>
            <a:r>
              <a:rPr lang="zh-CN" altLang="en-US" sz="4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左边的两个式子有什么区别？</a:t>
            </a:r>
            <a:endParaRPr lang="en-US" altLang="zh-CN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递归的解法：</a:t>
            </a:r>
          </a:p>
        </p:txBody>
      </p:sp>
      <p:sp>
        <p:nvSpPr>
          <p:cNvPr id="8" name="Rectangle 3"/>
          <p:cNvSpPr/>
          <p:nvPr/>
        </p:nvSpPr>
        <p:spPr>
          <a:xfrm>
            <a:off x="35496" y="3861048"/>
            <a:ext cx="4292931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6</a:t>
            </a:r>
            <a:r>
              <a:rPr lang="zh-CN" alt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为什么这个算法注定是低效率的</a:t>
            </a:r>
            <a:r>
              <a:rPr lang="en-US" altLang="zh-CN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708" y="2732462"/>
            <a:ext cx="4810796" cy="300079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5" y="1277867"/>
            <a:ext cx="5472112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7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131888"/>
            <a:ext cx="50292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99593" y="2283976"/>
            <a:ext cx="7056784" cy="30162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7: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如果要你计算第</a:t>
            </a:r>
            <a:r>
              <a:rPr lang="en-US" altLang="zh-CN" sz="44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n</a:t>
            </a: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个</a:t>
            </a: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Fibonacci</a:t>
            </a: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数</a:t>
            </a: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 你用递归还是用循环</a:t>
            </a: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 还是随便</a:t>
            </a: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为什么</a:t>
            </a:r>
            <a:r>
              <a:rPr lang="en-US" altLang="zh-CN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68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639175" cy="701675"/>
          </a:xfrm>
        </p:spPr>
        <p:txBody>
          <a:bodyPr/>
          <a:lstStyle/>
          <a:p>
            <a:r>
              <a:rPr lang="zh-CN" altLang="en-US" sz="4000" smtClean="0"/>
              <a:t>递归可能代价高昂</a:t>
            </a:r>
            <a:endParaRPr lang="en-US" altLang="zh-CN" sz="4000" smtClean="0"/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1512888" y="519588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2016125" y="519588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1765300" y="4616450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2292350" y="4616450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819400" y="4616450"/>
            <a:ext cx="334963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344863" y="4616450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3871913" y="4616450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4398963" y="4616450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5305425" y="4616450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5875338" y="4616450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2049463" y="3971925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3055938" y="3971925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4062413" y="3971925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5589588" y="3971925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6143625" y="3971925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6697663" y="3971925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7251700" y="3971925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6419850" y="284638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3482975" y="284638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6973888" y="336073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5867400" y="336073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4414838" y="336073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5" name="Oval 25"/>
          <p:cNvSpPr>
            <a:spLocks noChangeArrowheads="1"/>
          </p:cNvSpPr>
          <p:nvPr/>
        </p:nvSpPr>
        <p:spPr bwMode="auto">
          <a:xfrm>
            <a:off x="4767263" y="3940175"/>
            <a:ext cx="336550" cy="3238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6" name="Oval 26"/>
          <p:cNvSpPr>
            <a:spLocks noChangeArrowheads="1"/>
          </p:cNvSpPr>
          <p:nvPr/>
        </p:nvSpPr>
        <p:spPr bwMode="auto">
          <a:xfrm>
            <a:off x="2552700" y="3360738"/>
            <a:ext cx="336550" cy="322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7" name="Oval 27"/>
          <p:cNvSpPr>
            <a:spLocks noChangeArrowheads="1"/>
          </p:cNvSpPr>
          <p:nvPr/>
        </p:nvSpPr>
        <p:spPr bwMode="auto">
          <a:xfrm>
            <a:off x="4951413" y="2298700"/>
            <a:ext cx="336550" cy="3222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H="1">
            <a:off x="3794125" y="2492375"/>
            <a:ext cx="11414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 flipH="1">
            <a:off x="2855913" y="3103563"/>
            <a:ext cx="636587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5272088" y="2492375"/>
            <a:ext cx="117475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 flipH="1">
            <a:off x="2284413" y="3617913"/>
            <a:ext cx="301625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 flipH="1">
            <a:off x="1981200" y="4294188"/>
            <a:ext cx="134938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 flipH="1">
            <a:off x="1747838" y="4937125"/>
            <a:ext cx="100012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>
            <a:off x="2016125" y="4905375"/>
            <a:ext cx="13335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2284413" y="4294188"/>
            <a:ext cx="10160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>
            <a:off x="2820988" y="3617913"/>
            <a:ext cx="301625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 flipH="1">
            <a:off x="3022600" y="4262438"/>
            <a:ext cx="134938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8" name="Line 38"/>
          <p:cNvSpPr>
            <a:spLocks noChangeShapeType="1"/>
          </p:cNvSpPr>
          <p:nvPr/>
        </p:nvSpPr>
        <p:spPr bwMode="auto">
          <a:xfrm>
            <a:off x="3290888" y="4262438"/>
            <a:ext cx="201612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9" name="Line 39"/>
          <p:cNvSpPr>
            <a:spLocks noChangeShapeType="1"/>
          </p:cNvSpPr>
          <p:nvPr/>
        </p:nvSpPr>
        <p:spPr bwMode="auto">
          <a:xfrm>
            <a:off x="3829050" y="3071813"/>
            <a:ext cx="60325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 flipH="1">
            <a:off x="4298950" y="3649663"/>
            <a:ext cx="201613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1" name="Line 41"/>
          <p:cNvSpPr>
            <a:spLocks noChangeShapeType="1"/>
          </p:cNvSpPr>
          <p:nvPr/>
        </p:nvSpPr>
        <p:spPr bwMode="auto">
          <a:xfrm flipH="1">
            <a:off x="4062413" y="4262438"/>
            <a:ext cx="101600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2" name="Line 42"/>
          <p:cNvSpPr>
            <a:spLocks noChangeShapeType="1"/>
          </p:cNvSpPr>
          <p:nvPr/>
        </p:nvSpPr>
        <p:spPr bwMode="auto">
          <a:xfrm>
            <a:off x="4332288" y="4262438"/>
            <a:ext cx="168275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>
            <a:off x="4667250" y="3649663"/>
            <a:ext cx="201613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4" name="Line 44"/>
          <p:cNvSpPr>
            <a:spLocks noChangeShapeType="1"/>
          </p:cNvSpPr>
          <p:nvPr/>
        </p:nvSpPr>
        <p:spPr bwMode="auto">
          <a:xfrm flipH="1">
            <a:off x="6145213" y="3103563"/>
            <a:ext cx="334962" cy="29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5" name="Line 45"/>
          <p:cNvSpPr>
            <a:spLocks noChangeShapeType="1"/>
          </p:cNvSpPr>
          <p:nvPr/>
        </p:nvSpPr>
        <p:spPr bwMode="auto">
          <a:xfrm flipH="1">
            <a:off x="5808663" y="3683000"/>
            <a:ext cx="1349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 flipH="1">
            <a:off x="5540375" y="4294188"/>
            <a:ext cx="166688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7" name="Line 47"/>
          <p:cNvSpPr>
            <a:spLocks noChangeShapeType="1"/>
          </p:cNvSpPr>
          <p:nvPr/>
        </p:nvSpPr>
        <p:spPr bwMode="auto">
          <a:xfrm>
            <a:off x="5842000" y="4294188"/>
            <a:ext cx="166688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8" name="Line 48"/>
          <p:cNvSpPr>
            <a:spLocks noChangeShapeType="1"/>
          </p:cNvSpPr>
          <p:nvPr/>
        </p:nvSpPr>
        <p:spPr bwMode="auto">
          <a:xfrm>
            <a:off x="6110288" y="3649663"/>
            <a:ext cx="168275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9" name="Line 49"/>
          <p:cNvSpPr>
            <a:spLocks noChangeShapeType="1"/>
          </p:cNvSpPr>
          <p:nvPr/>
        </p:nvSpPr>
        <p:spPr bwMode="auto">
          <a:xfrm>
            <a:off x="6748463" y="3071813"/>
            <a:ext cx="268287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70" name="Line 50"/>
          <p:cNvSpPr>
            <a:spLocks noChangeShapeType="1"/>
          </p:cNvSpPr>
          <p:nvPr/>
        </p:nvSpPr>
        <p:spPr bwMode="auto">
          <a:xfrm flipH="1">
            <a:off x="6916738" y="3649663"/>
            <a:ext cx="13335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71" name="Line 51"/>
          <p:cNvSpPr>
            <a:spLocks noChangeShapeType="1"/>
          </p:cNvSpPr>
          <p:nvPr/>
        </p:nvSpPr>
        <p:spPr bwMode="auto">
          <a:xfrm>
            <a:off x="7251700" y="3649663"/>
            <a:ext cx="134938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72" name="Text Box 52"/>
          <p:cNvSpPr txBox="1">
            <a:spLocks noChangeArrowheads="1"/>
          </p:cNvSpPr>
          <p:nvPr/>
        </p:nvSpPr>
        <p:spPr bwMode="auto">
          <a:xfrm>
            <a:off x="5908675" y="4616450"/>
            <a:ext cx="40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5173" name="Text Box 53"/>
          <p:cNvSpPr txBox="1">
            <a:spLocks noChangeArrowheads="1"/>
          </p:cNvSpPr>
          <p:nvPr/>
        </p:nvSpPr>
        <p:spPr bwMode="auto">
          <a:xfrm>
            <a:off x="7285038" y="3973513"/>
            <a:ext cx="403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5174" name="Text Box 54"/>
          <p:cNvSpPr txBox="1">
            <a:spLocks noChangeArrowheads="1"/>
          </p:cNvSpPr>
          <p:nvPr/>
        </p:nvSpPr>
        <p:spPr bwMode="auto">
          <a:xfrm>
            <a:off x="4465638" y="4616450"/>
            <a:ext cx="40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3392488" y="4616450"/>
            <a:ext cx="40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5176" name="Text Box 56"/>
          <p:cNvSpPr txBox="1">
            <a:spLocks noChangeArrowheads="1"/>
          </p:cNvSpPr>
          <p:nvPr/>
        </p:nvSpPr>
        <p:spPr bwMode="auto">
          <a:xfrm>
            <a:off x="2049463" y="5195888"/>
            <a:ext cx="401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0</a:t>
            </a:r>
          </a:p>
        </p:txBody>
      </p:sp>
      <p:sp>
        <p:nvSpPr>
          <p:cNvPr id="5177" name="Text Box 57"/>
          <p:cNvSpPr txBox="1">
            <a:spLocks noChangeArrowheads="1"/>
          </p:cNvSpPr>
          <p:nvPr/>
        </p:nvSpPr>
        <p:spPr bwMode="auto">
          <a:xfrm>
            <a:off x="4835525" y="3941763"/>
            <a:ext cx="401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178" name="Text Box 58"/>
          <p:cNvSpPr txBox="1">
            <a:spLocks noChangeArrowheads="1"/>
          </p:cNvSpPr>
          <p:nvPr/>
        </p:nvSpPr>
        <p:spPr bwMode="auto">
          <a:xfrm>
            <a:off x="6211888" y="3973513"/>
            <a:ext cx="403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179" name="Text Box 59"/>
          <p:cNvSpPr txBox="1">
            <a:spLocks noChangeArrowheads="1"/>
          </p:cNvSpPr>
          <p:nvPr/>
        </p:nvSpPr>
        <p:spPr bwMode="auto">
          <a:xfrm>
            <a:off x="6781800" y="3973513"/>
            <a:ext cx="4016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5372100" y="4616450"/>
            <a:ext cx="40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181" name="Text Box 61"/>
          <p:cNvSpPr txBox="1">
            <a:spLocks noChangeArrowheads="1"/>
          </p:cNvSpPr>
          <p:nvPr/>
        </p:nvSpPr>
        <p:spPr bwMode="auto">
          <a:xfrm>
            <a:off x="3929063" y="4616450"/>
            <a:ext cx="40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2855913" y="4616450"/>
            <a:ext cx="40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2309813" y="4573588"/>
            <a:ext cx="403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184" name="Text Box 64"/>
          <p:cNvSpPr txBox="1">
            <a:spLocks noChangeArrowheads="1"/>
          </p:cNvSpPr>
          <p:nvPr/>
        </p:nvSpPr>
        <p:spPr bwMode="auto">
          <a:xfrm>
            <a:off x="1536700" y="5180013"/>
            <a:ext cx="401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185" name="Text Box 65"/>
          <p:cNvSpPr txBox="1">
            <a:spLocks noChangeArrowheads="1"/>
          </p:cNvSpPr>
          <p:nvPr/>
        </p:nvSpPr>
        <p:spPr bwMode="auto">
          <a:xfrm>
            <a:off x="7016750" y="3360738"/>
            <a:ext cx="403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186" name="Text Box 66"/>
          <p:cNvSpPr txBox="1">
            <a:spLocks noChangeArrowheads="1"/>
          </p:cNvSpPr>
          <p:nvPr/>
        </p:nvSpPr>
        <p:spPr bwMode="auto">
          <a:xfrm>
            <a:off x="5641975" y="3973513"/>
            <a:ext cx="4016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187" name="Text Box 67"/>
          <p:cNvSpPr txBox="1">
            <a:spLocks noChangeArrowheads="1"/>
          </p:cNvSpPr>
          <p:nvPr/>
        </p:nvSpPr>
        <p:spPr bwMode="auto">
          <a:xfrm>
            <a:off x="4130675" y="3973513"/>
            <a:ext cx="403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188" name="Text Box 68"/>
          <p:cNvSpPr txBox="1">
            <a:spLocks noChangeArrowheads="1"/>
          </p:cNvSpPr>
          <p:nvPr/>
        </p:nvSpPr>
        <p:spPr bwMode="auto">
          <a:xfrm>
            <a:off x="3122613" y="3973513"/>
            <a:ext cx="403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189" name="Text Box 69"/>
          <p:cNvSpPr txBox="1">
            <a:spLocks noChangeArrowheads="1"/>
          </p:cNvSpPr>
          <p:nvPr/>
        </p:nvSpPr>
        <p:spPr bwMode="auto">
          <a:xfrm>
            <a:off x="1814513" y="4616450"/>
            <a:ext cx="40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190" name="Text Box 70"/>
          <p:cNvSpPr txBox="1">
            <a:spLocks noChangeArrowheads="1"/>
          </p:cNvSpPr>
          <p:nvPr/>
        </p:nvSpPr>
        <p:spPr bwMode="auto">
          <a:xfrm>
            <a:off x="6480175" y="2846388"/>
            <a:ext cx="401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191" name="Text Box 71"/>
          <p:cNvSpPr txBox="1">
            <a:spLocks noChangeArrowheads="1"/>
          </p:cNvSpPr>
          <p:nvPr/>
        </p:nvSpPr>
        <p:spPr bwMode="auto">
          <a:xfrm>
            <a:off x="5908675" y="3360738"/>
            <a:ext cx="403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5192" name="Text Box 72"/>
          <p:cNvSpPr txBox="1">
            <a:spLocks noChangeArrowheads="1"/>
          </p:cNvSpPr>
          <p:nvPr/>
        </p:nvSpPr>
        <p:spPr bwMode="auto">
          <a:xfrm>
            <a:off x="4465638" y="3360738"/>
            <a:ext cx="403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5193" name="Text Box 73"/>
          <p:cNvSpPr txBox="1">
            <a:spLocks noChangeArrowheads="1"/>
          </p:cNvSpPr>
          <p:nvPr/>
        </p:nvSpPr>
        <p:spPr bwMode="auto">
          <a:xfrm>
            <a:off x="2116138" y="3973513"/>
            <a:ext cx="403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5194" name="Text Box 74"/>
          <p:cNvSpPr txBox="1">
            <a:spLocks noChangeArrowheads="1"/>
          </p:cNvSpPr>
          <p:nvPr/>
        </p:nvSpPr>
        <p:spPr bwMode="auto">
          <a:xfrm>
            <a:off x="5003800" y="2298700"/>
            <a:ext cx="401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5195" name="Text Box 75"/>
          <p:cNvSpPr txBox="1">
            <a:spLocks noChangeArrowheads="1"/>
          </p:cNvSpPr>
          <p:nvPr/>
        </p:nvSpPr>
        <p:spPr bwMode="auto">
          <a:xfrm>
            <a:off x="3559175" y="2846388"/>
            <a:ext cx="403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5196" name="Text Box 76"/>
          <p:cNvSpPr txBox="1">
            <a:spLocks noChangeArrowheads="1"/>
          </p:cNvSpPr>
          <p:nvPr/>
        </p:nvSpPr>
        <p:spPr bwMode="auto">
          <a:xfrm>
            <a:off x="2619375" y="3360738"/>
            <a:ext cx="403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197" name="Text Box 78"/>
          <p:cNvSpPr txBox="1">
            <a:spLocks noChangeArrowheads="1"/>
          </p:cNvSpPr>
          <p:nvPr/>
        </p:nvSpPr>
        <p:spPr bwMode="auto">
          <a:xfrm>
            <a:off x="4970463" y="3683000"/>
            <a:ext cx="512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5198" name="Text Box 79"/>
          <p:cNvSpPr txBox="1">
            <a:spLocks noChangeArrowheads="1"/>
          </p:cNvSpPr>
          <p:nvPr/>
        </p:nvSpPr>
        <p:spPr bwMode="auto">
          <a:xfrm>
            <a:off x="3862388" y="37147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199" name="Text Box 80"/>
          <p:cNvSpPr txBox="1">
            <a:spLocks noChangeArrowheads="1"/>
          </p:cNvSpPr>
          <p:nvPr/>
        </p:nvSpPr>
        <p:spPr bwMode="auto">
          <a:xfrm>
            <a:off x="3492500" y="4875213"/>
            <a:ext cx="550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200" name="Text Box 81"/>
          <p:cNvSpPr txBox="1">
            <a:spLocks noChangeArrowheads="1"/>
          </p:cNvSpPr>
          <p:nvPr/>
        </p:nvSpPr>
        <p:spPr bwMode="auto">
          <a:xfrm>
            <a:off x="2787650" y="4906963"/>
            <a:ext cx="534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201" name="Text Box 82"/>
          <p:cNvSpPr txBox="1">
            <a:spLocks noChangeArrowheads="1"/>
          </p:cNvSpPr>
          <p:nvPr/>
        </p:nvSpPr>
        <p:spPr bwMode="auto">
          <a:xfrm>
            <a:off x="3324225" y="3811588"/>
            <a:ext cx="26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5202" name="Text Box 83"/>
          <p:cNvSpPr txBox="1">
            <a:spLocks noChangeArrowheads="1"/>
          </p:cNvSpPr>
          <p:nvPr/>
        </p:nvSpPr>
        <p:spPr bwMode="auto">
          <a:xfrm>
            <a:off x="2486025" y="4391025"/>
            <a:ext cx="26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203" name="Text Box 84"/>
          <p:cNvSpPr txBox="1">
            <a:spLocks noChangeArrowheads="1"/>
          </p:cNvSpPr>
          <p:nvPr/>
        </p:nvSpPr>
        <p:spPr bwMode="auto">
          <a:xfrm>
            <a:off x="4667250" y="3232150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5204" name="Text Box 85"/>
          <p:cNvSpPr txBox="1">
            <a:spLocks noChangeArrowheads="1"/>
          </p:cNvSpPr>
          <p:nvPr/>
        </p:nvSpPr>
        <p:spPr bwMode="auto">
          <a:xfrm>
            <a:off x="2486025" y="3136900"/>
            <a:ext cx="26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205" name="Text Box 86"/>
          <p:cNvSpPr txBox="1">
            <a:spLocks noChangeArrowheads="1"/>
          </p:cNvSpPr>
          <p:nvPr/>
        </p:nvSpPr>
        <p:spPr bwMode="auto">
          <a:xfrm>
            <a:off x="1881188" y="3811588"/>
            <a:ext cx="26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206" name="Text Box 87"/>
          <p:cNvSpPr txBox="1">
            <a:spLocks noChangeArrowheads="1"/>
          </p:cNvSpPr>
          <p:nvPr/>
        </p:nvSpPr>
        <p:spPr bwMode="auto">
          <a:xfrm>
            <a:off x="1579563" y="4424363"/>
            <a:ext cx="26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207" name="Text Box 88"/>
          <p:cNvSpPr txBox="1">
            <a:spLocks noChangeArrowheads="1"/>
          </p:cNvSpPr>
          <p:nvPr/>
        </p:nvSpPr>
        <p:spPr bwMode="auto">
          <a:xfrm>
            <a:off x="1377950" y="5002213"/>
            <a:ext cx="26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208" name="Text Box 89"/>
          <p:cNvSpPr txBox="1">
            <a:spLocks noChangeArrowheads="1"/>
          </p:cNvSpPr>
          <p:nvPr/>
        </p:nvSpPr>
        <p:spPr bwMode="auto">
          <a:xfrm>
            <a:off x="2317750" y="5132388"/>
            <a:ext cx="26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09" name="Text Box 90"/>
          <p:cNvSpPr txBox="1">
            <a:spLocks noChangeArrowheads="1"/>
          </p:cNvSpPr>
          <p:nvPr/>
        </p:nvSpPr>
        <p:spPr bwMode="auto">
          <a:xfrm>
            <a:off x="4097338" y="4841875"/>
            <a:ext cx="569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210" name="Text Box 91"/>
          <p:cNvSpPr txBox="1">
            <a:spLocks noChangeArrowheads="1"/>
          </p:cNvSpPr>
          <p:nvPr/>
        </p:nvSpPr>
        <p:spPr bwMode="auto">
          <a:xfrm>
            <a:off x="4700588" y="4456113"/>
            <a:ext cx="566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211" name="Text Box 92"/>
          <p:cNvSpPr txBox="1">
            <a:spLocks noChangeArrowheads="1"/>
          </p:cNvSpPr>
          <p:nvPr/>
        </p:nvSpPr>
        <p:spPr bwMode="auto">
          <a:xfrm>
            <a:off x="6176963" y="4519613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5212" name="Text Box 93"/>
          <p:cNvSpPr txBox="1">
            <a:spLocks noChangeArrowheads="1"/>
          </p:cNvSpPr>
          <p:nvPr/>
        </p:nvSpPr>
        <p:spPr bwMode="auto">
          <a:xfrm>
            <a:off x="3392488" y="2589213"/>
            <a:ext cx="26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13" name="Text Box 94"/>
          <p:cNvSpPr txBox="1">
            <a:spLocks noChangeArrowheads="1"/>
          </p:cNvSpPr>
          <p:nvPr/>
        </p:nvSpPr>
        <p:spPr bwMode="auto">
          <a:xfrm>
            <a:off x="4767263" y="2041525"/>
            <a:ext cx="268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14" name="Text Box 95"/>
          <p:cNvSpPr txBox="1">
            <a:spLocks noChangeArrowheads="1"/>
          </p:cNvSpPr>
          <p:nvPr/>
        </p:nvSpPr>
        <p:spPr bwMode="auto">
          <a:xfrm>
            <a:off x="5338763" y="3746500"/>
            <a:ext cx="50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5215" name="Text Box 96"/>
          <p:cNvSpPr txBox="1">
            <a:spLocks noChangeArrowheads="1"/>
          </p:cNvSpPr>
          <p:nvPr/>
        </p:nvSpPr>
        <p:spPr bwMode="auto">
          <a:xfrm>
            <a:off x="5607050" y="3168650"/>
            <a:ext cx="52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5216" name="Text Box 97"/>
          <p:cNvSpPr txBox="1">
            <a:spLocks noChangeArrowheads="1"/>
          </p:cNvSpPr>
          <p:nvPr/>
        </p:nvSpPr>
        <p:spPr bwMode="auto">
          <a:xfrm>
            <a:off x="6680200" y="2686050"/>
            <a:ext cx="458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5217" name="Text Box 98"/>
          <p:cNvSpPr txBox="1">
            <a:spLocks noChangeArrowheads="1"/>
          </p:cNvSpPr>
          <p:nvPr/>
        </p:nvSpPr>
        <p:spPr bwMode="auto">
          <a:xfrm>
            <a:off x="7251700" y="4230688"/>
            <a:ext cx="642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5218" name="Text Box 99"/>
          <p:cNvSpPr txBox="1">
            <a:spLocks noChangeArrowheads="1"/>
          </p:cNvSpPr>
          <p:nvPr/>
        </p:nvSpPr>
        <p:spPr bwMode="auto">
          <a:xfrm>
            <a:off x="7185025" y="3136900"/>
            <a:ext cx="709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5219" name="Text Box 100"/>
          <p:cNvSpPr txBox="1">
            <a:spLocks noChangeArrowheads="1"/>
          </p:cNvSpPr>
          <p:nvPr/>
        </p:nvSpPr>
        <p:spPr bwMode="auto">
          <a:xfrm>
            <a:off x="6546850" y="4230688"/>
            <a:ext cx="592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5220" name="Text Box 101"/>
          <p:cNvSpPr txBox="1">
            <a:spLocks noChangeArrowheads="1"/>
          </p:cNvSpPr>
          <p:nvPr/>
        </p:nvSpPr>
        <p:spPr bwMode="auto">
          <a:xfrm>
            <a:off x="6311900" y="37147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5221" name="Text Box 102"/>
          <p:cNvSpPr txBox="1">
            <a:spLocks noChangeArrowheads="1"/>
          </p:cNvSpPr>
          <p:nvPr/>
        </p:nvSpPr>
        <p:spPr bwMode="auto">
          <a:xfrm>
            <a:off x="5103813" y="4391025"/>
            <a:ext cx="52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222" name="Text Box 109"/>
          <p:cNvSpPr txBox="1">
            <a:spLocks noChangeArrowheads="1"/>
          </p:cNvSpPr>
          <p:nvPr/>
        </p:nvSpPr>
        <p:spPr bwMode="auto">
          <a:xfrm>
            <a:off x="476250" y="1285875"/>
            <a:ext cx="33845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计算第</a:t>
            </a:r>
            <a:r>
              <a:rPr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数其实可以在线性时间内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以加法次数计量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完成。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5213350" y="5199063"/>
            <a:ext cx="34512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但如果采用递归，递归调用的次数是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796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539552" y="404664"/>
            <a:ext cx="6912768" cy="227754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spcBef>
                <a:spcPts val="1200"/>
              </a:spcBef>
              <a:defRPr/>
            </a:pPr>
            <a:r>
              <a:rPr lang="zh-CN" alt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8</a:t>
            </a:r>
            <a:r>
              <a:rPr lang="zh-CN" alt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我们有什么办法来应对这种情况？</a:t>
            </a:r>
            <a:endParaRPr lang="en-US" altLang="zh-CN" sz="4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95936" y="2276872"/>
            <a:ext cx="4608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f1=1;f2=1</a:t>
            </a:r>
            <a:r>
              <a:rPr lang="en-US" altLang="zh-CN" sz="3600" dirty="0"/>
              <a:t>;</a:t>
            </a:r>
          </a:p>
          <a:p>
            <a:r>
              <a:rPr lang="zh-CN" altLang="en-US" sz="3600" dirty="0"/>
              <a:t>输出</a:t>
            </a:r>
            <a:r>
              <a:rPr lang="en-US" altLang="zh-CN" sz="3600" dirty="0"/>
              <a:t>f1,f2;</a:t>
            </a:r>
          </a:p>
          <a:p>
            <a:r>
              <a:rPr lang="en-US" altLang="zh-CN" sz="3600" dirty="0" smtClean="0"/>
              <a:t>for(</a:t>
            </a:r>
            <a:r>
              <a:rPr lang="en-US" altLang="zh-CN" sz="3600" dirty="0" err="1" smtClean="0"/>
              <a:t>i</a:t>
            </a:r>
            <a:r>
              <a:rPr lang="en-US" altLang="zh-CN" sz="3600" dirty="0" smtClean="0"/>
              <a:t>=3;i&lt;100,i</a:t>
            </a:r>
            <a:r>
              <a:rPr lang="en-US" altLang="zh-CN" sz="3600" dirty="0"/>
              <a:t>++){</a:t>
            </a:r>
          </a:p>
          <a:p>
            <a:r>
              <a:rPr lang="en-US" altLang="zh-CN" sz="3600" dirty="0"/>
              <a:t>    f3=f1+f2;</a:t>
            </a:r>
          </a:p>
          <a:p>
            <a:r>
              <a:rPr lang="en-US" altLang="zh-CN" sz="3600" dirty="0"/>
              <a:t>    </a:t>
            </a:r>
            <a:r>
              <a:rPr lang="zh-CN" altLang="en-US" sz="3600" dirty="0"/>
              <a:t>输出</a:t>
            </a:r>
            <a:r>
              <a:rPr lang="en-US" altLang="zh-CN" sz="3600" dirty="0"/>
              <a:t>f3;</a:t>
            </a:r>
          </a:p>
          <a:p>
            <a:r>
              <a:rPr lang="en-US" altLang="zh-CN" sz="3600" dirty="0"/>
              <a:t>    f1=f2;f2=f3;</a:t>
            </a:r>
          </a:p>
          <a:p>
            <a:r>
              <a:rPr lang="en-US" altLang="zh-CN" sz="3600" dirty="0" smtClean="0"/>
              <a:t>}</a:t>
            </a:r>
            <a:endParaRPr lang="en-US" altLang="zh-CN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298560" y="318770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你有启发吗？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8560" y="4401092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其实，这之前的所有，和动态规划可以没有一点关联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64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0713"/>
            <a:ext cx="5761038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76250"/>
            <a:ext cx="4392612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148263" y="1844675"/>
            <a:ext cx="29527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riped Right Arrow 3"/>
          <p:cNvSpPr/>
          <p:nvPr/>
        </p:nvSpPr>
        <p:spPr>
          <a:xfrm rot="13383656">
            <a:off x="3373115" y="1107430"/>
            <a:ext cx="720080" cy="360040"/>
          </a:xfrm>
          <a:prstGeom prst="stripedRightArrow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3284538"/>
            <a:ext cx="49434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39750" y="3429000"/>
            <a:ext cx="2592388" cy="0"/>
          </a:xfrm>
          <a:prstGeom prst="line">
            <a:avLst/>
          </a:prstGeom>
          <a:ln w="317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2997200"/>
            <a:ext cx="4583113" cy="0"/>
          </a:xfrm>
          <a:prstGeom prst="line">
            <a:avLst/>
          </a:prstGeom>
          <a:ln w="317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32138" y="2997200"/>
            <a:ext cx="601662" cy="431800"/>
          </a:xfrm>
          <a:prstGeom prst="line">
            <a:avLst/>
          </a:prstGeom>
          <a:ln w="317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03313" y="4176713"/>
            <a:ext cx="2016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复杂度均降到平方级！</a:t>
            </a:r>
          </a:p>
        </p:txBody>
      </p:sp>
      <p:sp>
        <p:nvSpPr>
          <p:cNvPr id="2" name="矩形 1"/>
          <p:cNvSpPr/>
          <p:nvPr/>
        </p:nvSpPr>
        <p:spPr>
          <a:xfrm>
            <a:off x="755650" y="910095"/>
            <a:ext cx="2016150" cy="57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004048" y="5130800"/>
            <a:ext cx="122413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7184903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9</a:t>
            </a: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消除重复计算，甚至完全消除递归的关键是什么？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32772"/>
            <a:ext cx="2087562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68144" y="3802746"/>
            <a:ext cx="2792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关键是次序！</a:t>
            </a:r>
          </a:p>
        </p:txBody>
      </p:sp>
      <p:sp>
        <p:nvSpPr>
          <p:cNvPr id="5" name="Rectangle 1"/>
          <p:cNvSpPr/>
          <p:nvPr/>
        </p:nvSpPr>
        <p:spPr>
          <a:xfrm>
            <a:off x="345922" y="4315719"/>
            <a:ext cx="7488832" cy="2339102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10</a:t>
            </a:r>
            <a:r>
              <a:rPr lang="zh-CN" altLang="en-US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为什么先人命名这个方法为</a:t>
            </a:r>
            <a:r>
              <a:rPr lang="en-US" altLang="zh-CN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dynamic programming</a:t>
            </a: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25" y="1916832"/>
            <a:ext cx="7413914" cy="410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95536" y="1052736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子问题的序在动态规划算法设计中非常重要：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55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39825"/>
          </a:xfrm>
        </p:spPr>
        <p:txBody>
          <a:bodyPr/>
          <a:lstStyle/>
          <a:p>
            <a:r>
              <a:rPr lang="zh-CN" altLang="en-US" smtClean="0"/>
              <a:t>最优值和最优解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1223963"/>
          </a:xfrm>
        </p:spPr>
        <p:txBody>
          <a:bodyPr/>
          <a:lstStyle/>
          <a:p>
            <a:r>
              <a:rPr lang="zh-CN" altLang="en-US" smtClean="0"/>
              <a:t>最优值还不是解，我们需要得到实现最优值的“</a:t>
            </a:r>
            <a:r>
              <a:rPr lang="zh-CN" altLang="en-US" b="1" smtClean="0">
                <a:solidFill>
                  <a:srgbClr val="FF0000"/>
                </a:solidFill>
              </a:rPr>
              <a:t>那个解</a:t>
            </a:r>
            <a:r>
              <a:rPr lang="zh-CN" altLang="en-US" smtClean="0"/>
              <a:t>”。</a:t>
            </a:r>
          </a:p>
          <a:p>
            <a:endParaRPr lang="zh-CN" altLang="en-US" smtClean="0"/>
          </a:p>
        </p:txBody>
      </p:sp>
      <p:sp>
        <p:nvSpPr>
          <p:cNvPr id="5" name="Rectangle 4"/>
          <p:cNvSpPr/>
          <p:nvPr/>
        </p:nvSpPr>
        <p:spPr>
          <a:xfrm>
            <a:off x="692814" y="2996952"/>
            <a:ext cx="8064896" cy="153888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11</a:t>
            </a: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我们怎么能从“值”得到“解”？</a:t>
            </a:r>
            <a:endParaRPr lang="en-US" altLang="zh-CN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40200" y="4921250"/>
            <a:ext cx="36004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再加一个数组，跟踪最优值获得的过程。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2492375"/>
            <a:ext cx="4094163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6250"/>
            <a:ext cx="5186363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763713" y="1196975"/>
            <a:ext cx="367188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riped Right Arrow 3"/>
          <p:cNvSpPr/>
          <p:nvPr/>
        </p:nvSpPr>
        <p:spPr>
          <a:xfrm rot="3567171">
            <a:off x="3524130" y="1678366"/>
            <a:ext cx="1190893" cy="504056"/>
          </a:xfrm>
          <a:prstGeom prst="stripedRightArrow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0"/>
            <a:tileRect r="-100000" b="-100000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397000"/>
            <a:ext cx="36734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200650" y="4856163"/>
            <a:ext cx="1150938" cy="360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18115" y="3157884"/>
            <a:ext cx="2880320" cy="187743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200" b="1" dirty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 smtClean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12</a:t>
            </a:r>
            <a:r>
              <a:rPr lang="zh-CN" altLang="en-US" sz="3200" b="1" dirty="0" smtClean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200" b="1" dirty="0">
              <a:ln>
                <a:prstDash val="solid"/>
              </a:ln>
              <a:solidFill>
                <a:srgbClr val="C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  <a:p>
            <a:pPr>
              <a:defRPr/>
            </a:pPr>
            <a:r>
              <a:rPr lang="zh-CN" altLang="en-US" sz="2800" b="1" dirty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你能否用“通俗”的表达方式说说</a:t>
            </a:r>
            <a:r>
              <a:rPr lang="en-US" altLang="zh-CN" sz="2800" b="1" i="1" dirty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sz="2800" b="1" dirty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[</a:t>
            </a:r>
            <a:r>
              <a:rPr lang="en-US" altLang="zh-CN" sz="2800" b="1" i="1" dirty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en-US" altLang="zh-CN" sz="2800" b="1" dirty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]</a:t>
            </a:r>
            <a:r>
              <a:rPr lang="zh-CN" altLang="en-US" sz="2800" b="1" dirty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究竟</a:t>
            </a:r>
            <a:r>
              <a:rPr lang="zh-CN" altLang="en-US" sz="2800" b="1" dirty="0">
                <a:ln>
                  <a:prstDash val="solid"/>
                </a:ln>
                <a:solidFill>
                  <a:srgbClr val="C0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是什么？</a:t>
            </a:r>
            <a:endParaRPr lang="en-US" altLang="zh-CN" sz="2800" b="1" dirty="0">
              <a:ln>
                <a:prstDash val="solid"/>
              </a:ln>
              <a:solidFill>
                <a:srgbClr val="C0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692696"/>
            <a:ext cx="6912768" cy="30162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4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相比较快速排序的分治法递归</a:t>
            </a:r>
            <a:r>
              <a:rPr lang="zh-CN" alt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，为什么</a:t>
            </a:r>
            <a:r>
              <a:rPr lang="zh-CN" alt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上面的例子采用递归代价高昂</a:t>
            </a:r>
            <a:r>
              <a:rPr lang="zh-CN" alt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charset="0"/>
                <a:ea typeface="宋体" charset="-122"/>
              </a:rPr>
              <a:t>？</a:t>
            </a:r>
            <a:endParaRPr lang="en-US" altLang="zh-CN" sz="4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rial" charset="0"/>
              <a:ea typeface="宋体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3933056"/>
            <a:ext cx="4680520" cy="2109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128000" cy="762000"/>
          </a:xfrm>
        </p:spPr>
        <p:txBody>
          <a:bodyPr/>
          <a:lstStyle/>
          <a:p>
            <a:r>
              <a:rPr lang="en-US" altLang="zh-CN" dirty="0" smtClean="0"/>
              <a:t>Matrix-Chain Multiplication Problem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07375" cy="4465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需要完成的任务</a:t>
            </a:r>
            <a:r>
              <a:rPr lang="en-US" altLang="zh-CN" dirty="0" smtClean="0"/>
              <a:t>: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求乘积</a:t>
            </a:r>
            <a:r>
              <a:rPr lang="en-US" altLang="zh-CN" dirty="0" smtClean="0"/>
              <a:t>: A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…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n-1</a:t>
            </a:r>
            <a:r>
              <a:rPr lang="en-US" altLang="zh-CN" dirty="0" smtClean="0"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CC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0000CC"/>
                </a:solidFill>
              </a:rPr>
              <a:t>i </a:t>
            </a:r>
            <a:r>
              <a:rPr lang="zh-CN" altLang="en-US" sz="2400" smtClean="0">
                <a:solidFill>
                  <a:srgbClr val="0000CC"/>
                </a:solidFill>
              </a:rPr>
              <a:t>是</a:t>
            </a:r>
            <a:r>
              <a:rPr lang="zh-CN" altLang="en-US" sz="2400" smtClean="0">
                <a:solidFill>
                  <a:srgbClr val="0000CC"/>
                </a:solidFill>
                <a:sym typeface="Symbol" panose="05050102010706020507" pitchFamily="18" charset="2"/>
              </a:rPr>
              <a:t>二维矩阵，一般不是方阵，大小符合乘法规定的要求。</a:t>
            </a:r>
            <a:endParaRPr lang="en-US" altLang="zh-CN" sz="2400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Symbol" panose="05050102010706020507" pitchFamily="18" charset="2"/>
              </a:rPr>
              <a:t>为什么会成为问题</a:t>
            </a:r>
            <a:r>
              <a:rPr lang="en-US" altLang="zh-CN" dirty="0" smtClean="0"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mtClean="0">
                <a:sym typeface="Symbol" panose="05050102010706020507" pitchFamily="18" charset="2"/>
              </a:rPr>
              <a:t>矩阵乘法满足结合律，因此我们可以任意指定运算顺序；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mtClean="0">
                <a:sym typeface="Symbol" panose="05050102010706020507" pitchFamily="18" charset="2"/>
              </a:rPr>
              <a:t>而不同的计算顺序代价差别很大。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Symbol" panose="05050102010706020507" pitchFamily="18" charset="2"/>
              </a:rPr>
              <a:t>优化问题</a:t>
            </a:r>
            <a:r>
              <a:rPr lang="en-US" altLang="zh-CN" dirty="0" smtClean="0">
                <a:sym typeface="Symbol" panose="05050102010706020507" pitchFamily="18" charset="2"/>
              </a:rPr>
              <a:t>: </a:t>
            </a:r>
            <a:r>
              <a:rPr lang="zh-CN" altLang="en-US" b="1" smtClean="0">
                <a:solidFill>
                  <a:srgbClr val="FF0000"/>
                </a:solidFill>
                <a:sym typeface="Symbol" panose="05050102010706020507" pitchFamily="18" charset="2"/>
              </a:rPr>
              <a:t>什么样的次序计算代价最小</a:t>
            </a:r>
            <a:r>
              <a:rPr lang="en-US" altLang="zh-CN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454025" y="2393950"/>
            <a:ext cx="8505825" cy="18891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012825"/>
          </a:xfrm>
        </p:spPr>
        <p:txBody>
          <a:bodyPr/>
          <a:lstStyle/>
          <a:p>
            <a:r>
              <a:rPr lang="zh-CN" altLang="en-US" smtClean="0"/>
              <a:t>矩阵乘法的代价</a:t>
            </a:r>
            <a:endParaRPr lang="en-US" altLang="zh-CN" dirty="0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1675" y="1387475"/>
            <a:ext cx="400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q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qr</a:t>
            </a:r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946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039813" y="2574925"/>
          <a:ext cx="28733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公式" r:id="rId3" imgW="875920" imgH="444307" progId="Equation.3">
                  <p:embed/>
                </p:oleObj>
              </mc:Choice>
              <mc:Fallback>
                <p:oleObj name="公式" r:id="rId3" imgW="875920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2574925"/>
                        <a:ext cx="287337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4235450" y="3068638"/>
            <a:ext cx="3073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需要</a:t>
            </a:r>
            <a:r>
              <a:rPr lang="zh-CN" altLang="en-US" sz="2400" dirty="0" smtClean="0"/>
              <a:t>执行</a:t>
            </a:r>
            <a:r>
              <a:rPr lang="en-US" altLang="zh-CN" sz="2400" i="1" dirty="0" smtClean="0"/>
              <a:t>q</a:t>
            </a:r>
            <a:r>
              <a:rPr lang="zh-CN" altLang="en-US" sz="2400" dirty="0" smtClean="0"/>
              <a:t>次</a:t>
            </a:r>
            <a:r>
              <a:rPr lang="zh-CN" altLang="en-US" sz="2400" dirty="0"/>
              <a:t>乘法。</a:t>
            </a:r>
            <a:endParaRPr lang="en-US" altLang="zh-CN" sz="2400" dirty="0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1017588" y="4691063"/>
            <a:ext cx="4724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/>
              <a:t> </a:t>
            </a:r>
            <a:r>
              <a:rPr lang="zh-CN" altLang="en-US" sz="2400"/>
              <a:t>共有</a:t>
            </a:r>
            <a:r>
              <a:rPr lang="en-US" altLang="zh-CN" sz="2400"/>
              <a:t>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sym typeface="Symbol" panose="05050102010706020507" pitchFamily="18" charset="2"/>
              </a:rPr>
              <a:t>个元素</a:t>
            </a:r>
            <a:endParaRPr lang="en-US" altLang="zh-CN" sz="2400" i="1">
              <a:sym typeface="Symbol" panose="05050102010706020507" pitchFamily="18" charset="2"/>
            </a:endParaRP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1554163" y="5300663"/>
            <a:ext cx="675163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所以，总共执行乘法 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pqr</a:t>
            </a:r>
            <a:r>
              <a:rPr lang="en-US" altLang="zh-CN" sz="3200"/>
              <a:t> </a:t>
            </a:r>
            <a:r>
              <a:rPr lang="zh-CN" altLang="en-US" sz="3200"/>
              <a:t>次。</a:t>
            </a:r>
            <a:endParaRPr lang="en-US" altLang="zh-CN" sz="3200"/>
          </a:p>
        </p:txBody>
      </p:sp>
      <p:sp>
        <p:nvSpPr>
          <p:cNvPr id="103435" name="Text Box 11" descr="粉色面巾纸"/>
          <p:cNvSpPr txBox="1">
            <a:spLocks noChangeArrowheads="1"/>
          </p:cNvSpPr>
          <p:nvPr/>
        </p:nvSpPr>
        <p:spPr bwMode="auto">
          <a:xfrm>
            <a:off x="3131840" y="2291555"/>
            <a:ext cx="5716587" cy="209391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nThick">
            <a:solidFill>
              <a:srgbClr val="FFCC99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An example: A</a:t>
            </a:r>
            <a:r>
              <a:rPr lang="en-US" altLang="zh-CN" sz="2000" baseline="-25000"/>
              <a:t>1  </a:t>
            </a:r>
            <a:r>
              <a:rPr lang="zh-CN" altLang="en-US" sz="2000" baseline="-25000"/>
              <a:t> </a:t>
            </a:r>
            <a:r>
              <a:rPr lang="en-US" altLang="zh-CN" sz="2000">
                <a:sym typeface="Symbol" panose="05050102010706020507" pitchFamily="18" charset="2"/>
              </a:rPr>
              <a:t>  A</a:t>
            </a:r>
            <a:r>
              <a:rPr lang="en-US" altLang="zh-CN" sz="2000" baseline="-25000">
                <a:sym typeface="Symbol" panose="05050102010706020507" pitchFamily="18" charset="2"/>
              </a:rPr>
              <a:t>2  </a:t>
            </a:r>
            <a:r>
              <a:rPr lang="zh-CN" altLang="en-US" sz="2000" baseline="-2500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</a:t>
            </a:r>
            <a:r>
              <a:rPr lang="zh-CN" altLang="en-US" sz="200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  A</a:t>
            </a:r>
            <a:r>
              <a:rPr lang="en-US" altLang="zh-CN" sz="2000" baseline="-25000">
                <a:sym typeface="Symbol" panose="05050102010706020507" pitchFamily="18" charset="2"/>
              </a:rPr>
              <a:t>3  </a:t>
            </a:r>
            <a:r>
              <a:rPr lang="zh-CN" altLang="en-US" sz="2000" baseline="-2500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  A</a:t>
            </a:r>
            <a:r>
              <a:rPr lang="en-US" altLang="zh-CN" sz="2000" baseline="-25000">
                <a:sym typeface="Symbol" panose="05050102010706020507" pitchFamily="18" charset="2"/>
              </a:rPr>
              <a:t>4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ym typeface="Symbol" panose="05050102010706020507" pitchFamily="18" charset="2"/>
              </a:rPr>
              <a:t>                  301 </a:t>
            </a:r>
            <a:r>
              <a:rPr lang="zh-CN" altLang="en-US" sz="200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140  4010  1025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((A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anose="05050102010706020507" pitchFamily="18" charset="2"/>
              </a:rPr>
              <a:t>A</a:t>
            </a:r>
            <a:r>
              <a:rPr lang="en-US" altLang="zh-CN" sz="2000" baseline="-25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)A</a:t>
            </a:r>
            <a:r>
              <a:rPr lang="en-US" altLang="zh-CN" sz="2000" baseline="-25000">
                <a:sym typeface="Symbol" panose="05050102010706020507" pitchFamily="18" charset="2"/>
              </a:rPr>
              <a:t>3</a:t>
            </a:r>
            <a:r>
              <a:rPr lang="en-US" altLang="zh-CN" sz="2000">
                <a:sym typeface="Symbol" panose="05050102010706020507" pitchFamily="18" charset="2"/>
              </a:rPr>
              <a:t>)A</a:t>
            </a:r>
            <a:r>
              <a:rPr lang="en-US" altLang="zh-CN" sz="2000" baseline="-25000">
                <a:sym typeface="Symbol" panose="05050102010706020507" pitchFamily="18" charset="2"/>
              </a:rPr>
              <a:t>4</a:t>
            </a:r>
            <a:r>
              <a:rPr lang="en-US" altLang="zh-CN" sz="2000">
                <a:sym typeface="Symbol" panose="05050102010706020507" pitchFamily="18" charset="2"/>
              </a:rPr>
              <a:t>:  20700 multiplications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A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anose="05050102010706020507" pitchFamily="18" charset="2"/>
              </a:rPr>
              <a:t>(A</a:t>
            </a:r>
            <a:r>
              <a:rPr lang="en-US" altLang="zh-CN" sz="2000" baseline="-25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(A</a:t>
            </a:r>
            <a:r>
              <a:rPr lang="en-US" altLang="zh-CN" sz="2000" baseline="-25000">
                <a:sym typeface="Symbol" panose="05050102010706020507" pitchFamily="18" charset="2"/>
              </a:rPr>
              <a:t>3</a:t>
            </a:r>
            <a:r>
              <a:rPr lang="en-US" altLang="zh-CN" sz="2000">
                <a:sym typeface="Symbol" panose="05050102010706020507" pitchFamily="18" charset="2"/>
              </a:rPr>
              <a:t>A</a:t>
            </a:r>
            <a:r>
              <a:rPr lang="en-US" altLang="zh-CN" sz="2000" baseline="-25000">
                <a:sym typeface="Symbol" panose="05050102010706020507" pitchFamily="18" charset="2"/>
              </a:rPr>
              <a:t>4</a:t>
            </a:r>
            <a:r>
              <a:rPr lang="en-US" altLang="zh-CN" sz="2000">
                <a:sym typeface="Symbol" panose="05050102010706020507" pitchFamily="18" charset="2"/>
              </a:rPr>
              <a:t>)):  11750 </a:t>
            </a:r>
            <a:endParaRPr lang="en-US" altLang="zh-CN" sz="2000" baseline="-25000"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(A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anose="05050102010706020507" pitchFamily="18" charset="2"/>
              </a:rPr>
              <a:t>A</a:t>
            </a:r>
            <a:r>
              <a:rPr lang="en-US" altLang="zh-CN" sz="2000" baseline="-25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)(A</a:t>
            </a:r>
            <a:r>
              <a:rPr lang="en-US" altLang="zh-CN" sz="2000" baseline="-25000">
                <a:sym typeface="Symbol" panose="05050102010706020507" pitchFamily="18" charset="2"/>
              </a:rPr>
              <a:t>3</a:t>
            </a:r>
            <a:r>
              <a:rPr lang="en-US" altLang="zh-CN" sz="2000">
                <a:sym typeface="Symbol" panose="05050102010706020507" pitchFamily="18" charset="2"/>
              </a:rPr>
              <a:t>A</a:t>
            </a:r>
            <a:r>
              <a:rPr lang="en-US" altLang="zh-CN" sz="2000" baseline="-25000">
                <a:sym typeface="Symbol" panose="05050102010706020507" pitchFamily="18" charset="2"/>
              </a:rPr>
              <a:t>4</a:t>
            </a:r>
            <a:r>
              <a:rPr lang="en-US" altLang="zh-CN" sz="2000">
                <a:sym typeface="Symbol" panose="05050102010706020507" pitchFamily="18" charset="2"/>
              </a:rPr>
              <a:t>):  41200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/>
              <a:t>A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anose="05050102010706020507" pitchFamily="18" charset="2"/>
              </a:rPr>
              <a:t>((A</a:t>
            </a:r>
            <a:r>
              <a:rPr lang="en-US" altLang="zh-CN" sz="2000" baseline="-25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A</a:t>
            </a:r>
            <a:r>
              <a:rPr lang="en-US" altLang="zh-CN" sz="2000" baseline="-25000">
                <a:sym typeface="Symbol" panose="05050102010706020507" pitchFamily="18" charset="2"/>
              </a:rPr>
              <a:t>3</a:t>
            </a:r>
            <a:r>
              <a:rPr lang="en-US" altLang="zh-CN" sz="2000">
                <a:sym typeface="Symbol" panose="05050102010706020507" pitchFamily="18" charset="2"/>
              </a:rPr>
              <a:t>)A</a:t>
            </a:r>
            <a:r>
              <a:rPr lang="en-US" altLang="zh-CN" sz="2000" baseline="-25000">
                <a:sym typeface="Symbol" panose="05050102010706020507" pitchFamily="18" charset="2"/>
              </a:rPr>
              <a:t>4</a:t>
            </a:r>
            <a:r>
              <a:rPr lang="en-US" altLang="zh-CN" sz="2000">
                <a:sym typeface="Symbol" panose="05050102010706020507" pitchFamily="18" charset="2"/>
              </a:rPr>
              <a:t>):  1400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5" grpId="0" animBg="1"/>
      <p:bldP spid="10343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9592" y="2996952"/>
            <a:ext cx="7200799" cy="30162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13</a:t>
            </a: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解释上面的式子，以此说明“穷举所有加括号的方式”的解法是效率很低的？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765175"/>
            <a:ext cx="4651375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412776"/>
            <a:ext cx="7016157" cy="40318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14</a:t>
            </a:r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charset="0"/>
                <a:ea typeface="宋体" charset="-122"/>
              </a:rPr>
              <a:t>什么是矩阵连乘问题的“第一刀”？你能否从这一点出发讨论此问题的“最优子结构”？</a:t>
            </a:r>
            <a:endParaRPr lang="en-US" altLang="zh-CN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990600"/>
          </a:xfrm>
        </p:spPr>
        <p:txBody>
          <a:bodyPr/>
          <a:lstStyle/>
          <a:p>
            <a:r>
              <a:rPr lang="zh-CN" altLang="en-US" smtClean="0"/>
              <a:t>最优值的递归表示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1268413"/>
            <a:ext cx="7848600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941888"/>
            <a:ext cx="7200900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triped Right Arrow 2"/>
          <p:cNvSpPr/>
          <p:nvPr/>
        </p:nvSpPr>
        <p:spPr>
          <a:xfrm rot="5400000">
            <a:off x="1043782" y="4725194"/>
            <a:ext cx="792162" cy="431800"/>
          </a:xfrm>
          <a:prstGeom prst="stripedRightArrow">
            <a:avLst/>
          </a:prstGeom>
          <a:gradFill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268760"/>
            <a:ext cx="8319062" cy="166199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但是：</a:t>
            </a:r>
            <a:r>
              <a:rPr lang="zh-CN" altLang="en-US" sz="48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直接</a:t>
            </a: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用递归计算</a:t>
            </a:r>
            <a:r>
              <a:rPr lang="zh-CN" altLang="en-US" sz="48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，子</a:t>
            </a: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问题一定会大量地重复被</a:t>
            </a:r>
            <a:r>
              <a:rPr lang="zh-CN" altLang="en-US" sz="48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计算</a:t>
            </a:r>
            <a:endParaRPr lang="en-US" altLang="zh-CN" sz="48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5" y="3789040"/>
            <a:ext cx="855991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爆炸形 1 4"/>
          <p:cNvSpPr/>
          <p:nvPr/>
        </p:nvSpPr>
        <p:spPr>
          <a:xfrm>
            <a:off x="2250811" y="3356992"/>
            <a:ext cx="4896544" cy="22322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 smtClean="0">
                <a:solidFill>
                  <a:schemeClr val="tx1"/>
                </a:solidFill>
              </a:rPr>
              <a:t>动态规划！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628800"/>
            <a:ext cx="7061549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charset="0"/>
                <a:ea typeface="宋体" charset="-122"/>
              </a:rPr>
              <a:t>15</a:t>
            </a:r>
            <a:r>
              <a:rPr lang="zh-CN" alt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rial" charset="0"/>
                <a:ea typeface="宋体" charset="-122"/>
              </a:rPr>
              <a:t>计算次序应该如何安排？</a:t>
            </a:r>
            <a:endParaRPr lang="en-US" altLang="zh-CN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爆炸形 1 2"/>
          <p:cNvSpPr/>
          <p:nvPr/>
        </p:nvSpPr>
        <p:spPr>
          <a:xfrm>
            <a:off x="1907704" y="4005064"/>
            <a:ext cx="5112568" cy="1800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如何自底向上？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什么是小问题？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04813"/>
            <a:ext cx="7453313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420938"/>
            <a:ext cx="568960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611188" y="2924175"/>
            <a:ext cx="12969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连乘矩阵的个数递增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250" y="3217863"/>
            <a:ext cx="1152525" cy="4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755650" y="3860800"/>
            <a:ext cx="143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连乘链起点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8175" y="4030663"/>
            <a:ext cx="11509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8" name="TextBox 12"/>
          <p:cNvSpPr txBox="1">
            <a:spLocks noChangeArrowheads="1"/>
          </p:cNvSpPr>
          <p:nvPr/>
        </p:nvSpPr>
        <p:spPr bwMode="auto">
          <a:xfrm>
            <a:off x="1042988" y="4370388"/>
            <a:ext cx="1441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连乘链终点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95513" y="4225925"/>
            <a:ext cx="1296987" cy="312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0" name="TextBox 11"/>
          <p:cNvSpPr txBox="1">
            <a:spLocks noChangeArrowheads="1"/>
          </p:cNvSpPr>
          <p:nvPr/>
        </p:nvSpPr>
        <p:spPr bwMode="auto">
          <a:xfrm>
            <a:off x="611188" y="5084763"/>
            <a:ext cx="1657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扫描指定</a:t>
            </a:r>
            <a:r>
              <a:rPr lang="zh-CN" altLang="en-US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范围内所有子问题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195513" y="4708525"/>
            <a:ext cx="1296987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107950" y="5805488"/>
            <a:ext cx="2087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记录最小值与实现点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051050" y="5376863"/>
            <a:ext cx="1944688" cy="59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427984" y="5084763"/>
            <a:ext cx="194421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形标注 3"/>
          <p:cNvSpPr/>
          <p:nvPr/>
        </p:nvSpPr>
        <p:spPr>
          <a:xfrm>
            <a:off x="6372200" y="5376863"/>
            <a:ext cx="2232248" cy="1004465"/>
          </a:xfrm>
          <a:prstGeom prst="wedgeEllipseCallout">
            <a:avLst>
              <a:gd name="adj1" fmla="val -65247"/>
              <a:gd name="adj2" fmla="val -75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小问题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表格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programming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01625"/>
            <a:ext cx="8064500" cy="569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504" y="3789040"/>
            <a:ext cx="1632194" cy="2031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17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数字添入顺序是怎样的？</a:t>
            </a:r>
            <a:endParaRPr lang="en-US" altLang="zh-CN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772816"/>
            <a:ext cx="7530167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18</a:t>
            </a:r>
            <a:r>
              <a:rPr lang="zh-CN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什么样的问题适合用动态规划解决？</a:t>
            </a:r>
            <a:endParaRPr lang="en-US" altLang="zh-CN" sz="48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Rod Cutting Problem</a:t>
            </a:r>
            <a:endParaRPr lang="zh-CN" altLang="en-US" smtClean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8135938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292725" y="2133600"/>
            <a:ext cx="3382963" cy="5032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0825" y="2997200"/>
            <a:ext cx="8569325" cy="2592388"/>
            <a:chOff x="251520" y="2996952"/>
            <a:chExt cx="8568952" cy="2592288"/>
          </a:xfrm>
        </p:grpSpPr>
        <p:pic>
          <p:nvPicPr>
            <p:cNvPr id="819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252788"/>
              <a:ext cx="6264696" cy="752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221088"/>
              <a:ext cx="3672408" cy="136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0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0752" y="4221088"/>
              <a:ext cx="4209720" cy="1368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1" name="TextBox 3"/>
            <p:cNvSpPr txBox="1">
              <a:spLocks noChangeArrowheads="1"/>
            </p:cNvSpPr>
            <p:nvPr/>
          </p:nvSpPr>
          <p:spPr bwMode="auto">
            <a:xfrm>
              <a:off x="251520" y="2996952"/>
              <a:ext cx="158417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一个样本输入及其解：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68065" y="5871405"/>
            <a:ext cx="3940665" cy="523220"/>
            <a:chOff x="1568065" y="5871405"/>
            <a:chExt cx="3940665" cy="523220"/>
          </a:xfrm>
        </p:grpSpPr>
        <p:sp>
          <p:nvSpPr>
            <p:cNvPr id="8" name="圆柱形 7"/>
            <p:cNvSpPr/>
            <p:nvPr/>
          </p:nvSpPr>
          <p:spPr>
            <a:xfrm rot="5400000">
              <a:off x="2853444" y="5645711"/>
              <a:ext cx="468903" cy="9202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柱形 16"/>
            <p:cNvSpPr/>
            <p:nvPr/>
          </p:nvSpPr>
          <p:spPr>
            <a:xfrm rot="5400000">
              <a:off x="3645567" y="5645712"/>
              <a:ext cx="468903" cy="92029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柱形 17"/>
            <p:cNvSpPr/>
            <p:nvPr/>
          </p:nvSpPr>
          <p:spPr>
            <a:xfrm rot="5400000">
              <a:off x="4625911" y="5457492"/>
              <a:ext cx="468903" cy="129673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68065" y="5871405"/>
              <a:ext cx="791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r</a:t>
              </a:r>
              <a:r>
                <a:rPr lang="en-US" altLang="zh-CN" sz="2800" baseline="-25000" dirty="0" smtClean="0"/>
                <a:t>7</a:t>
              </a:r>
              <a:r>
                <a:rPr lang="en-US" altLang="zh-CN" sz="2800" dirty="0" smtClean="0"/>
                <a:t>: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772816"/>
            <a:ext cx="7488832" cy="30162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19</a:t>
            </a:r>
            <a:r>
              <a:rPr lang="zh-CN" altLang="en-US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有人说动态规划能用多项式时间解决原来是指数级难度的问题，这话对吗？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8" y="1600200"/>
            <a:ext cx="9071992" cy="4530725"/>
          </a:xfrm>
        </p:spPr>
        <p:txBody>
          <a:bodyPr/>
          <a:lstStyle/>
          <a:p>
            <a:r>
              <a:rPr lang="zh-CN" altLang="en-US" smtClean="0"/>
              <a:t>某个</a:t>
            </a:r>
            <a:r>
              <a:rPr lang="zh-CN" altLang="en-US" dirty="0" smtClean="0"/>
              <a:t>通信系统由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个设备串联构成，每个设备可能有多个厂商生产，均有带宽和价格参数。系统的总带宽决定于某个设备的最小带宽，总价格是各个设备的价格总和。请你设计一个算法，以“</a:t>
            </a:r>
            <a:r>
              <a:rPr lang="zh-CN" altLang="en-US" dirty="0"/>
              <a:t>带宽</a:t>
            </a:r>
            <a:r>
              <a:rPr lang="en-US" altLang="zh-CN" dirty="0"/>
              <a:t>/</a:t>
            </a:r>
            <a:r>
              <a:rPr lang="zh-CN" altLang="en-US" dirty="0"/>
              <a:t>造价</a:t>
            </a:r>
            <a:r>
              <a:rPr lang="zh-CN" altLang="en-US" dirty="0" smtClean="0"/>
              <a:t>” 为最优目标，确定该通信系统的构成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请按照“最优子结构确定、确定递归表达式、非递归实现”步骤完成设计和讲解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8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CLRS Problem 15-3: </a:t>
            </a:r>
          </a:p>
          <a:p>
            <a:pPr marL="0" indent="0">
              <a:buNone/>
            </a:pPr>
            <a:r>
              <a:rPr lang="en-US" altLang="zh-CN" dirty="0" err="1" smtClean="0"/>
              <a:t>Bitonic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euclidean</a:t>
            </a:r>
            <a:r>
              <a:rPr lang="en-US" altLang="zh-CN" dirty="0" smtClean="0"/>
              <a:t> traveling-salesman problem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mtClean="0"/>
              <a:t>该题有一定难度。你</a:t>
            </a:r>
            <a:r>
              <a:rPr lang="zh-CN" altLang="en-US" dirty="0" smtClean="0"/>
              <a:t>可以到网上找答案，但请确保</a:t>
            </a:r>
            <a:r>
              <a:rPr lang="zh-CN" altLang="en-US" smtClean="0"/>
              <a:t>弄懂解题的整体</a:t>
            </a:r>
            <a:r>
              <a:rPr lang="zh-CN" altLang="en-US" dirty="0" smtClean="0"/>
              <a:t>思路以及所有细节，明白无误地分享给大家。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6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844824"/>
            <a:ext cx="6901153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这个问题的解空间有多大？为什么</a:t>
            </a:r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?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4422" y="419786"/>
            <a:ext cx="6506909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如何搜索</a:t>
            </a:r>
            <a:r>
              <a:rPr lang="en-US" altLang="zh-CN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压缩</a:t>
            </a:r>
            <a:r>
              <a:rPr lang="en-US" altLang="zh-CN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解空间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4" name="爆炸形 1 3"/>
          <p:cNvSpPr/>
          <p:nvPr/>
        </p:nvSpPr>
        <p:spPr>
          <a:xfrm>
            <a:off x="1154422" y="2708920"/>
            <a:ext cx="7594042" cy="27363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似乎任何一个可行解，都可能是最优解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83568" y="5918476"/>
            <a:ext cx="7879080" cy="46166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和我们之前看到的“猜年龄”、“求直径”似乎都不一样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4422" y="419786"/>
            <a:ext cx="6506909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2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如何搜索</a:t>
            </a:r>
            <a:r>
              <a:rPr lang="en-US" altLang="zh-CN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压缩</a:t>
            </a:r>
            <a:r>
              <a:rPr lang="en-US" altLang="zh-CN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解空间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4" name="爆炸形 1 3"/>
          <p:cNvSpPr/>
          <p:nvPr/>
        </p:nvSpPr>
        <p:spPr>
          <a:xfrm>
            <a:off x="1154422" y="2708920"/>
            <a:ext cx="7594042" cy="27363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递归思维！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1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4422" y="419786"/>
            <a:ext cx="327846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如何递归？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5807" y="3897684"/>
            <a:ext cx="84249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任何最优解中，我们总是要切第一刀的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圆柱形 4"/>
          <p:cNvSpPr/>
          <p:nvPr/>
        </p:nvSpPr>
        <p:spPr>
          <a:xfrm rot="5400000">
            <a:off x="3226255" y="2606530"/>
            <a:ext cx="468903" cy="920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 rot="5400000">
            <a:off x="4018378" y="2606531"/>
            <a:ext cx="468903" cy="920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 rot="5400000">
            <a:off x="4998722" y="2418311"/>
            <a:ext cx="468903" cy="1296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40876" y="2832224"/>
            <a:ext cx="79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7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sp>
        <p:nvSpPr>
          <p:cNvPr id="11" name="圆柱形 10"/>
          <p:cNvSpPr/>
          <p:nvPr/>
        </p:nvSpPr>
        <p:spPr>
          <a:xfrm rot="5400000">
            <a:off x="3622315" y="4395703"/>
            <a:ext cx="468903" cy="1712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 rot="5400000">
            <a:off x="4998721" y="4603546"/>
            <a:ext cx="468903" cy="12967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40876" y="5017458"/>
            <a:ext cx="79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r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672067" y="464812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柱形 1"/>
          <p:cNvSpPr/>
          <p:nvPr/>
        </p:nvSpPr>
        <p:spPr>
          <a:xfrm rot="5400000">
            <a:off x="3689459" y="1287169"/>
            <a:ext cx="468903" cy="18722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柱形 2"/>
          <p:cNvSpPr/>
          <p:nvPr/>
        </p:nvSpPr>
        <p:spPr>
          <a:xfrm rot="5400000">
            <a:off x="5057941" y="1646916"/>
            <a:ext cx="468903" cy="11527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28105" y="1988837"/>
            <a:ext cx="791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r</a:t>
            </a:r>
            <a:r>
              <a:rPr lang="en-US" altLang="zh-CN" sz="2800" baseline="-25000" dirty="0" err="1" smtClean="0"/>
              <a:t>n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659296" y="16195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07770" y="4099758"/>
            <a:ext cx="1802096" cy="646331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r</a:t>
            </a:r>
            <a:r>
              <a:rPr lang="en-US" altLang="zh-CN" sz="3600" baseline="-25000" dirty="0" err="1" smtClean="0"/>
              <a:t>n</a:t>
            </a:r>
            <a:r>
              <a:rPr lang="en-US" altLang="zh-CN" sz="3600" dirty="0" smtClean="0"/>
              <a:t>=</a:t>
            </a:r>
            <a:r>
              <a:rPr lang="en-US" altLang="zh-CN" sz="3600" dirty="0" err="1" smtClean="0"/>
              <a:t>r</a:t>
            </a:r>
            <a:r>
              <a:rPr lang="en-US" altLang="zh-CN" sz="3600" baseline="-25000" dirty="0" err="1"/>
              <a:t>i</a:t>
            </a:r>
            <a:r>
              <a:rPr lang="en-US" altLang="zh-CN" sz="3600" dirty="0" err="1" smtClean="0"/>
              <a:t>+r</a:t>
            </a:r>
            <a:r>
              <a:rPr lang="en-US" altLang="zh-CN" sz="3600" baseline="-25000" dirty="0" err="1"/>
              <a:t>n-</a:t>
            </a:r>
            <a:r>
              <a:rPr lang="en-US" altLang="zh-CN" sz="3600" baseline="-25000" dirty="0" err="1" smtClean="0"/>
              <a:t>i</a:t>
            </a:r>
            <a:endParaRPr lang="zh-CN" altLang="en-US" sz="3600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817964" y="79664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第一刀切下去之后：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403648" y="309975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我们能够写出下面的公式吗？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018926" y="5340571"/>
            <a:ext cx="7109639" cy="646331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这个问题具有“最佳子结构”性质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0092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最优子结构：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17" y="1449704"/>
            <a:ext cx="73453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" y="2419430"/>
            <a:ext cx="914400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4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你能借助以上的式子</a:t>
            </a:r>
            <a:r>
              <a:rPr lang="zh-CN" alt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解释一下</a:t>
            </a:r>
            <a:r>
              <a:rPr lang="zh-CN" altLang="en-US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什么是最优子结构</a:t>
            </a:r>
            <a:r>
              <a:rPr lang="en-US" altLang="zh-CN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(Optimal Substructure)</a:t>
            </a:r>
            <a:r>
              <a:rPr lang="zh-CN" alt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3600" b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为什么说，最优子结构特性是我们可以用递归方法求解这个问题的基础？</a:t>
            </a:r>
            <a:endParaRPr lang="en-US" altLang="zh-CN" sz="3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3255</TotalTime>
  <Pages>0</Pages>
  <Words>1659</Words>
  <Characters>0</Characters>
  <Application>Microsoft Office PowerPoint</Application>
  <DocSecurity>0</DocSecurity>
  <PresentationFormat>全屏显示(4:3)</PresentationFormat>
  <Lines>0</Lines>
  <Paragraphs>241</Paragraphs>
  <Slides>32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华文行楷</vt:lpstr>
      <vt:lpstr>华文新魏</vt:lpstr>
      <vt:lpstr>楷体</vt:lpstr>
      <vt:lpstr>宋体</vt:lpstr>
      <vt:lpstr>微软雅黑</vt:lpstr>
      <vt:lpstr>Arial</vt:lpstr>
      <vt:lpstr>Garamond</vt:lpstr>
      <vt:lpstr>Symbol</vt:lpstr>
      <vt:lpstr>Times New Roman</vt:lpstr>
      <vt:lpstr>Wingdings</vt:lpstr>
      <vt:lpstr>default</vt:lpstr>
      <vt:lpstr>公式</vt:lpstr>
      <vt:lpstr>计算机问题求解 – 论题3-1     -  动态规划</vt:lpstr>
      <vt:lpstr>PowerPoint 演示文稿</vt:lpstr>
      <vt:lpstr>Rod Cutting 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最优子结构：</vt:lpstr>
      <vt:lpstr>递归的解法：扫描所有可能的割法</vt:lpstr>
      <vt:lpstr>递归的解法：</vt:lpstr>
      <vt:lpstr>PowerPoint 演示文稿</vt:lpstr>
      <vt:lpstr>递归可能代价高昂</vt:lpstr>
      <vt:lpstr>PowerPoint 演示文稿</vt:lpstr>
      <vt:lpstr>PowerPoint 演示文稿</vt:lpstr>
      <vt:lpstr>PowerPoint 演示文稿</vt:lpstr>
      <vt:lpstr>PowerPoint 演示文稿</vt:lpstr>
      <vt:lpstr>最优值和最优解</vt:lpstr>
      <vt:lpstr>PowerPoint 演示文稿</vt:lpstr>
      <vt:lpstr>Matrix-Chain Multiplication Problem</vt:lpstr>
      <vt:lpstr>矩阵乘法的代价</vt:lpstr>
      <vt:lpstr>PowerPoint 演示文稿</vt:lpstr>
      <vt:lpstr>PowerPoint 演示文稿</vt:lpstr>
      <vt:lpstr>最优值的递归表示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Open topics</vt:lpstr>
      <vt:lpstr>PowerPoint 演示文稿</vt:lpstr>
    </vt:vector>
  </TitlesOfParts>
  <Company>Nanjing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Daoxu;xianping　Tao</dc:creator>
  <cp:lastModifiedBy>wei hengxin</cp:lastModifiedBy>
  <cp:revision>121</cp:revision>
  <cp:lastPrinted>1601-01-01T00:00:00Z</cp:lastPrinted>
  <dcterms:created xsi:type="dcterms:W3CDTF">2010-10-07T02:50:25Z</dcterms:created>
  <dcterms:modified xsi:type="dcterms:W3CDTF">2018-09-11T10:15:25Z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